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handoutMasterIdLst>
    <p:handoutMasterId r:id="rId95"/>
  </p:handoutMasterIdLst>
  <p:sldIdLst>
    <p:sldId id="256" r:id="rId2"/>
    <p:sldId id="465" r:id="rId3"/>
    <p:sldId id="469" r:id="rId4"/>
    <p:sldId id="470" r:id="rId5"/>
    <p:sldId id="471" r:id="rId6"/>
    <p:sldId id="474" r:id="rId7"/>
    <p:sldId id="475" r:id="rId8"/>
    <p:sldId id="550" r:id="rId9"/>
    <p:sldId id="551" r:id="rId10"/>
    <p:sldId id="552" r:id="rId11"/>
    <p:sldId id="553" r:id="rId12"/>
    <p:sldId id="554" r:id="rId13"/>
    <p:sldId id="555" r:id="rId14"/>
    <p:sldId id="556" r:id="rId15"/>
    <p:sldId id="557" r:id="rId16"/>
    <p:sldId id="558" r:id="rId17"/>
    <p:sldId id="559" r:id="rId18"/>
    <p:sldId id="560" r:id="rId19"/>
    <p:sldId id="561" r:id="rId20"/>
    <p:sldId id="562" r:id="rId21"/>
    <p:sldId id="563" r:id="rId22"/>
    <p:sldId id="564" r:id="rId23"/>
    <p:sldId id="476" r:id="rId24"/>
    <p:sldId id="478" r:id="rId25"/>
    <p:sldId id="479" r:id="rId26"/>
    <p:sldId id="480" r:id="rId27"/>
    <p:sldId id="481" r:id="rId28"/>
    <p:sldId id="482" r:id="rId29"/>
    <p:sldId id="483" r:id="rId30"/>
    <p:sldId id="485" r:id="rId31"/>
    <p:sldId id="486" r:id="rId32"/>
    <p:sldId id="487" r:id="rId33"/>
    <p:sldId id="488" r:id="rId34"/>
    <p:sldId id="489" r:id="rId35"/>
    <p:sldId id="490" r:id="rId36"/>
    <p:sldId id="491" r:id="rId37"/>
    <p:sldId id="492" r:id="rId38"/>
    <p:sldId id="493" r:id="rId39"/>
    <p:sldId id="494" r:id="rId40"/>
    <p:sldId id="495" r:id="rId41"/>
    <p:sldId id="496" r:id="rId42"/>
    <p:sldId id="497" r:id="rId43"/>
    <p:sldId id="498" r:id="rId44"/>
    <p:sldId id="499" r:id="rId45"/>
    <p:sldId id="500" r:id="rId46"/>
    <p:sldId id="501" r:id="rId47"/>
    <p:sldId id="502" r:id="rId48"/>
    <p:sldId id="503" r:id="rId49"/>
    <p:sldId id="504" r:id="rId50"/>
    <p:sldId id="505" r:id="rId51"/>
    <p:sldId id="506" r:id="rId52"/>
    <p:sldId id="507" r:id="rId53"/>
    <p:sldId id="508" r:id="rId54"/>
    <p:sldId id="509" r:id="rId55"/>
    <p:sldId id="510" r:id="rId56"/>
    <p:sldId id="511" r:id="rId57"/>
    <p:sldId id="512" r:id="rId58"/>
    <p:sldId id="513" r:id="rId59"/>
    <p:sldId id="477" r:id="rId60"/>
    <p:sldId id="514" r:id="rId61"/>
    <p:sldId id="515" r:id="rId62"/>
    <p:sldId id="517" r:id="rId63"/>
    <p:sldId id="520" r:id="rId64"/>
    <p:sldId id="521" r:id="rId65"/>
    <p:sldId id="519" r:id="rId66"/>
    <p:sldId id="522" r:id="rId67"/>
    <p:sldId id="523" r:id="rId68"/>
    <p:sldId id="524" r:id="rId69"/>
    <p:sldId id="525" r:id="rId70"/>
    <p:sldId id="565" r:id="rId71"/>
    <p:sldId id="527" r:id="rId72"/>
    <p:sldId id="528" r:id="rId73"/>
    <p:sldId id="529" r:id="rId74"/>
    <p:sldId id="530" r:id="rId75"/>
    <p:sldId id="531" r:id="rId76"/>
    <p:sldId id="532" r:id="rId77"/>
    <p:sldId id="533" r:id="rId78"/>
    <p:sldId id="534" r:id="rId79"/>
    <p:sldId id="535" r:id="rId80"/>
    <p:sldId id="536" r:id="rId81"/>
    <p:sldId id="537" r:id="rId82"/>
    <p:sldId id="538" r:id="rId83"/>
    <p:sldId id="539" r:id="rId84"/>
    <p:sldId id="540" r:id="rId85"/>
    <p:sldId id="541" r:id="rId86"/>
    <p:sldId id="542" r:id="rId87"/>
    <p:sldId id="546" r:id="rId88"/>
    <p:sldId id="548" r:id="rId89"/>
    <p:sldId id="543" r:id="rId90"/>
    <p:sldId id="566" r:id="rId91"/>
    <p:sldId id="544" r:id="rId92"/>
    <p:sldId id="545" r:id="rId9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3300"/>
    <a:srgbClr val="99CCFF"/>
    <a:srgbClr val="33CC33"/>
    <a:srgbClr val="6699FF"/>
    <a:srgbClr val="66FF66"/>
    <a:srgbClr val="FCCF8E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59" autoAdjust="0"/>
    <p:restoredTop sz="93289" autoAdjust="0"/>
  </p:normalViewPr>
  <p:slideViewPr>
    <p:cSldViewPr>
      <p:cViewPr varScale="1">
        <p:scale>
          <a:sx n="95" d="100"/>
          <a:sy n="95" d="100"/>
        </p:scale>
        <p:origin x="7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38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fld id="{4152FE44-CD29-4A9F-A083-05DAE8CD0C20}" type="datetimeFigureOut">
              <a:rPr lang="zh-TW" altLang="en-US"/>
              <a:pPr>
                <a:defRPr/>
              </a:pPr>
              <a:t>2018/3/8</a:t>
            </a:fld>
            <a:endParaRPr lang="en-US" altLang="zh-TW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fld id="{C786F2C0-CD76-4ABE-BA0F-8E5B2EF4DEC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09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DA3562D-C821-48A6-91E0-8BCF58F03DA8}" type="datetimeFigureOut">
              <a:rPr lang="zh-TW" altLang="en-US"/>
              <a:pPr>
                <a:defRPr/>
              </a:pPr>
              <a:t>2018/3/8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BCA7561-CB27-4625-AA96-5D70148D42A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5373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A7561-CB27-4625-AA96-5D70148D42AA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lectron\Desktop\ICPC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78763" y="73025"/>
            <a:ext cx="1143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457200" y="3213100"/>
            <a:ext cx="8226425" cy="285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TW" dirty="0"/>
              <a:t>NCKU CSIE Programming Contest Training Course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NCKU CSIE Programming Contest Training Course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F130F-6A6A-4A35-BBAC-F6D089220DD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NCKU CSIE Programming Contest Training Course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CF547-469E-413E-9953-CEF89FCD2967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gray">
          <a:xfrm>
            <a:off x="457200" y="1268413"/>
            <a:ext cx="8226425" cy="285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zh-TW" altLang="en-US" dirty="0"/>
              <a:t>按一下以編輯母片文字樣式</a:t>
            </a:r>
            <a:endParaRPr lang="en-US" altLang="zh-TW" dirty="0"/>
          </a:p>
          <a:p>
            <a:pPr lvl="1"/>
            <a:r>
              <a:rPr lang="en-US" altLang="zh-TW" dirty="0"/>
              <a:t>1</a:t>
            </a:r>
          </a:p>
          <a:p>
            <a:pPr lvl="2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53290-AC51-482B-A768-F1A2226150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2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TW" dirty="0"/>
              <a:t>NCKU CSIE Programming Contest Training Course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NCKU CSIE Programming Contest Training Course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D54A9-5AA0-49EE-8FBE-A99B922AD8EE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NCKU CSIE Programming Contest Training Course</a:t>
            </a: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88508-C346-4B6C-8982-277527CF1FD7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NCKU CSIE Programming Contest Training Course</a:t>
            </a: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8F24B-81EB-433B-A144-0AE1BE38185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NCKU CSIE Programming Contest Training Course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BEE08-BF31-49E1-B490-807BC11B3E2E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NCKU CSIE Programming Contest Training Course</a:t>
            </a:r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F0CCA-B72B-4B12-9D1C-ABBA5FBE1B0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NCKU CSIE Programming Contest Training Course</a:t>
            </a: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D7310-B662-403F-94DA-AA49DB2BF84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NCKU CSIE Programming Contest Training Course</a:t>
            </a: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36AD1-0B16-4ABA-9415-DDE6CA33629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207125"/>
            <a:ext cx="3543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b="1" i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 dirty="0"/>
              <a:t>NCKU CSIE Programming Contest Training Course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9A9A906-3C49-4E64-A99E-23143E3FEEB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1031" name="Picture 2" descr="C:\Users\electron\Desktop\ICPC.gif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878763" y="73025"/>
            <a:ext cx="1143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304800" y="6500813"/>
            <a:ext cx="5715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pic>
        <p:nvPicPr>
          <p:cNvPr id="1033" name="Picture 7" descr="ncku1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818438" y="5918200"/>
            <a:ext cx="900112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字方塊 9"/>
          <p:cNvSpPr txBox="1"/>
          <p:nvPr userDrawn="1"/>
        </p:nvSpPr>
        <p:spPr>
          <a:xfrm>
            <a:off x="4932041" y="6519863"/>
            <a:ext cx="40897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TW" sz="1600" b="1" i="1" dirty="0">
                <a:latin typeface="Calibri" pitchFamily="34" charset="0"/>
              </a:rPr>
              <a:t>Made By louis7340 &amp;</a:t>
            </a:r>
            <a:r>
              <a:rPr kumimoji="0" lang="en-US" altLang="zh-TW" sz="1600" b="1" i="1" baseline="0" dirty="0">
                <a:latin typeface="Calibri" pitchFamily="34" charset="0"/>
              </a:rPr>
              <a:t> Edit by a0919349356</a:t>
            </a:r>
            <a:endParaRPr kumimoji="0" lang="en-US" altLang="zh-TW" sz="1600" b="1" i="1" dirty="0">
              <a:latin typeface="Calibri" pitchFamily="34" charset="0"/>
            </a:endParaRPr>
          </a:p>
          <a:p>
            <a:endParaRPr kumimoji="0" lang="zh-TW" altLang="en-US" sz="1600" b="1" i="1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3" name="副標題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433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/>
              <a:t>NCKU CSIE Programming Contest Training Course</a:t>
            </a:r>
            <a:endParaRPr lang="zh-TW" altLang="en-US" dirty="0"/>
          </a:p>
        </p:txBody>
      </p:sp>
      <p:sp>
        <p:nvSpPr>
          <p:cNvPr id="15362" name="WordArt 19"/>
          <p:cNvSpPr>
            <a:spLocks noChangeArrowheads="1" noChangeShapeType="1" noTextEdit="1"/>
          </p:cNvSpPr>
          <p:nvPr/>
        </p:nvSpPr>
        <p:spPr bwMode="gray">
          <a:xfrm>
            <a:off x="395288" y="1412875"/>
            <a:ext cx="8286750" cy="14287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TW" sz="54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NCKU Programming Contest Training Course </a:t>
            </a:r>
          </a:p>
          <a:p>
            <a:pPr algn="ctr"/>
            <a:r>
              <a:rPr lang="en-US" altLang="zh-TW" sz="54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Course </a:t>
            </a:r>
          </a:p>
          <a:p>
            <a:pPr algn="ctr"/>
            <a:r>
              <a:rPr lang="en-US" altLang="zh-TW" sz="54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201</a:t>
            </a:r>
            <a:r>
              <a:rPr lang="en-US" altLang="zh-Hant" sz="54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8</a:t>
            </a:r>
            <a:r>
              <a:rPr lang="en-US" altLang="zh-TW" sz="54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/0</a:t>
            </a:r>
            <a:r>
              <a:rPr lang="en-US" altLang="zh-Hant" sz="54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3</a:t>
            </a:r>
            <a:r>
              <a:rPr lang="en-US" altLang="zh-TW" sz="54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/</a:t>
            </a:r>
            <a:r>
              <a:rPr lang="en-US" altLang="zh-Hant" sz="54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08</a:t>
            </a:r>
            <a:endParaRPr lang="zh-TW" altLang="en-US" sz="54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15363" name="Rectangle 17"/>
          <p:cNvSpPr>
            <a:spLocks noChangeArrowheads="1"/>
          </p:cNvSpPr>
          <p:nvPr/>
        </p:nvSpPr>
        <p:spPr bwMode="auto">
          <a:xfrm>
            <a:off x="0" y="3286125"/>
            <a:ext cx="91440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標楷體" pitchFamily="65" charset="-120"/>
              <a:buNone/>
            </a:pPr>
            <a:endParaRPr kumimoji="0" lang="en-US" altLang="zh-TW" sz="2000" dirty="0"/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標楷體" pitchFamily="65" charset="-120"/>
              <a:buNone/>
            </a:pPr>
            <a:r>
              <a:rPr kumimoji="0" lang="en-US" altLang="zh-Hant" sz="2000" b="1" dirty="0"/>
              <a:t>LAO</a:t>
            </a:r>
            <a:r>
              <a:rPr kumimoji="0" lang="zh-Hant" altLang="en-US" sz="2000" b="1" dirty="0"/>
              <a:t> </a:t>
            </a:r>
            <a:r>
              <a:rPr kumimoji="0" lang="en-US" altLang="zh-Hant" sz="2000" b="1" dirty="0"/>
              <a:t>CHON</a:t>
            </a:r>
            <a:r>
              <a:rPr kumimoji="0" lang="zh-Hant" altLang="en-US" sz="2000" b="1" dirty="0"/>
              <a:t> </a:t>
            </a:r>
            <a:r>
              <a:rPr kumimoji="0" lang="en-US" altLang="zh-Hant" sz="2000" b="1" dirty="0"/>
              <a:t>LAM</a:t>
            </a:r>
            <a:endParaRPr kumimoji="0" lang="en-US" altLang="zh-TW" sz="2000" b="1" dirty="0"/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標楷體" pitchFamily="65" charset="-120"/>
              <a:buNone/>
            </a:pPr>
            <a:r>
              <a:rPr kumimoji="0" lang="en-US" altLang="zh-Hant" sz="2000" i="1" dirty="0" err="1"/>
              <a:t>nckuacm@imslab.org</a:t>
            </a:r>
            <a:endParaRPr kumimoji="0" lang="en-US" altLang="zh-TW" sz="2000" i="1" dirty="0"/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標楷體" pitchFamily="65" charset="-120"/>
              <a:buNone/>
            </a:pPr>
            <a:endParaRPr kumimoji="0" lang="en-US" altLang="zh-TW" sz="2000" i="1" dirty="0">
              <a:solidFill>
                <a:srgbClr val="FF0000"/>
              </a:solidFill>
            </a:endParaRPr>
          </a:p>
          <a:p>
            <a:pPr algn="ctr">
              <a:lnSpc>
                <a:spcPct val="6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標楷體" pitchFamily="65" charset="-120"/>
              <a:buNone/>
            </a:pPr>
            <a:r>
              <a:rPr kumimoji="0" lang="en-US" altLang="zh-TW" sz="2000" dirty="0"/>
              <a:t>Department of Computer Science and Information Engineering</a:t>
            </a:r>
          </a:p>
          <a:p>
            <a:pPr algn="ctr">
              <a:lnSpc>
                <a:spcPct val="6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標楷體" pitchFamily="65" charset="-120"/>
              <a:buNone/>
            </a:pPr>
            <a:r>
              <a:rPr kumimoji="0" lang="en-US" altLang="zh-TW" sz="2000" dirty="0"/>
              <a:t>National Cheng Kung University</a:t>
            </a:r>
          </a:p>
          <a:p>
            <a:pPr algn="ctr">
              <a:lnSpc>
                <a:spcPct val="6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標楷體" pitchFamily="65" charset="-120"/>
              <a:buNone/>
            </a:pPr>
            <a:r>
              <a:rPr kumimoji="0" lang="en-US" altLang="zh-TW" sz="2000" dirty="0"/>
              <a:t>Tainan, Taiwan</a:t>
            </a:r>
          </a:p>
        </p:txBody>
      </p:sp>
      <p:pic>
        <p:nvPicPr>
          <p:cNvPr id="15364" name="Picture 18" descr="ncku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5489575"/>
            <a:ext cx="72072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353935369-35655677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928802"/>
            <a:ext cx="7550799" cy="3571900"/>
          </a:xfrm>
        </p:spPr>
      </p:pic>
    </p:spTree>
    <p:extLst>
      <p:ext uri="{BB962C8B-B14F-4D97-AF65-F5344CB8AC3E}">
        <p14:creationId xmlns:p14="http://schemas.microsoft.com/office/powerpoint/2010/main" val="4223499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data structure consists of </a:t>
            </a:r>
            <a:r>
              <a:rPr lang="en-US" altLang="zh-TW" dirty="0">
                <a:solidFill>
                  <a:srgbClr val="FF0000"/>
                </a:solidFill>
              </a:rPr>
              <a:t>nodes</a:t>
            </a:r>
            <a:r>
              <a:rPr lang="en-US" altLang="zh-TW" dirty="0"/>
              <a:t>. (at least two)</a:t>
            </a:r>
          </a:p>
          <a:p>
            <a:pPr>
              <a:buNone/>
            </a:pPr>
            <a:r>
              <a:rPr lang="en-US" altLang="zh-TW" dirty="0"/>
              <a:t>		</a:t>
            </a:r>
          </a:p>
          <a:p>
            <a:pPr>
              <a:buNone/>
            </a:pPr>
            <a:r>
              <a:rPr lang="en-US" altLang="zh-TW" dirty="0"/>
              <a:t>		</a:t>
            </a:r>
          </a:p>
        </p:txBody>
      </p:sp>
      <p:sp>
        <p:nvSpPr>
          <p:cNvPr id="4" name="橢圓 3"/>
          <p:cNvSpPr/>
          <p:nvPr/>
        </p:nvSpPr>
        <p:spPr>
          <a:xfrm>
            <a:off x="4071934" y="2928934"/>
            <a:ext cx="714380" cy="64294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000232" y="3929066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1071538" y="5143512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3571868" y="4071942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3500430" y="5214950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143108" y="5429264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8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214942" y="4143380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500562" y="5357826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4" name="直線接點 13"/>
          <p:cNvCxnSpPr>
            <a:stCxn id="4" idx="3"/>
            <a:endCxn id="6" idx="7"/>
          </p:cNvCxnSpPr>
          <p:nvPr/>
        </p:nvCxnSpPr>
        <p:spPr>
          <a:xfrm rot="5400000">
            <a:off x="3120521" y="2967191"/>
            <a:ext cx="545504" cy="15665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6" idx="3"/>
            <a:endCxn id="7" idx="0"/>
          </p:cNvCxnSpPr>
          <p:nvPr/>
        </p:nvCxnSpPr>
        <p:spPr>
          <a:xfrm rot="5400000">
            <a:off x="1433960" y="4472620"/>
            <a:ext cx="665661" cy="6761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>
            <a:stCxn id="4" idx="4"/>
            <a:endCxn id="8" idx="0"/>
          </p:cNvCxnSpPr>
          <p:nvPr/>
        </p:nvCxnSpPr>
        <p:spPr>
          <a:xfrm rot="5400000">
            <a:off x="3929058" y="3571876"/>
            <a:ext cx="500066" cy="500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8" idx="4"/>
            <a:endCxn id="9" idx="0"/>
          </p:cNvCxnSpPr>
          <p:nvPr/>
        </p:nvCxnSpPr>
        <p:spPr>
          <a:xfrm rot="5400000">
            <a:off x="3643306" y="4929198"/>
            <a:ext cx="500066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>
            <a:stCxn id="9" idx="3"/>
            <a:endCxn id="10" idx="6"/>
          </p:cNvCxnSpPr>
          <p:nvPr/>
        </p:nvCxnSpPr>
        <p:spPr>
          <a:xfrm rot="5400000" flipH="1">
            <a:off x="3224769" y="5383455"/>
            <a:ext cx="13000" cy="747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>
            <a:stCxn id="4" idx="5"/>
            <a:endCxn id="11" idx="1"/>
          </p:cNvCxnSpPr>
          <p:nvPr/>
        </p:nvCxnSpPr>
        <p:spPr>
          <a:xfrm rot="16200000" flipH="1">
            <a:off x="4620719" y="3538695"/>
            <a:ext cx="759818" cy="637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>
            <a:stCxn id="11" idx="3"/>
            <a:endCxn id="12" idx="0"/>
          </p:cNvCxnSpPr>
          <p:nvPr/>
        </p:nvCxnSpPr>
        <p:spPr>
          <a:xfrm rot="5400000">
            <a:off x="4755827" y="4794091"/>
            <a:ext cx="665661" cy="4618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>
            <a:stCxn id="11" idx="5"/>
            <a:endCxn id="45" idx="0"/>
          </p:cNvCxnSpPr>
          <p:nvPr/>
        </p:nvCxnSpPr>
        <p:spPr>
          <a:xfrm rot="16200000" flipH="1">
            <a:off x="5829934" y="4686933"/>
            <a:ext cx="737099" cy="747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/>
          <p:cNvSpPr/>
          <p:nvPr/>
        </p:nvSpPr>
        <p:spPr>
          <a:xfrm>
            <a:off x="6215074" y="5429264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7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3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1600200"/>
            <a:ext cx="8715436" cy="4525963"/>
          </a:xfrm>
        </p:spPr>
        <p:txBody>
          <a:bodyPr/>
          <a:lstStyle/>
          <a:p>
            <a:r>
              <a:rPr lang="en-US" altLang="zh-TW" dirty="0"/>
              <a:t>A data structure consists of </a:t>
            </a:r>
            <a:r>
              <a:rPr lang="en-US" altLang="zh-TW" dirty="0">
                <a:solidFill>
                  <a:srgbClr val="FF0000"/>
                </a:solidFill>
              </a:rPr>
              <a:t>nodes</a:t>
            </a:r>
            <a:r>
              <a:rPr lang="en-US" altLang="zh-TW" dirty="0"/>
              <a:t>. (at least two)</a:t>
            </a:r>
          </a:p>
          <a:p>
            <a:r>
              <a:rPr lang="en-US" altLang="zh-TW" dirty="0"/>
              <a:t>Every pair of nodes must have </a:t>
            </a:r>
            <a:r>
              <a:rPr lang="en-US" altLang="zh-TW" dirty="0">
                <a:solidFill>
                  <a:srgbClr val="FF0000"/>
                </a:solidFill>
              </a:rPr>
              <a:t>one and only one path</a:t>
            </a:r>
            <a:r>
              <a:rPr lang="en-US" altLang="zh-TW" dirty="0"/>
              <a:t>.(connected)</a:t>
            </a:r>
          </a:p>
          <a:p>
            <a:pPr>
              <a:buNone/>
            </a:pPr>
            <a:r>
              <a:rPr lang="en-US" altLang="zh-TW" dirty="0"/>
              <a:t>		</a:t>
            </a:r>
          </a:p>
          <a:p>
            <a:pPr>
              <a:buNone/>
            </a:pPr>
            <a:r>
              <a:rPr lang="en-US" altLang="zh-TW" dirty="0"/>
              <a:t>		</a:t>
            </a:r>
          </a:p>
        </p:txBody>
      </p:sp>
      <p:sp>
        <p:nvSpPr>
          <p:cNvPr id="4" name="橢圓 3"/>
          <p:cNvSpPr/>
          <p:nvPr/>
        </p:nvSpPr>
        <p:spPr>
          <a:xfrm>
            <a:off x="4071934" y="2928934"/>
            <a:ext cx="714380" cy="642942"/>
          </a:xfrm>
          <a:prstGeom prst="ellipse">
            <a:avLst/>
          </a:prstGeom>
          <a:solidFill>
            <a:srgbClr val="33CC3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000232" y="3929066"/>
            <a:ext cx="714380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1071538" y="5143512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3571868" y="4071942"/>
            <a:ext cx="714380" cy="642942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3500430" y="5214950"/>
            <a:ext cx="714380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143108" y="5429264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8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214942" y="4143380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500562" y="5357826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4" name="直線接點 13"/>
          <p:cNvCxnSpPr>
            <a:stCxn id="4" idx="3"/>
            <a:endCxn id="6" idx="7"/>
          </p:cNvCxnSpPr>
          <p:nvPr/>
        </p:nvCxnSpPr>
        <p:spPr>
          <a:xfrm rot="5400000">
            <a:off x="3120521" y="2967191"/>
            <a:ext cx="545504" cy="156656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6" idx="3"/>
            <a:endCxn id="7" idx="0"/>
          </p:cNvCxnSpPr>
          <p:nvPr/>
        </p:nvCxnSpPr>
        <p:spPr>
          <a:xfrm rot="5400000">
            <a:off x="1433960" y="4472620"/>
            <a:ext cx="665661" cy="6761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>
            <a:stCxn id="4" idx="4"/>
            <a:endCxn id="8" idx="0"/>
          </p:cNvCxnSpPr>
          <p:nvPr/>
        </p:nvCxnSpPr>
        <p:spPr>
          <a:xfrm rot="5400000">
            <a:off x="3929058" y="3571876"/>
            <a:ext cx="500066" cy="50006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8" idx="4"/>
            <a:endCxn id="9" idx="0"/>
          </p:cNvCxnSpPr>
          <p:nvPr/>
        </p:nvCxnSpPr>
        <p:spPr>
          <a:xfrm rot="5400000">
            <a:off x="3643306" y="4929198"/>
            <a:ext cx="500066" cy="714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>
            <a:stCxn id="9" idx="3"/>
            <a:endCxn id="10" idx="6"/>
          </p:cNvCxnSpPr>
          <p:nvPr/>
        </p:nvCxnSpPr>
        <p:spPr>
          <a:xfrm rot="5400000" flipH="1">
            <a:off x="3224769" y="5383455"/>
            <a:ext cx="13000" cy="747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>
            <a:stCxn id="4" idx="5"/>
            <a:endCxn id="11" idx="1"/>
          </p:cNvCxnSpPr>
          <p:nvPr/>
        </p:nvCxnSpPr>
        <p:spPr>
          <a:xfrm rot="16200000" flipH="1">
            <a:off x="4620719" y="3538695"/>
            <a:ext cx="759818" cy="637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>
            <a:stCxn id="11" idx="3"/>
            <a:endCxn id="12" idx="0"/>
          </p:cNvCxnSpPr>
          <p:nvPr/>
        </p:nvCxnSpPr>
        <p:spPr>
          <a:xfrm rot="5400000">
            <a:off x="4755827" y="4794091"/>
            <a:ext cx="665661" cy="4618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>
            <a:stCxn id="11" idx="5"/>
            <a:endCxn id="45" idx="0"/>
          </p:cNvCxnSpPr>
          <p:nvPr/>
        </p:nvCxnSpPr>
        <p:spPr>
          <a:xfrm rot="16200000" flipH="1">
            <a:off x="5829934" y="4686933"/>
            <a:ext cx="737099" cy="747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/>
          <p:cNvSpPr/>
          <p:nvPr/>
        </p:nvSpPr>
        <p:spPr>
          <a:xfrm>
            <a:off x="6215074" y="5429264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7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35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1600200"/>
            <a:ext cx="8715436" cy="4525963"/>
          </a:xfrm>
        </p:spPr>
        <p:txBody>
          <a:bodyPr/>
          <a:lstStyle/>
          <a:p>
            <a:r>
              <a:rPr lang="en-US" altLang="zh-TW" dirty="0"/>
              <a:t>A data structure consists of </a:t>
            </a:r>
            <a:r>
              <a:rPr lang="en-US" altLang="zh-TW" dirty="0">
                <a:solidFill>
                  <a:srgbClr val="FF0000"/>
                </a:solidFill>
              </a:rPr>
              <a:t>nodes</a:t>
            </a:r>
            <a:r>
              <a:rPr lang="en-US" altLang="zh-TW" dirty="0"/>
              <a:t>. (at least two)</a:t>
            </a:r>
          </a:p>
          <a:p>
            <a:r>
              <a:rPr lang="en-US" altLang="zh-TW" dirty="0"/>
              <a:t>Every pair of nodes must have </a:t>
            </a:r>
            <a:r>
              <a:rPr lang="en-US" altLang="zh-TW" dirty="0">
                <a:solidFill>
                  <a:srgbClr val="FF0000"/>
                </a:solidFill>
              </a:rPr>
              <a:t>one and only one path</a:t>
            </a:r>
            <a:r>
              <a:rPr lang="en-US" altLang="zh-TW" dirty="0"/>
              <a:t>.(connected)</a:t>
            </a:r>
          </a:p>
          <a:p>
            <a:r>
              <a:rPr lang="en-US" altLang="zh-TW" dirty="0"/>
              <a:t>Each tree has a </a:t>
            </a:r>
            <a:r>
              <a:rPr lang="en-US" altLang="zh-TW" dirty="0">
                <a:solidFill>
                  <a:srgbClr val="FF0000"/>
                </a:solidFill>
              </a:rPr>
              <a:t>root</a:t>
            </a:r>
            <a:r>
              <a:rPr lang="en-US" altLang="zh-TW" dirty="0"/>
              <a:t>. (root can be any nodes)</a:t>
            </a:r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r>
              <a:rPr lang="en-US" altLang="zh-TW" dirty="0"/>
              <a:t>		</a:t>
            </a:r>
          </a:p>
          <a:p>
            <a:pPr>
              <a:buNone/>
            </a:pPr>
            <a:r>
              <a:rPr lang="en-US" altLang="zh-TW" dirty="0"/>
              <a:t>		</a:t>
            </a:r>
          </a:p>
        </p:txBody>
      </p:sp>
      <p:sp>
        <p:nvSpPr>
          <p:cNvPr id="4" name="橢圓 3"/>
          <p:cNvSpPr/>
          <p:nvPr/>
        </p:nvSpPr>
        <p:spPr>
          <a:xfrm>
            <a:off x="4071934" y="2928934"/>
            <a:ext cx="714380" cy="642942"/>
          </a:xfrm>
          <a:prstGeom prst="ellips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000232" y="3929066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1071538" y="5143512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3571868" y="4071942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3500430" y="5214950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143108" y="5429264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8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214942" y="4143380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500562" y="5357826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4" name="直線接點 13"/>
          <p:cNvCxnSpPr>
            <a:stCxn id="4" idx="3"/>
            <a:endCxn id="6" idx="7"/>
          </p:cNvCxnSpPr>
          <p:nvPr/>
        </p:nvCxnSpPr>
        <p:spPr>
          <a:xfrm rot="5400000">
            <a:off x="3120521" y="2967191"/>
            <a:ext cx="545504" cy="15665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6" idx="3"/>
            <a:endCxn id="7" idx="0"/>
          </p:cNvCxnSpPr>
          <p:nvPr/>
        </p:nvCxnSpPr>
        <p:spPr>
          <a:xfrm rot="5400000">
            <a:off x="1433960" y="4472620"/>
            <a:ext cx="665661" cy="6761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>
            <a:stCxn id="4" idx="4"/>
            <a:endCxn id="8" idx="0"/>
          </p:cNvCxnSpPr>
          <p:nvPr/>
        </p:nvCxnSpPr>
        <p:spPr>
          <a:xfrm rot="5400000">
            <a:off x="3929058" y="3571876"/>
            <a:ext cx="500066" cy="500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8" idx="4"/>
            <a:endCxn id="9" idx="0"/>
          </p:cNvCxnSpPr>
          <p:nvPr/>
        </p:nvCxnSpPr>
        <p:spPr>
          <a:xfrm rot="5400000">
            <a:off x="3643306" y="4929198"/>
            <a:ext cx="500066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>
            <a:stCxn id="9" idx="3"/>
            <a:endCxn id="10" idx="6"/>
          </p:cNvCxnSpPr>
          <p:nvPr/>
        </p:nvCxnSpPr>
        <p:spPr>
          <a:xfrm rot="5400000" flipH="1">
            <a:off x="3224769" y="5383455"/>
            <a:ext cx="13000" cy="747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>
            <a:stCxn id="4" idx="5"/>
            <a:endCxn id="11" idx="1"/>
          </p:cNvCxnSpPr>
          <p:nvPr/>
        </p:nvCxnSpPr>
        <p:spPr>
          <a:xfrm rot="16200000" flipH="1">
            <a:off x="4620719" y="3538695"/>
            <a:ext cx="759818" cy="637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>
            <a:stCxn id="11" idx="3"/>
            <a:endCxn id="12" idx="0"/>
          </p:cNvCxnSpPr>
          <p:nvPr/>
        </p:nvCxnSpPr>
        <p:spPr>
          <a:xfrm rot="5400000">
            <a:off x="4755827" y="4794091"/>
            <a:ext cx="665661" cy="4618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>
            <a:stCxn id="11" idx="5"/>
            <a:endCxn id="45" idx="0"/>
          </p:cNvCxnSpPr>
          <p:nvPr/>
        </p:nvCxnSpPr>
        <p:spPr>
          <a:xfrm rot="16200000" flipH="1">
            <a:off x="5829934" y="4686933"/>
            <a:ext cx="737099" cy="747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/>
          <p:cNvSpPr/>
          <p:nvPr/>
        </p:nvSpPr>
        <p:spPr>
          <a:xfrm>
            <a:off x="6215074" y="5429264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7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35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82"/>
          </a:xfrm>
        </p:spPr>
        <p:txBody>
          <a:bodyPr/>
          <a:lstStyle/>
          <a:p>
            <a:pPr>
              <a:buNone/>
            </a:pPr>
            <a:r>
              <a:rPr lang="en-US" altLang="zh-TW" sz="2800" b="1" dirty="0"/>
              <a:t>Relations:    </a:t>
            </a:r>
            <a:r>
              <a:rPr lang="en-US" altLang="zh-TW" dirty="0"/>
              <a:t>(using node 0 as root )</a:t>
            </a:r>
          </a:p>
          <a:p>
            <a:pPr>
              <a:buNone/>
            </a:pPr>
            <a:r>
              <a:rPr lang="en-US" altLang="zh-TW" dirty="0"/>
              <a:t> 	-</a:t>
            </a:r>
            <a:r>
              <a:rPr lang="en-US" altLang="zh-TW" b="1" dirty="0"/>
              <a:t>Leaf :  </a:t>
            </a:r>
            <a:r>
              <a:rPr lang="en-US" altLang="zh-TW" dirty="0"/>
              <a:t>nodes with no branch.  (3,4,5) </a:t>
            </a:r>
          </a:p>
          <a:p>
            <a:pPr>
              <a:buNone/>
            </a:pPr>
            <a:r>
              <a:rPr lang="en-US" altLang="zh-TW" dirty="0"/>
              <a:t>	</a:t>
            </a:r>
          </a:p>
        </p:txBody>
      </p:sp>
      <p:sp>
        <p:nvSpPr>
          <p:cNvPr id="4" name="橢圓 3"/>
          <p:cNvSpPr/>
          <p:nvPr/>
        </p:nvSpPr>
        <p:spPr>
          <a:xfrm>
            <a:off x="6429388" y="3643314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0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5572132" y="4500570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1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7215206" y="4429132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4929190" y="5500702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6143636" y="5572140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7643834" y="5429264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1" name="直線接點 10"/>
          <p:cNvCxnSpPr>
            <a:stCxn id="4" idx="3"/>
            <a:endCxn id="5" idx="7"/>
          </p:cNvCxnSpPr>
          <p:nvPr/>
        </p:nvCxnSpPr>
        <p:spPr>
          <a:xfrm rot="5400000">
            <a:off x="6059941" y="4131123"/>
            <a:ext cx="453142" cy="4531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stCxn id="5" idx="3"/>
            <a:endCxn id="7" idx="0"/>
          </p:cNvCxnSpPr>
          <p:nvPr/>
        </p:nvCxnSpPr>
        <p:spPr>
          <a:xfrm rot="5400000">
            <a:off x="5179224" y="5024098"/>
            <a:ext cx="512323" cy="44088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stCxn id="4" idx="5"/>
            <a:endCxn id="6" idx="1"/>
          </p:cNvCxnSpPr>
          <p:nvPr/>
        </p:nvCxnSpPr>
        <p:spPr>
          <a:xfrm rot="16200000" flipH="1">
            <a:off x="6917197" y="4131123"/>
            <a:ext cx="381704" cy="38170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5" idx="5"/>
            <a:endCxn id="8" idx="0"/>
          </p:cNvCxnSpPr>
          <p:nvPr/>
        </p:nvCxnSpPr>
        <p:spPr>
          <a:xfrm rot="16200000" flipH="1">
            <a:off x="5952784" y="5095535"/>
            <a:ext cx="583761" cy="36944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6" idx="5"/>
            <a:endCxn id="9" idx="0"/>
          </p:cNvCxnSpPr>
          <p:nvPr/>
        </p:nvCxnSpPr>
        <p:spPr>
          <a:xfrm rot="16200000" flipH="1">
            <a:off x="7560139" y="5059816"/>
            <a:ext cx="512323" cy="22657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062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82"/>
          </a:xfrm>
        </p:spPr>
        <p:txBody>
          <a:bodyPr/>
          <a:lstStyle/>
          <a:p>
            <a:pPr>
              <a:buNone/>
            </a:pPr>
            <a:r>
              <a:rPr lang="en-US" altLang="zh-TW" sz="2800" b="1" dirty="0"/>
              <a:t>Relations:    </a:t>
            </a:r>
            <a:r>
              <a:rPr lang="en-US" altLang="zh-TW" dirty="0"/>
              <a:t>(using node 0 as root )</a:t>
            </a:r>
          </a:p>
          <a:p>
            <a:pPr>
              <a:buNone/>
            </a:pPr>
            <a:r>
              <a:rPr lang="en-US" altLang="zh-TW" dirty="0"/>
              <a:t> 	-</a:t>
            </a:r>
            <a:r>
              <a:rPr lang="en-US" altLang="zh-TW" b="1" dirty="0"/>
              <a:t>Leaf :  </a:t>
            </a:r>
            <a:r>
              <a:rPr lang="en-US" altLang="zh-TW" dirty="0"/>
              <a:t>nodes with no branch.  </a:t>
            </a:r>
          </a:p>
          <a:p>
            <a:pPr>
              <a:buNone/>
            </a:pPr>
            <a:r>
              <a:rPr lang="en-US" altLang="zh-TW" dirty="0"/>
              <a:t>	-</a:t>
            </a:r>
            <a:r>
              <a:rPr lang="en-US" altLang="zh-TW" b="1" dirty="0"/>
              <a:t>Parent/Children :</a:t>
            </a:r>
            <a:r>
              <a:rPr lang="zh-TW" altLang="en-US" b="1" dirty="0"/>
              <a:t> </a:t>
            </a:r>
            <a:r>
              <a:rPr lang="en-US" altLang="zh-TW" b="1" dirty="0"/>
              <a:t> </a:t>
            </a:r>
            <a:r>
              <a:rPr lang="en-US" altLang="zh-TW" sz="2000" dirty="0"/>
              <a:t>has </a:t>
            </a:r>
            <a:r>
              <a:rPr lang="en-US" altLang="zh-TW" sz="2000" dirty="0" err="1"/>
              <a:t>succesor</a:t>
            </a:r>
            <a:r>
              <a:rPr lang="en-US" altLang="zh-TW" sz="2000" dirty="0"/>
              <a:t> nodes –Parent   (1)</a:t>
            </a:r>
          </a:p>
          <a:p>
            <a:pPr>
              <a:buNone/>
            </a:pPr>
            <a:r>
              <a:rPr lang="en-US" altLang="zh-TW" b="1" dirty="0"/>
              <a:t>				   </a:t>
            </a:r>
            <a:r>
              <a:rPr lang="en-US" altLang="zh-TW" sz="2000" dirty="0"/>
              <a:t>has predecessor node-children  (3,4)</a:t>
            </a:r>
          </a:p>
          <a:p>
            <a:pPr>
              <a:buNone/>
            </a:pPr>
            <a:r>
              <a:rPr lang="en-US" altLang="zh-TW" dirty="0"/>
              <a:t>	</a:t>
            </a:r>
          </a:p>
        </p:txBody>
      </p:sp>
      <p:sp>
        <p:nvSpPr>
          <p:cNvPr id="4" name="橢圓 3"/>
          <p:cNvSpPr/>
          <p:nvPr/>
        </p:nvSpPr>
        <p:spPr>
          <a:xfrm>
            <a:off x="6429388" y="3643314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0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5572132" y="4500570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7215206" y="4429132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4929190" y="5500702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6143636" y="5572140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7643834" y="5429264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cxnSp>
        <p:nvCxnSpPr>
          <p:cNvPr id="11" name="直線接點 10"/>
          <p:cNvCxnSpPr>
            <a:stCxn id="4" idx="3"/>
            <a:endCxn id="5" idx="7"/>
          </p:cNvCxnSpPr>
          <p:nvPr/>
        </p:nvCxnSpPr>
        <p:spPr>
          <a:xfrm rot="5400000">
            <a:off x="6059941" y="4131123"/>
            <a:ext cx="453142" cy="4531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stCxn id="5" idx="3"/>
            <a:endCxn id="7" idx="0"/>
          </p:cNvCxnSpPr>
          <p:nvPr/>
        </p:nvCxnSpPr>
        <p:spPr>
          <a:xfrm rot="5400000">
            <a:off x="5179224" y="5024098"/>
            <a:ext cx="512323" cy="44088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stCxn id="4" idx="5"/>
            <a:endCxn id="6" idx="1"/>
          </p:cNvCxnSpPr>
          <p:nvPr/>
        </p:nvCxnSpPr>
        <p:spPr>
          <a:xfrm rot="16200000" flipH="1">
            <a:off x="6917197" y="4131123"/>
            <a:ext cx="381704" cy="38170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5" idx="5"/>
            <a:endCxn id="8" idx="0"/>
          </p:cNvCxnSpPr>
          <p:nvPr/>
        </p:nvCxnSpPr>
        <p:spPr>
          <a:xfrm rot="16200000" flipH="1">
            <a:off x="5952784" y="5095535"/>
            <a:ext cx="583761" cy="36944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6" idx="5"/>
            <a:endCxn id="9" idx="0"/>
          </p:cNvCxnSpPr>
          <p:nvPr/>
        </p:nvCxnSpPr>
        <p:spPr>
          <a:xfrm rot="16200000" flipH="1">
            <a:off x="7560139" y="5059816"/>
            <a:ext cx="512323" cy="22657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135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82"/>
          </a:xfrm>
        </p:spPr>
        <p:txBody>
          <a:bodyPr/>
          <a:lstStyle/>
          <a:p>
            <a:pPr>
              <a:buNone/>
            </a:pPr>
            <a:r>
              <a:rPr lang="en-US" altLang="zh-TW" sz="2800" b="1" dirty="0"/>
              <a:t>Relations:    </a:t>
            </a:r>
            <a:r>
              <a:rPr lang="en-US" altLang="zh-TW" dirty="0"/>
              <a:t>(using node 0 as root )</a:t>
            </a:r>
          </a:p>
          <a:p>
            <a:pPr>
              <a:buNone/>
            </a:pPr>
            <a:r>
              <a:rPr lang="en-US" altLang="zh-TW" dirty="0"/>
              <a:t> 	-</a:t>
            </a:r>
            <a:r>
              <a:rPr lang="en-US" altLang="zh-TW" b="1" dirty="0"/>
              <a:t>Leaf :  </a:t>
            </a:r>
            <a:r>
              <a:rPr lang="en-US" altLang="zh-TW" dirty="0"/>
              <a:t>nodes with no branch.  </a:t>
            </a:r>
          </a:p>
          <a:p>
            <a:pPr>
              <a:buNone/>
            </a:pPr>
            <a:r>
              <a:rPr lang="en-US" altLang="zh-TW" dirty="0"/>
              <a:t>	-</a:t>
            </a:r>
            <a:r>
              <a:rPr lang="en-US" altLang="zh-TW" b="1" dirty="0"/>
              <a:t>Parent/Children :</a:t>
            </a:r>
            <a:r>
              <a:rPr lang="zh-TW" altLang="en-US" b="1" dirty="0"/>
              <a:t> </a:t>
            </a:r>
            <a:r>
              <a:rPr lang="en-US" altLang="zh-TW" b="1" dirty="0"/>
              <a:t> </a:t>
            </a:r>
            <a:r>
              <a:rPr lang="en-US" altLang="zh-TW" sz="2000" dirty="0"/>
              <a:t>has </a:t>
            </a:r>
            <a:r>
              <a:rPr lang="en-US" altLang="zh-TW" sz="2000" dirty="0" err="1"/>
              <a:t>succesor</a:t>
            </a:r>
            <a:r>
              <a:rPr lang="en-US" altLang="zh-TW" sz="2000" dirty="0"/>
              <a:t> nodes -Parent</a:t>
            </a:r>
          </a:p>
          <a:p>
            <a:pPr>
              <a:buNone/>
            </a:pPr>
            <a:r>
              <a:rPr lang="en-US" altLang="zh-TW" b="1" dirty="0"/>
              <a:t>				   </a:t>
            </a:r>
            <a:r>
              <a:rPr lang="en-US" altLang="zh-TW" sz="2000" dirty="0"/>
              <a:t>has predecessor node-children</a:t>
            </a:r>
          </a:p>
          <a:p>
            <a:pPr>
              <a:buNone/>
            </a:pPr>
            <a:r>
              <a:rPr lang="en-US" altLang="zh-TW" dirty="0"/>
              <a:t>	-</a:t>
            </a:r>
            <a:r>
              <a:rPr lang="en-US" altLang="zh-TW" b="1" dirty="0"/>
              <a:t>Sibling: </a:t>
            </a:r>
            <a:r>
              <a:rPr lang="en-US" altLang="zh-TW" dirty="0"/>
              <a:t>children with same parent (1,2)</a:t>
            </a:r>
          </a:p>
          <a:p>
            <a:pPr>
              <a:buNone/>
            </a:pPr>
            <a:r>
              <a:rPr lang="en-US" altLang="zh-TW" dirty="0"/>
              <a:t>	</a:t>
            </a:r>
          </a:p>
        </p:txBody>
      </p:sp>
      <p:sp>
        <p:nvSpPr>
          <p:cNvPr id="4" name="橢圓 3"/>
          <p:cNvSpPr/>
          <p:nvPr/>
        </p:nvSpPr>
        <p:spPr>
          <a:xfrm>
            <a:off x="6429388" y="3643314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0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5572132" y="4500570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7215206" y="4429132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4929190" y="5500702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6143636" y="5572140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7643834" y="5429264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cxnSp>
        <p:nvCxnSpPr>
          <p:cNvPr id="11" name="直線接點 10"/>
          <p:cNvCxnSpPr>
            <a:stCxn id="4" idx="3"/>
            <a:endCxn id="5" idx="7"/>
          </p:cNvCxnSpPr>
          <p:nvPr/>
        </p:nvCxnSpPr>
        <p:spPr>
          <a:xfrm rot="5400000">
            <a:off x="6059941" y="4131123"/>
            <a:ext cx="453142" cy="4531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stCxn id="5" idx="3"/>
            <a:endCxn id="7" idx="0"/>
          </p:cNvCxnSpPr>
          <p:nvPr/>
        </p:nvCxnSpPr>
        <p:spPr>
          <a:xfrm rot="5400000">
            <a:off x="5179224" y="5024098"/>
            <a:ext cx="512323" cy="44088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stCxn id="4" idx="5"/>
            <a:endCxn id="6" idx="1"/>
          </p:cNvCxnSpPr>
          <p:nvPr/>
        </p:nvCxnSpPr>
        <p:spPr>
          <a:xfrm rot="16200000" flipH="1">
            <a:off x="6917197" y="4131123"/>
            <a:ext cx="381704" cy="38170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5" idx="5"/>
            <a:endCxn id="8" idx="0"/>
          </p:cNvCxnSpPr>
          <p:nvPr/>
        </p:nvCxnSpPr>
        <p:spPr>
          <a:xfrm rot="16200000" flipH="1">
            <a:off x="5952784" y="5095535"/>
            <a:ext cx="583761" cy="36944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6" idx="5"/>
            <a:endCxn id="9" idx="0"/>
          </p:cNvCxnSpPr>
          <p:nvPr/>
        </p:nvCxnSpPr>
        <p:spPr>
          <a:xfrm rot="16200000" flipH="1">
            <a:off x="7560139" y="5059816"/>
            <a:ext cx="512323" cy="22657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902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82"/>
          </a:xfrm>
        </p:spPr>
        <p:txBody>
          <a:bodyPr/>
          <a:lstStyle/>
          <a:p>
            <a:pPr>
              <a:buNone/>
            </a:pPr>
            <a:r>
              <a:rPr lang="en-US" altLang="zh-TW" sz="2800" b="1" dirty="0"/>
              <a:t>Relations:    </a:t>
            </a:r>
            <a:r>
              <a:rPr lang="en-US" altLang="zh-TW" dirty="0"/>
              <a:t>(using node 0 as root )</a:t>
            </a:r>
          </a:p>
          <a:p>
            <a:pPr>
              <a:buNone/>
            </a:pPr>
            <a:r>
              <a:rPr lang="en-US" altLang="zh-TW" dirty="0"/>
              <a:t> 	-</a:t>
            </a:r>
            <a:r>
              <a:rPr lang="en-US" altLang="zh-TW" b="1" dirty="0"/>
              <a:t>Leaf :  </a:t>
            </a:r>
            <a:r>
              <a:rPr lang="en-US" altLang="zh-TW" dirty="0"/>
              <a:t>nodes with no branch.  </a:t>
            </a:r>
          </a:p>
          <a:p>
            <a:pPr>
              <a:buNone/>
            </a:pPr>
            <a:r>
              <a:rPr lang="en-US" altLang="zh-TW" dirty="0"/>
              <a:t>	-</a:t>
            </a:r>
            <a:r>
              <a:rPr lang="en-US" altLang="zh-TW" b="1" dirty="0"/>
              <a:t>Parent/Children :</a:t>
            </a:r>
            <a:r>
              <a:rPr lang="zh-TW" altLang="en-US" b="1" dirty="0"/>
              <a:t> </a:t>
            </a:r>
            <a:r>
              <a:rPr lang="en-US" altLang="zh-TW" b="1" dirty="0"/>
              <a:t> </a:t>
            </a:r>
            <a:r>
              <a:rPr lang="en-US" altLang="zh-TW" sz="2000" dirty="0"/>
              <a:t>has </a:t>
            </a:r>
            <a:r>
              <a:rPr lang="en-US" altLang="zh-TW" sz="2000" dirty="0" err="1"/>
              <a:t>succesor</a:t>
            </a:r>
            <a:r>
              <a:rPr lang="en-US" altLang="zh-TW" sz="2000" dirty="0"/>
              <a:t> nodes -Parent</a:t>
            </a:r>
          </a:p>
          <a:p>
            <a:pPr>
              <a:buNone/>
            </a:pPr>
            <a:r>
              <a:rPr lang="en-US" altLang="zh-TW" b="1" dirty="0"/>
              <a:t>				   </a:t>
            </a:r>
            <a:r>
              <a:rPr lang="en-US" altLang="zh-TW" sz="2000" dirty="0"/>
              <a:t>has predecessor node-children</a:t>
            </a:r>
          </a:p>
          <a:p>
            <a:pPr>
              <a:buNone/>
            </a:pPr>
            <a:r>
              <a:rPr lang="en-US" altLang="zh-TW" dirty="0"/>
              <a:t>	-</a:t>
            </a:r>
            <a:r>
              <a:rPr lang="en-US" altLang="zh-TW" b="1" dirty="0"/>
              <a:t>Sibling: </a:t>
            </a:r>
            <a:r>
              <a:rPr lang="en-US" altLang="zh-TW" dirty="0"/>
              <a:t>children with same parent</a:t>
            </a:r>
          </a:p>
          <a:p>
            <a:pPr>
              <a:buNone/>
            </a:pPr>
            <a:r>
              <a:rPr lang="en-US" altLang="zh-TW" dirty="0"/>
              <a:t>	-</a:t>
            </a:r>
            <a:r>
              <a:rPr lang="en-US" altLang="zh-TW" b="1" dirty="0"/>
              <a:t>Ancestor:  </a:t>
            </a:r>
            <a:r>
              <a:rPr lang="en-US" altLang="zh-TW" dirty="0"/>
              <a:t>nodes that are on the path </a:t>
            </a:r>
          </a:p>
          <a:p>
            <a:pPr>
              <a:buNone/>
            </a:pPr>
            <a:r>
              <a:rPr lang="en-US" altLang="zh-TW" dirty="0"/>
              <a:t>		from root to itself.</a:t>
            </a:r>
          </a:p>
          <a:p>
            <a:pPr>
              <a:buNone/>
            </a:pPr>
            <a:r>
              <a:rPr lang="en-US" altLang="zh-TW" dirty="0"/>
              <a:t>		(3’s ancestor: 0,1)</a:t>
            </a:r>
          </a:p>
        </p:txBody>
      </p:sp>
      <p:sp>
        <p:nvSpPr>
          <p:cNvPr id="4" name="橢圓 3"/>
          <p:cNvSpPr/>
          <p:nvPr/>
        </p:nvSpPr>
        <p:spPr>
          <a:xfrm>
            <a:off x="6429388" y="3643314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5572132" y="4500570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7215206" y="4429132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4929190" y="5500702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6143636" y="5572140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7643834" y="5429264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cxnSp>
        <p:nvCxnSpPr>
          <p:cNvPr id="11" name="直線接點 10"/>
          <p:cNvCxnSpPr>
            <a:stCxn id="4" idx="3"/>
            <a:endCxn id="5" idx="7"/>
          </p:cNvCxnSpPr>
          <p:nvPr/>
        </p:nvCxnSpPr>
        <p:spPr>
          <a:xfrm rot="5400000">
            <a:off x="6059941" y="4131123"/>
            <a:ext cx="453142" cy="4531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stCxn id="5" idx="3"/>
            <a:endCxn id="7" idx="0"/>
          </p:cNvCxnSpPr>
          <p:nvPr/>
        </p:nvCxnSpPr>
        <p:spPr>
          <a:xfrm rot="5400000">
            <a:off x="5179224" y="5024098"/>
            <a:ext cx="512323" cy="44088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stCxn id="4" idx="5"/>
            <a:endCxn id="6" idx="1"/>
          </p:cNvCxnSpPr>
          <p:nvPr/>
        </p:nvCxnSpPr>
        <p:spPr>
          <a:xfrm rot="16200000" flipH="1">
            <a:off x="6917197" y="4131123"/>
            <a:ext cx="381704" cy="38170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5" idx="5"/>
            <a:endCxn id="8" idx="0"/>
          </p:cNvCxnSpPr>
          <p:nvPr/>
        </p:nvCxnSpPr>
        <p:spPr>
          <a:xfrm rot="16200000" flipH="1">
            <a:off x="5952784" y="5095535"/>
            <a:ext cx="583761" cy="36944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6" idx="5"/>
            <a:endCxn id="9" idx="0"/>
          </p:cNvCxnSpPr>
          <p:nvPr/>
        </p:nvCxnSpPr>
        <p:spPr>
          <a:xfrm rot="16200000" flipH="1">
            <a:off x="7560139" y="5059816"/>
            <a:ext cx="512323" cy="22657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816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Tree Level: </a:t>
            </a:r>
            <a:r>
              <a:rPr lang="en-US" altLang="zh-TW" dirty="0"/>
              <a:t>according to the </a:t>
            </a:r>
            <a:r>
              <a:rPr lang="en-US" altLang="zh-TW" dirty="0">
                <a:solidFill>
                  <a:srgbClr val="FF0000"/>
                </a:solidFill>
              </a:rPr>
              <a:t>distance to the root</a:t>
            </a:r>
            <a:r>
              <a:rPr lang="en-US" altLang="zh-TW" dirty="0"/>
              <a:t>.</a:t>
            </a:r>
          </a:p>
          <a:p>
            <a:pPr>
              <a:buNone/>
            </a:pPr>
            <a:r>
              <a:rPr lang="en-US" altLang="zh-TW" dirty="0"/>
              <a:t>		</a:t>
            </a:r>
          </a:p>
        </p:txBody>
      </p:sp>
      <p:sp>
        <p:nvSpPr>
          <p:cNvPr id="4" name="橢圓 3"/>
          <p:cNvSpPr/>
          <p:nvPr/>
        </p:nvSpPr>
        <p:spPr>
          <a:xfrm>
            <a:off x="3929058" y="2571744"/>
            <a:ext cx="78581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3929058" y="3571876"/>
            <a:ext cx="78581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5857884" y="3571876"/>
            <a:ext cx="78581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857884" y="4572008"/>
            <a:ext cx="78581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857356" y="3571876"/>
            <a:ext cx="78581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5857884" y="5500702"/>
            <a:ext cx="78581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929058" y="4572008"/>
            <a:ext cx="78581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2428860" y="4500570"/>
            <a:ext cx="78581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1000100" y="4500570"/>
            <a:ext cx="78581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/>
          <p:cNvCxnSpPr/>
          <p:nvPr/>
        </p:nvCxnSpPr>
        <p:spPr>
          <a:xfrm>
            <a:off x="1071538" y="3429000"/>
            <a:ext cx="7072362" cy="15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857224" y="4357694"/>
            <a:ext cx="7072362" cy="15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928662" y="5286388"/>
            <a:ext cx="7072362" cy="15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stCxn id="4" idx="3"/>
            <a:endCxn id="8" idx="7"/>
          </p:cNvCxnSpPr>
          <p:nvPr/>
        </p:nvCxnSpPr>
        <p:spPr>
          <a:xfrm rot="5400000">
            <a:off x="3013364" y="2635259"/>
            <a:ext cx="545504" cy="15160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/>
          <p:cNvCxnSpPr>
            <a:stCxn id="8" idx="3"/>
            <a:endCxn id="12" idx="0"/>
          </p:cNvCxnSpPr>
          <p:nvPr/>
        </p:nvCxnSpPr>
        <p:spPr>
          <a:xfrm rot="5400000">
            <a:off x="1492769" y="4020902"/>
            <a:ext cx="379909" cy="57942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11" idx="0"/>
            <a:endCxn id="8" idx="5"/>
          </p:cNvCxnSpPr>
          <p:nvPr/>
        </p:nvCxnSpPr>
        <p:spPr>
          <a:xfrm rot="16200000" flipV="1">
            <a:off x="2484978" y="4163778"/>
            <a:ext cx="379909" cy="2936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接點 25"/>
          <p:cNvCxnSpPr>
            <a:stCxn id="10" idx="0"/>
            <a:endCxn id="5" idx="4"/>
          </p:cNvCxnSpPr>
          <p:nvPr/>
        </p:nvCxnSpPr>
        <p:spPr>
          <a:xfrm rot="5400000" flipH="1" flipV="1">
            <a:off x="4143372" y="4393413"/>
            <a:ext cx="35719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>
            <a:stCxn id="5" idx="0"/>
            <a:endCxn id="4" idx="4"/>
          </p:cNvCxnSpPr>
          <p:nvPr/>
        </p:nvCxnSpPr>
        <p:spPr>
          <a:xfrm rot="5400000" flipH="1" flipV="1">
            <a:off x="4143372" y="3393281"/>
            <a:ext cx="35719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>
            <a:stCxn id="6" idx="1"/>
            <a:endCxn id="4" idx="5"/>
          </p:cNvCxnSpPr>
          <p:nvPr/>
        </p:nvCxnSpPr>
        <p:spPr>
          <a:xfrm rot="16200000" flipV="1">
            <a:off x="5013628" y="2706697"/>
            <a:ext cx="545504" cy="13731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接點 35"/>
          <p:cNvCxnSpPr>
            <a:stCxn id="7" idx="0"/>
            <a:endCxn id="6" idx="4"/>
          </p:cNvCxnSpPr>
          <p:nvPr/>
        </p:nvCxnSpPr>
        <p:spPr>
          <a:xfrm rot="5400000" flipH="1" flipV="1">
            <a:off x="6072198" y="4393413"/>
            <a:ext cx="35719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接點 38"/>
          <p:cNvCxnSpPr>
            <a:stCxn id="9" idx="0"/>
            <a:endCxn id="7" idx="4"/>
          </p:cNvCxnSpPr>
          <p:nvPr/>
        </p:nvCxnSpPr>
        <p:spPr>
          <a:xfrm rot="5400000" flipH="1" flipV="1">
            <a:off x="6107917" y="5357826"/>
            <a:ext cx="28575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6929454" y="285749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7030A0"/>
                </a:solidFill>
              </a:rPr>
              <a:t>Level 0</a:t>
            </a:r>
            <a:endParaRPr lang="zh-TW" altLang="en-US" sz="2400" b="1" dirty="0">
              <a:solidFill>
                <a:srgbClr val="7030A0"/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7000892" y="3714752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7030A0"/>
                </a:solidFill>
              </a:rPr>
              <a:t>Level 1</a:t>
            </a:r>
            <a:endParaRPr lang="zh-TW" altLang="en-US" sz="2400" b="1" dirty="0">
              <a:solidFill>
                <a:srgbClr val="7030A0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7000892" y="464344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7030A0"/>
                </a:solidFill>
              </a:rPr>
              <a:t>Level 2</a:t>
            </a:r>
            <a:endParaRPr lang="zh-TW" altLang="en-US" sz="2400" b="1" dirty="0">
              <a:solidFill>
                <a:srgbClr val="7030A0"/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7000892" y="5500702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7030A0"/>
                </a:solidFill>
              </a:rPr>
              <a:t>Level 3</a:t>
            </a:r>
            <a:endParaRPr lang="zh-TW" alt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73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Tree Height(Depth):  </a:t>
            </a:r>
            <a:r>
              <a:rPr lang="en-US" altLang="zh-TW" dirty="0"/>
              <a:t>the maximum distance from the root.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286116" y="3071810"/>
            <a:ext cx="71438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3286116" y="3929066"/>
            <a:ext cx="71438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4500562" y="5643578"/>
            <a:ext cx="71438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8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4500562" y="4786322"/>
            <a:ext cx="71438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4500562" y="3857628"/>
            <a:ext cx="71438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2143108" y="4929198"/>
            <a:ext cx="71438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1142976" y="4929198"/>
            <a:ext cx="71438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1928794" y="4000504"/>
            <a:ext cx="71438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2" name="橢圓 11"/>
          <p:cNvSpPr/>
          <p:nvPr/>
        </p:nvSpPr>
        <p:spPr>
          <a:xfrm>
            <a:off x="3286116" y="4786322"/>
            <a:ext cx="71438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6</a:t>
            </a:r>
            <a:endParaRPr lang="zh-TW" altLang="en-US" dirty="0"/>
          </a:p>
        </p:txBody>
      </p:sp>
      <p:cxnSp>
        <p:nvCxnSpPr>
          <p:cNvPr id="13" name="直線接點 12"/>
          <p:cNvCxnSpPr>
            <a:stCxn id="11" idx="0"/>
            <a:endCxn id="4" idx="3"/>
          </p:cNvCxnSpPr>
          <p:nvPr/>
        </p:nvCxnSpPr>
        <p:spPr>
          <a:xfrm rot="5400000" flipH="1" flipV="1">
            <a:off x="2617917" y="3227687"/>
            <a:ext cx="440885" cy="110475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stCxn id="5" idx="0"/>
            <a:endCxn id="4" idx="4"/>
          </p:cNvCxnSpPr>
          <p:nvPr/>
        </p:nvCxnSpPr>
        <p:spPr>
          <a:xfrm rot="5400000" flipH="1" flipV="1">
            <a:off x="3500430" y="3786190"/>
            <a:ext cx="28575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stCxn id="9" idx="0"/>
            <a:endCxn id="11" idx="4"/>
          </p:cNvCxnSpPr>
          <p:nvPr/>
        </p:nvCxnSpPr>
        <p:spPr>
          <a:xfrm rot="16200000" flipV="1">
            <a:off x="2214546" y="4643446"/>
            <a:ext cx="357190" cy="21431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10" idx="0"/>
            <a:endCxn id="11" idx="3"/>
          </p:cNvCxnSpPr>
          <p:nvPr/>
        </p:nvCxnSpPr>
        <p:spPr>
          <a:xfrm rot="5400000" flipH="1" flipV="1">
            <a:off x="1546347" y="4442133"/>
            <a:ext cx="440885" cy="5332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8" idx="1"/>
            <a:endCxn id="4" idx="5"/>
          </p:cNvCxnSpPr>
          <p:nvPr/>
        </p:nvCxnSpPr>
        <p:spPr>
          <a:xfrm rot="16200000" flipV="1">
            <a:off x="4059677" y="3395819"/>
            <a:ext cx="381704" cy="709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接點 24"/>
          <p:cNvCxnSpPr>
            <a:stCxn id="12" idx="0"/>
            <a:endCxn id="5" idx="4"/>
          </p:cNvCxnSpPr>
          <p:nvPr/>
        </p:nvCxnSpPr>
        <p:spPr>
          <a:xfrm rot="5400000" flipH="1" flipV="1">
            <a:off x="3500430" y="4643446"/>
            <a:ext cx="28575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接點 31"/>
          <p:cNvCxnSpPr>
            <a:stCxn id="7" idx="0"/>
            <a:endCxn id="8" idx="4"/>
          </p:cNvCxnSpPr>
          <p:nvPr/>
        </p:nvCxnSpPr>
        <p:spPr>
          <a:xfrm rot="5400000" flipH="1" flipV="1">
            <a:off x="4679157" y="4607727"/>
            <a:ext cx="35719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>
            <a:stCxn id="6" idx="0"/>
            <a:endCxn id="7" idx="4"/>
          </p:cNvCxnSpPr>
          <p:nvPr/>
        </p:nvCxnSpPr>
        <p:spPr>
          <a:xfrm rot="5400000" flipH="1" flipV="1">
            <a:off x="4714876" y="5500702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2857488" y="2500306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3300"/>
                </a:solidFill>
              </a:rPr>
              <a:t>Height=3</a:t>
            </a:r>
            <a:endParaRPr lang="zh-TW" altLang="en-US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51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zh-TW" alt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14546" y="1520652"/>
            <a:ext cx="4895850" cy="684212"/>
          </a:xfrm>
          <a:prstGeom prst="rect">
            <a:avLst/>
          </a:prstGeom>
          <a:gradFill rotWithShape="1">
            <a:gsLst>
              <a:gs pos="0">
                <a:srgbClr val="EDA14D"/>
              </a:gs>
              <a:gs pos="100000">
                <a:srgbClr val="FFCCCC"/>
              </a:gs>
            </a:gsLst>
            <a:lin ang="2700000" scaled="1"/>
          </a:gra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4248" tIns="47124" rIns="94248" bIns="47124" anchor="ctr"/>
          <a:lstStyle/>
          <a:p>
            <a:pPr algn="ctr" defTabSz="942975">
              <a:defRPr/>
            </a:pPr>
            <a:r>
              <a:rPr lang="en-US" altLang="zh-TW" dirty="0"/>
              <a:t>Graph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14546" y="2816796"/>
            <a:ext cx="4895850" cy="684212"/>
          </a:xfrm>
          <a:prstGeom prst="rect">
            <a:avLst/>
          </a:prstGeom>
          <a:gradFill rotWithShape="1">
            <a:gsLst>
              <a:gs pos="0">
                <a:srgbClr val="EDA14D"/>
              </a:gs>
              <a:gs pos="100000">
                <a:srgbClr val="FFCCCC"/>
              </a:gs>
            </a:gsLst>
            <a:lin ang="2700000" scaled="1"/>
          </a:gradFill>
          <a:ln w="9525" algn="ctr">
            <a:solidFill>
              <a:srgbClr val="5F5F5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4248" tIns="47124" rIns="94248" bIns="47124" anchor="ctr"/>
          <a:lstStyle/>
          <a:p>
            <a:pPr algn="ctr" defTabSz="942975">
              <a:defRPr/>
            </a:pPr>
            <a:r>
              <a:rPr lang="en-US" altLang="zh-TW" dirty="0"/>
              <a:t>Tree</a:t>
            </a:r>
          </a:p>
        </p:txBody>
      </p:sp>
      <p:sp>
        <p:nvSpPr>
          <p:cNvPr id="7" name="向下箭號 383"/>
          <p:cNvSpPr>
            <a:spLocks noChangeArrowheads="1"/>
          </p:cNvSpPr>
          <p:nvPr/>
        </p:nvSpPr>
        <p:spPr bwMode="auto">
          <a:xfrm>
            <a:off x="4286248" y="2357430"/>
            <a:ext cx="642937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14546" y="4143380"/>
            <a:ext cx="4895850" cy="684212"/>
          </a:xfrm>
          <a:prstGeom prst="rect">
            <a:avLst/>
          </a:prstGeom>
          <a:gradFill rotWithShape="1">
            <a:gsLst>
              <a:gs pos="0">
                <a:srgbClr val="EDA14D"/>
              </a:gs>
              <a:gs pos="100000">
                <a:srgbClr val="FFCCCC"/>
              </a:gs>
            </a:gsLst>
            <a:lin ang="2700000" scaled="1"/>
          </a:gradFill>
          <a:ln w="9525" algn="ctr">
            <a:solidFill>
              <a:srgbClr val="5F5F5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4248" tIns="47124" rIns="94248" bIns="47124" anchor="ctr"/>
          <a:lstStyle/>
          <a:p>
            <a:pPr algn="ctr" defTabSz="942975">
              <a:defRPr/>
            </a:pPr>
            <a:r>
              <a:rPr lang="en-US" altLang="zh-TW" dirty="0"/>
              <a:t>DFS</a:t>
            </a:r>
          </a:p>
        </p:txBody>
      </p:sp>
      <p:sp>
        <p:nvSpPr>
          <p:cNvPr id="9" name="向下箭號 383"/>
          <p:cNvSpPr>
            <a:spLocks noChangeArrowheads="1"/>
          </p:cNvSpPr>
          <p:nvPr/>
        </p:nvSpPr>
        <p:spPr bwMode="auto">
          <a:xfrm>
            <a:off x="4286248" y="3714752"/>
            <a:ext cx="642937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10" name="向下箭號 383"/>
          <p:cNvSpPr>
            <a:spLocks noChangeArrowheads="1"/>
          </p:cNvSpPr>
          <p:nvPr/>
        </p:nvSpPr>
        <p:spPr bwMode="auto">
          <a:xfrm>
            <a:off x="4286248" y="5072074"/>
            <a:ext cx="642937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214546" y="5500702"/>
            <a:ext cx="4895850" cy="684212"/>
          </a:xfrm>
          <a:prstGeom prst="rect">
            <a:avLst/>
          </a:prstGeom>
          <a:gradFill rotWithShape="1">
            <a:gsLst>
              <a:gs pos="0">
                <a:srgbClr val="EDA14D"/>
              </a:gs>
              <a:gs pos="100000">
                <a:srgbClr val="FFCCCC"/>
              </a:gs>
            </a:gsLst>
            <a:lin ang="2700000" scaled="1"/>
          </a:gradFill>
          <a:ln w="9525" algn="ctr">
            <a:solidFill>
              <a:srgbClr val="5F5F5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4248" tIns="47124" rIns="94248" bIns="47124" anchor="ctr"/>
          <a:lstStyle/>
          <a:p>
            <a:pPr algn="ctr" defTabSz="942975">
              <a:defRPr/>
            </a:pPr>
            <a:r>
              <a:rPr lang="en-US" altLang="zh-TW" dirty="0"/>
              <a:t>BFS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b="1" dirty="0" err="1"/>
              <a:t>SubTree</a:t>
            </a:r>
            <a:r>
              <a:rPr lang="en-US" altLang="zh-TW" sz="2800" b="1" dirty="0"/>
              <a:t>: </a:t>
            </a:r>
            <a:r>
              <a:rPr lang="en-US" altLang="zh-TW" dirty="0"/>
              <a:t>nodes that are not the root can form </a:t>
            </a:r>
            <a:r>
              <a:rPr lang="en-US" altLang="zh-TW" sz="2400" dirty="0"/>
              <a:t>a </a:t>
            </a:r>
            <a:r>
              <a:rPr lang="en-US" altLang="zh-TW" sz="2400" dirty="0" err="1"/>
              <a:t>subtree</a:t>
            </a:r>
            <a:r>
              <a:rPr lang="en-US" altLang="zh-TW" sz="2400" dirty="0"/>
              <a:t> </a:t>
            </a:r>
          </a:p>
          <a:p>
            <a:pPr lvl="4">
              <a:buNone/>
            </a:pPr>
            <a:r>
              <a:rPr lang="en-US" altLang="zh-TW" dirty="0"/>
              <a:t> (become a root)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786182" y="2571744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2214546" y="3500438"/>
            <a:ext cx="714380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2214546" y="4786322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接點 17"/>
          <p:cNvCxnSpPr>
            <a:stCxn id="15" idx="4"/>
            <a:endCxn id="16" idx="0"/>
          </p:cNvCxnSpPr>
          <p:nvPr/>
        </p:nvCxnSpPr>
        <p:spPr>
          <a:xfrm rot="5400000">
            <a:off x="2285984" y="4500570"/>
            <a:ext cx="57150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928794" y="3286124"/>
            <a:ext cx="1143008" cy="2500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接點 20"/>
          <p:cNvCxnSpPr>
            <a:stCxn id="4" idx="3"/>
            <a:endCxn id="15" idx="7"/>
          </p:cNvCxnSpPr>
          <p:nvPr/>
        </p:nvCxnSpPr>
        <p:spPr>
          <a:xfrm rot="5400000">
            <a:off x="3145779" y="2860034"/>
            <a:ext cx="423550" cy="106649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橢圓 23"/>
          <p:cNvSpPr/>
          <p:nvPr/>
        </p:nvSpPr>
        <p:spPr>
          <a:xfrm>
            <a:off x="3857620" y="3786190"/>
            <a:ext cx="714380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3428992" y="4786322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4643438" y="4786322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8" name="直線接點 27"/>
          <p:cNvCxnSpPr>
            <a:stCxn id="24" idx="3"/>
            <a:endCxn id="26" idx="0"/>
          </p:cNvCxnSpPr>
          <p:nvPr/>
        </p:nvCxnSpPr>
        <p:spPr>
          <a:xfrm rot="5400000">
            <a:off x="3679026" y="4503109"/>
            <a:ext cx="390370" cy="17605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接點 30"/>
          <p:cNvCxnSpPr>
            <a:stCxn id="24" idx="5"/>
            <a:endCxn id="27" idx="0"/>
          </p:cNvCxnSpPr>
          <p:nvPr/>
        </p:nvCxnSpPr>
        <p:spPr>
          <a:xfrm rot="16200000" flipH="1">
            <a:off x="4538819" y="4324513"/>
            <a:ext cx="390370" cy="5332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4" idx="4"/>
            <a:endCxn id="24" idx="0"/>
          </p:cNvCxnSpPr>
          <p:nvPr/>
        </p:nvCxnSpPr>
        <p:spPr>
          <a:xfrm rot="16200000" flipH="1">
            <a:off x="3929058" y="3500438"/>
            <a:ext cx="500066" cy="7143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3357554" y="3571876"/>
            <a:ext cx="2143140" cy="2500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1" name="直線接點 40"/>
          <p:cNvCxnSpPr>
            <a:stCxn id="4" idx="5"/>
          </p:cNvCxnSpPr>
          <p:nvPr/>
        </p:nvCxnSpPr>
        <p:spPr>
          <a:xfrm rot="16200000" flipH="1">
            <a:off x="5110323" y="2467125"/>
            <a:ext cx="461808" cy="189056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橢圓 44"/>
          <p:cNvSpPr/>
          <p:nvPr/>
        </p:nvSpPr>
        <p:spPr>
          <a:xfrm>
            <a:off x="6072198" y="3643314"/>
            <a:ext cx="714380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7000892" y="5429264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7000892" y="4357694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5786446" y="4786322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9" name="直線接點 48"/>
          <p:cNvCxnSpPr>
            <a:stCxn id="45" idx="3"/>
            <a:endCxn id="48" idx="0"/>
          </p:cNvCxnSpPr>
          <p:nvPr/>
        </p:nvCxnSpPr>
        <p:spPr>
          <a:xfrm rot="5400000">
            <a:off x="5893604" y="4503109"/>
            <a:ext cx="533246" cy="3318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接點 52"/>
          <p:cNvCxnSpPr>
            <a:stCxn id="45" idx="5"/>
            <a:endCxn id="47" idx="1"/>
          </p:cNvCxnSpPr>
          <p:nvPr/>
        </p:nvCxnSpPr>
        <p:spPr>
          <a:xfrm rot="16200000" flipH="1">
            <a:off x="6789117" y="4145918"/>
            <a:ext cx="209236" cy="42355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線接點 56"/>
          <p:cNvCxnSpPr>
            <a:stCxn id="47" idx="4"/>
            <a:endCxn id="46" idx="0"/>
          </p:cNvCxnSpPr>
          <p:nvPr/>
        </p:nvCxnSpPr>
        <p:spPr>
          <a:xfrm rot="5400000">
            <a:off x="7179487" y="5250669"/>
            <a:ext cx="35719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5715008" y="3571876"/>
            <a:ext cx="2143140" cy="27146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096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b="1" dirty="0"/>
              <a:t>Feature:</a:t>
            </a:r>
          </a:p>
          <a:p>
            <a:pPr>
              <a:buNone/>
            </a:pPr>
            <a:r>
              <a:rPr lang="en-US" altLang="zh-TW" dirty="0"/>
              <a:t>		-no cycle</a:t>
            </a:r>
          </a:p>
          <a:p>
            <a:pPr>
              <a:buNone/>
            </a:pPr>
            <a:r>
              <a:rPr lang="en-US" altLang="zh-TW" dirty="0"/>
              <a:t>		-every pair of nodes are connected</a:t>
            </a:r>
          </a:p>
          <a:p>
            <a:pPr>
              <a:buNone/>
            </a:pPr>
            <a:r>
              <a:rPr lang="en-US" altLang="zh-TW" dirty="0"/>
              <a:t>		-every pair of nodes has only one path</a:t>
            </a:r>
          </a:p>
        </p:txBody>
      </p:sp>
    </p:spTree>
    <p:extLst>
      <p:ext uri="{BB962C8B-B14F-4D97-AF65-F5344CB8AC3E}">
        <p14:creationId xmlns:p14="http://schemas.microsoft.com/office/powerpoint/2010/main" val="2139175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b="1" dirty="0"/>
              <a:t>Forest:  </a:t>
            </a:r>
            <a:r>
              <a:rPr lang="en-US" altLang="zh-TW" sz="2800" dirty="0"/>
              <a:t>n trees are disjoint (n ≧ 0)</a:t>
            </a:r>
          </a:p>
          <a:p>
            <a:pPr lvl="2">
              <a:buNone/>
            </a:pPr>
            <a:r>
              <a:rPr lang="en-US" altLang="zh-TW" sz="2400" dirty="0">
                <a:sym typeface="Wingdings" pitchFamily="2" charset="2"/>
              </a:rPr>
              <a:t>can be empty</a:t>
            </a:r>
            <a:endParaRPr lang="zh-TW" altLang="en-US" sz="2400" dirty="0"/>
          </a:p>
        </p:txBody>
      </p:sp>
      <p:sp>
        <p:nvSpPr>
          <p:cNvPr id="4" name="橢圓 3"/>
          <p:cNvSpPr/>
          <p:nvPr/>
        </p:nvSpPr>
        <p:spPr>
          <a:xfrm>
            <a:off x="6286512" y="5072074"/>
            <a:ext cx="57150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4857752" y="5143512"/>
            <a:ext cx="57150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5572132" y="4214818"/>
            <a:ext cx="57150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929058" y="4286256"/>
            <a:ext cx="57150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786314" y="3214686"/>
            <a:ext cx="57150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1928794" y="5429264"/>
            <a:ext cx="57150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928794" y="4429132"/>
            <a:ext cx="57150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85786" y="4429132"/>
            <a:ext cx="57150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1285852" y="3571876"/>
            <a:ext cx="57150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/>
          <p:cNvCxnSpPr>
            <a:stCxn id="12" idx="3"/>
            <a:endCxn id="11" idx="0"/>
          </p:cNvCxnSpPr>
          <p:nvPr/>
        </p:nvCxnSpPr>
        <p:spPr>
          <a:xfrm rot="5400000">
            <a:off x="1066308" y="4125892"/>
            <a:ext cx="308471" cy="29800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stCxn id="12" idx="5"/>
            <a:endCxn id="10" idx="0"/>
          </p:cNvCxnSpPr>
          <p:nvPr/>
        </p:nvCxnSpPr>
        <p:spPr>
          <a:xfrm rot="16200000" flipH="1">
            <a:off x="1839868" y="4054453"/>
            <a:ext cx="308471" cy="44088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接點 18"/>
          <p:cNvCxnSpPr>
            <a:stCxn id="10" idx="4"/>
            <a:endCxn id="9" idx="0"/>
          </p:cNvCxnSpPr>
          <p:nvPr/>
        </p:nvCxnSpPr>
        <p:spPr>
          <a:xfrm rot="5400000">
            <a:off x="2035951" y="5250669"/>
            <a:ext cx="357190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6" idx="3"/>
            <a:endCxn id="5" idx="0"/>
          </p:cNvCxnSpPr>
          <p:nvPr/>
        </p:nvCxnSpPr>
        <p:spPr>
          <a:xfrm rot="5400000">
            <a:off x="5209712" y="4697396"/>
            <a:ext cx="379909" cy="51232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8" idx="3"/>
            <a:endCxn id="7" idx="0"/>
          </p:cNvCxnSpPr>
          <p:nvPr/>
        </p:nvCxnSpPr>
        <p:spPr>
          <a:xfrm rot="5400000">
            <a:off x="4281018" y="3697264"/>
            <a:ext cx="522785" cy="65519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接點 24"/>
          <p:cNvCxnSpPr>
            <a:stCxn id="8" idx="5"/>
            <a:endCxn id="6" idx="0"/>
          </p:cNvCxnSpPr>
          <p:nvPr/>
        </p:nvCxnSpPr>
        <p:spPr>
          <a:xfrm rot="16200000" flipH="1">
            <a:off x="5340330" y="3697263"/>
            <a:ext cx="451347" cy="58376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6" idx="5"/>
            <a:endCxn id="4" idx="0"/>
          </p:cNvCxnSpPr>
          <p:nvPr/>
        </p:nvCxnSpPr>
        <p:spPr>
          <a:xfrm rot="16200000" flipH="1">
            <a:off x="6161867" y="4661676"/>
            <a:ext cx="308471" cy="51232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120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zh-TW" alt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14546" y="1556792"/>
            <a:ext cx="4895850" cy="684212"/>
          </a:xfrm>
          <a:prstGeom prst="rect">
            <a:avLst/>
          </a:prstGeom>
          <a:gradFill rotWithShape="1">
            <a:gsLst>
              <a:gs pos="0">
                <a:srgbClr val="EDA14D"/>
              </a:gs>
              <a:gs pos="100000">
                <a:srgbClr val="FFCCCC"/>
              </a:gs>
            </a:gsLst>
            <a:lin ang="2700000" scaled="1"/>
          </a:gradFill>
          <a:ln w="9525" algn="ctr">
            <a:solidFill>
              <a:srgbClr val="5F5F5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4248" tIns="47124" rIns="94248" bIns="47124" anchor="ctr"/>
          <a:lstStyle/>
          <a:p>
            <a:pPr algn="ctr" defTabSz="942975">
              <a:defRPr/>
            </a:pPr>
            <a:r>
              <a:rPr lang="en-US" altLang="zh-TW" dirty="0"/>
              <a:t>Graph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14546" y="2852936"/>
            <a:ext cx="4895850" cy="684212"/>
          </a:xfrm>
          <a:prstGeom prst="rect">
            <a:avLst/>
          </a:prstGeom>
          <a:gradFill rotWithShape="1">
            <a:gsLst>
              <a:gs pos="0">
                <a:srgbClr val="EDA14D"/>
              </a:gs>
              <a:gs pos="100000">
                <a:srgbClr val="FFCCCC"/>
              </a:gs>
            </a:gsLst>
            <a:lin ang="2700000" scaled="1"/>
          </a:gradFill>
          <a:ln w="9525" algn="ctr">
            <a:solidFill>
              <a:srgbClr val="5F5F5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4248" tIns="47124" rIns="94248" bIns="47124" anchor="ctr"/>
          <a:lstStyle/>
          <a:p>
            <a:pPr algn="ctr" defTabSz="942975">
              <a:defRPr/>
            </a:pPr>
            <a:r>
              <a:rPr lang="en-US" altLang="zh-TW" dirty="0"/>
              <a:t>Tree</a:t>
            </a:r>
          </a:p>
        </p:txBody>
      </p:sp>
      <p:sp>
        <p:nvSpPr>
          <p:cNvPr id="7" name="向下箭號 383"/>
          <p:cNvSpPr>
            <a:spLocks noChangeArrowheads="1"/>
          </p:cNvSpPr>
          <p:nvPr/>
        </p:nvSpPr>
        <p:spPr bwMode="auto">
          <a:xfrm>
            <a:off x="4286248" y="2357430"/>
            <a:ext cx="642937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14546" y="4143380"/>
            <a:ext cx="4895850" cy="684212"/>
          </a:xfrm>
          <a:prstGeom prst="rect">
            <a:avLst/>
          </a:prstGeom>
          <a:gradFill rotWithShape="1">
            <a:gsLst>
              <a:gs pos="0">
                <a:srgbClr val="EDA14D"/>
              </a:gs>
              <a:gs pos="100000">
                <a:srgbClr val="FFCCCC"/>
              </a:gs>
            </a:gsLst>
            <a:lin ang="2700000" scaled="1"/>
          </a:gradFill>
          <a:ln w="28575" algn="ctr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4248" tIns="47124" rIns="94248" bIns="47124" anchor="ctr"/>
          <a:lstStyle/>
          <a:p>
            <a:pPr algn="ctr" defTabSz="942975">
              <a:defRPr/>
            </a:pPr>
            <a:r>
              <a:rPr lang="en-US" altLang="zh-TW" dirty="0"/>
              <a:t>DFS</a:t>
            </a:r>
          </a:p>
        </p:txBody>
      </p:sp>
      <p:sp>
        <p:nvSpPr>
          <p:cNvPr id="9" name="向下箭號 383"/>
          <p:cNvSpPr>
            <a:spLocks noChangeArrowheads="1"/>
          </p:cNvSpPr>
          <p:nvPr/>
        </p:nvSpPr>
        <p:spPr bwMode="auto">
          <a:xfrm>
            <a:off x="4286248" y="3714752"/>
            <a:ext cx="642937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10" name="向下箭號 383"/>
          <p:cNvSpPr>
            <a:spLocks noChangeArrowheads="1"/>
          </p:cNvSpPr>
          <p:nvPr/>
        </p:nvSpPr>
        <p:spPr bwMode="auto">
          <a:xfrm>
            <a:off x="4286248" y="5072074"/>
            <a:ext cx="642937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214546" y="5500702"/>
            <a:ext cx="4895850" cy="684212"/>
          </a:xfrm>
          <a:prstGeom prst="rect">
            <a:avLst/>
          </a:prstGeom>
          <a:gradFill rotWithShape="1">
            <a:gsLst>
              <a:gs pos="0">
                <a:srgbClr val="EDA14D"/>
              </a:gs>
              <a:gs pos="100000">
                <a:srgbClr val="FFCCCC"/>
              </a:gs>
            </a:gsLst>
            <a:lin ang="2700000" scaled="1"/>
          </a:gradFill>
          <a:ln w="9525" algn="ctr">
            <a:solidFill>
              <a:srgbClr val="5F5F5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4248" tIns="47124" rIns="94248" bIns="47124" anchor="ctr"/>
          <a:lstStyle/>
          <a:p>
            <a:pPr algn="ctr" defTabSz="942975">
              <a:defRPr/>
            </a:pPr>
            <a:r>
              <a:rPr lang="en-US" altLang="zh-TW" dirty="0"/>
              <a:t>BFS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dirty="0">
                <a:solidFill>
                  <a:srgbClr val="FF0000"/>
                </a:solidFill>
              </a:rPr>
              <a:t>			(</a:t>
            </a:r>
            <a:r>
              <a:rPr lang="en-US" altLang="zh-TW" sz="2800" b="1" dirty="0">
                <a:solidFill>
                  <a:srgbClr val="FF0000"/>
                </a:solidFill>
              </a:rPr>
              <a:t>D)</a:t>
            </a:r>
            <a:r>
              <a:rPr lang="en-US" altLang="zh-TW" sz="2800" b="1" dirty="0" err="1">
                <a:solidFill>
                  <a:srgbClr val="FF0000"/>
                </a:solidFill>
              </a:rPr>
              <a:t>epth</a:t>
            </a:r>
            <a:r>
              <a:rPr lang="en-US" altLang="zh-TW" sz="2800" b="1" dirty="0">
                <a:solidFill>
                  <a:srgbClr val="FF0000"/>
                </a:solidFill>
              </a:rPr>
              <a:t>-(F)</a:t>
            </a:r>
            <a:r>
              <a:rPr lang="en-US" altLang="zh-TW" sz="2800" b="1" dirty="0" err="1">
                <a:solidFill>
                  <a:srgbClr val="FF0000"/>
                </a:solidFill>
              </a:rPr>
              <a:t>irst</a:t>
            </a:r>
            <a:r>
              <a:rPr lang="en-US" altLang="zh-TW" sz="2800" b="1" dirty="0">
                <a:solidFill>
                  <a:srgbClr val="FF0000"/>
                </a:solidFill>
              </a:rPr>
              <a:t>-(S)</a:t>
            </a:r>
            <a:r>
              <a:rPr lang="en-US" altLang="zh-TW" sz="2800" b="1" dirty="0" err="1">
                <a:solidFill>
                  <a:srgbClr val="FF0000"/>
                </a:solidFill>
              </a:rPr>
              <a:t>earch</a:t>
            </a:r>
            <a:endParaRPr lang="en-US" altLang="zh-TW" sz="2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sz="2800" b="1" dirty="0">
                <a:solidFill>
                  <a:srgbClr val="FF0000"/>
                </a:solidFill>
              </a:rPr>
              <a:t>	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dirty="0">
                <a:solidFill>
                  <a:srgbClr val="FF0000"/>
                </a:solidFill>
              </a:rPr>
              <a:t>			(</a:t>
            </a:r>
            <a:r>
              <a:rPr lang="en-US" altLang="zh-TW" sz="2800" b="1" dirty="0">
                <a:solidFill>
                  <a:srgbClr val="FF0000"/>
                </a:solidFill>
              </a:rPr>
              <a:t>D)</a:t>
            </a:r>
            <a:r>
              <a:rPr lang="en-US" altLang="zh-TW" sz="2800" b="1" dirty="0" err="1">
                <a:solidFill>
                  <a:srgbClr val="FF0000"/>
                </a:solidFill>
              </a:rPr>
              <a:t>epth</a:t>
            </a:r>
            <a:r>
              <a:rPr lang="en-US" altLang="zh-TW" sz="2800" b="1" dirty="0">
                <a:solidFill>
                  <a:srgbClr val="FF0000"/>
                </a:solidFill>
              </a:rPr>
              <a:t> (F)</a:t>
            </a:r>
            <a:r>
              <a:rPr lang="en-US" altLang="zh-TW" sz="2800" b="1" dirty="0" err="1">
                <a:solidFill>
                  <a:srgbClr val="FF0000"/>
                </a:solidFill>
              </a:rPr>
              <a:t>irst</a:t>
            </a:r>
            <a:r>
              <a:rPr lang="en-US" altLang="zh-TW" sz="2800" b="1" dirty="0">
                <a:solidFill>
                  <a:srgbClr val="FF0000"/>
                </a:solidFill>
              </a:rPr>
              <a:t> (S)</a:t>
            </a:r>
            <a:r>
              <a:rPr lang="en-US" altLang="zh-TW" sz="2800" b="1" dirty="0" err="1">
                <a:solidFill>
                  <a:srgbClr val="FF0000"/>
                </a:solidFill>
              </a:rPr>
              <a:t>earch</a:t>
            </a:r>
            <a:endParaRPr lang="en-US" altLang="zh-TW" sz="2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sz="2800" b="1" dirty="0">
                <a:solidFill>
                  <a:srgbClr val="FF0000"/>
                </a:solidFill>
              </a:rPr>
              <a:t>		</a:t>
            </a:r>
          </a:p>
          <a:p>
            <a:pPr>
              <a:buNone/>
            </a:pPr>
            <a:r>
              <a:rPr lang="en-US" altLang="zh-TW" sz="2800" b="1" dirty="0">
                <a:solidFill>
                  <a:srgbClr val="FF0000"/>
                </a:solidFill>
              </a:rPr>
              <a:t>				  </a:t>
            </a:r>
            <a:r>
              <a:rPr lang="en-US" altLang="zh-TW" sz="2800" b="1" dirty="0">
                <a:solidFill>
                  <a:srgbClr val="0000FF"/>
                </a:solidFill>
              </a:rPr>
              <a:t>Stack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cxnSp>
        <p:nvCxnSpPr>
          <p:cNvPr id="13" name="直線接點 12"/>
          <p:cNvCxnSpPr>
            <a:stCxn id="4" idx="3"/>
            <a:endCxn id="5" idx="7"/>
          </p:cNvCxnSpPr>
          <p:nvPr/>
        </p:nvCxnSpPr>
        <p:spPr>
          <a:xfrm rot="5400000">
            <a:off x="3406273" y="2446202"/>
            <a:ext cx="331190" cy="3939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stCxn id="5" idx="3"/>
            <a:endCxn id="6" idx="0"/>
          </p:cNvCxnSpPr>
          <p:nvPr/>
        </p:nvCxnSpPr>
        <p:spPr>
          <a:xfrm rot="5400000">
            <a:off x="2194520" y="3211993"/>
            <a:ext cx="522785" cy="6256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/>
          <p:cNvCxnSpPr>
            <a:stCxn id="7" idx="4"/>
            <a:endCxn id="9" idx="0"/>
          </p:cNvCxnSpPr>
          <p:nvPr/>
        </p:nvCxnSpPr>
        <p:spPr>
          <a:xfrm rot="5400000">
            <a:off x="3500430" y="4572008"/>
            <a:ext cx="428628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5" idx="5"/>
            <a:endCxn id="7" idx="0"/>
          </p:cNvCxnSpPr>
          <p:nvPr/>
        </p:nvCxnSpPr>
        <p:spPr>
          <a:xfrm rot="16200000" flipH="1">
            <a:off x="3319143" y="3319150"/>
            <a:ext cx="451347" cy="3398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0" idx="4"/>
            <a:endCxn id="11" idx="0"/>
          </p:cNvCxnSpPr>
          <p:nvPr/>
        </p:nvCxnSpPr>
        <p:spPr>
          <a:xfrm rot="5400000">
            <a:off x="5250661" y="4822041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cxnSp>
        <p:nvCxnSpPr>
          <p:cNvPr id="14" name="直線接點 13"/>
          <p:cNvCxnSpPr>
            <a:stCxn id="5" idx="3"/>
            <a:endCxn id="6" idx="0"/>
          </p:cNvCxnSpPr>
          <p:nvPr/>
        </p:nvCxnSpPr>
        <p:spPr>
          <a:xfrm rot="5400000">
            <a:off x="2194520" y="3211993"/>
            <a:ext cx="522785" cy="6256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/>
          <p:cNvCxnSpPr>
            <a:stCxn id="7" idx="4"/>
            <a:endCxn id="9" idx="0"/>
          </p:cNvCxnSpPr>
          <p:nvPr/>
        </p:nvCxnSpPr>
        <p:spPr>
          <a:xfrm rot="5400000">
            <a:off x="3500430" y="4572008"/>
            <a:ext cx="428628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5" idx="5"/>
            <a:endCxn id="7" idx="0"/>
          </p:cNvCxnSpPr>
          <p:nvPr/>
        </p:nvCxnSpPr>
        <p:spPr>
          <a:xfrm rot="16200000" flipH="1">
            <a:off x="3319143" y="3319150"/>
            <a:ext cx="451347" cy="3398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0" idx="4"/>
            <a:endCxn id="11" idx="0"/>
          </p:cNvCxnSpPr>
          <p:nvPr/>
        </p:nvCxnSpPr>
        <p:spPr>
          <a:xfrm rot="5400000">
            <a:off x="5250661" y="4822041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4" idx="3"/>
            <a:endCxn id="5" idx="7"/>
          </p:cNvCxnSpPr>
          <p:nvPr/>
        </p:nvCxnSpPr>
        <p:spPr>
          <a:xfrm rot="5400000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cxnSp>
        <p:nvCxnSpPr>
          <p:cNvPr id="21" name="直線接點 20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/>
          <p:cNvCxnSpPr>
            <a:stCxn id="7" idx="4"/>
            <a:endCxn id="9" idx="0"/>
          </p:cNvCxnSpPr>
          <p:nvPr/>
        </p:nvCxnSpPr>
        <p:spPr>
          <a:xfrm rot="5400000">
            <a:off x="3500430" y="4572008"/>
            <a:ext cx="428628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5" idx="5"/>
            <a:endCxn id="7" idx="0"/>
          </p:cNvCxnSpPr>
          <p:nvPr/>
        </p:nvCxnSpPr>
        <p:spPr>
          <a:xfrm rot="16200000" flipH="1">
            <a:off x="3319143" y="3319150"/>
            <a:ext cx="451347" cy="3398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0" idx="4"/>
            <a:endCxn id="11" idx="0"/>
          </p:cNvCxnSpPr>
          <p:nvPr/>
        </p:nvCxnSpPr>
        <p:spPr>
          <a:xfrm rot="5400000">
            <a:off x="5250661" y="4822041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4" idx="3"/>
            <a:endCxn id="5" idx="7"/>
          </p:cNvCxnSpPr>
          <p:nvPr/>
        </p:nvCxnSpPr>
        <p:spPr>
          <a:xfrm rot="5400000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5" idx="3"/>
            <a:endCxn id="6" idx="0"/>
          </p:cNvCxnSpPr>
          <p:nvPr/>
        </p:nvCxnSpPr>
        <p:spPr>
          <a:xfrm rot="5400000">
            <a:off x="2194520" y="3211993"/>
            <a:ext cx="522785" cy="62560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cxnSp>
        <p:nvCxnSpPr>
          <p:cNvPr id="21" name="直線接點 20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/>
          <p:cNvCxnSpPr>
            <a:stCxn id="7" idx="4"/>
            <a:endCxn id="9" idx="0"/>
          </p:cNvCxnSpPr>
          <p:nvPr/>
        </p:nvCxnSpPr>
        <p:spPr>
          <a:xfrm rot="5400000">
            <a:off x="3500430" y="4572008"/>
            <a:ext cx="428628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5" idx="5"/>
            <a:endCxn id="7" idx="0"/>
          </p:cNvCxnSpPr>
          <p:nvPr/>
        </p:nvCxnSpPr>
        <p:spPr>
          <a:xfrm rot="16200000" flipH="1">
            <a:off x="3319143" y="3319150"/>
            <a:ext cx="451347" cy="3398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0" idx="4"/>
            <a:endCxn id="11" idx="0"/>
          </p:cNvCxnSpPr>
          <p:nvPr/>
        </p:nvCxnSpPr>
        <p:spPr>
          <a:xfrm rot="5400000">
            <a:off x="5250661" y="4822041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4" idx="3"/>
            <a:endCxn id="5" idx="7"/>
          </p:cNvCxnSpPr>
          <p:nvPr/>
        </p:nvCxnSpPr>
        <p:spPr>
          <a:xfrm rot="5400000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5" idx="3"/>
            <a:endCxn id="6" idx="0"/>
          </p:cNvCxnSpPr>
          <p:nvPr/>
        </p:nvCxnSpPr>
        <p:spPr>
          <a:xfrm rot="5400000">
            <a:off x="2194520" y="3211993"/>
            <a:ext cx="522785" cy="62560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Graph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Vertex (V)</a:t>
            </a:r>
          </a:p>
          <a:p>
            <a:pPr lvl="1"/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A, D, B, D</a:t>
            </a:r>
          </a:p>
          <a:p>
            <a:r>
              <a:rPr lang="en-US" altLang="zh-TW" dirty="0"/>
              <a:t>Edge (E)</a:t>
            </a:r>
          </a:p>
          <a:p>
            <a:pPr lvl="1"/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BC, CD,…</a:t>
            </a:r>
          </a:p>
          <a:p>
            <a:r>
              <a:rPr lang="en-US" altLang="zh-TW" dirty="0"/>
              <a:t>degree (deg)</a:t>
            </a:r>
          </a:p>
          <a:p>
            <a:pPr lvl="1"/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The Branch of a Vertex</a:t>
            </a:r>
          </a:p>
          <a:p>
            <a:r>
              <a:rPr lang="en-US" altLang="zh-TW" dirty="0"/>
              <a:t>Path (P)</a:t>
            </a:r>
          </a:p>
          <a:p>
            <a:pPr lvl="1"/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Non-duplicate Vertex Connected Sequence</a:t>
            </a:r>
          </a:p>
          <a:p>
            <a:pPr lvl="2"/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ADCB</a:t>
            </a:r>
          </a:p>
          <a:p>
            <a:r>
              <a:rPr lang="en-US" altLang="zh-TW" dirty="0"/>
              <a:t>Cycle (C)</a:t>
            </a:r>
          </a:p>
          <a:p>
            <a:pPr lvl="1"/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A Cycle whose Two Ending Points are the Same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 descr="9-2拷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57884" y="2416684"/>
            <a:ext cx="3071834" cy="3303469"/>
          </a:xfrm>
          <a:prstGeom prst="rect">
            <a:avLst/>
          </a:prstGeom>
          <a:noFill/>
          <a:ln/>
        </p:spPr>
      </p:pic>
      <p:sp>
        <p:nvSpPr>
          <p:cNvPr id="6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457200" y="6207147"/>
            <a:ext cx="42576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/>
              <a:t>NCKU CSIE Programming Contest Training Course</a:t>
            </a:r>
            <a:endParaRPr lang="zh-TW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cxnSp>
        <p:nvCxnSpPr>
          <p:cNvPr id="21" name="直線接點 20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/>
          <p:cNvCxnSpPr>
            <a:stCxn id="7" idx="4"/>
            <a:endCxn id="9" idx="0"/>
          </p:cNvCxnSpPr>
          <p:nvPr/>
        </p:nvCxnSpPr>
        <p:spPr>
          <a:xfrm rot="5400000">
            <a:off x="3500430" y="4572008"/>
            <a:ext cx="428628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5" idx="5"/>
            <a:endCxn id="7" idx="0"/>
          </p:cNvCxnSpPr>
          <p:nvPr/>
        </p:nvCxnSpPr>
        <p:spPr>
          <a:xfrm rot="16200000" flipH="1">
            <a:off x="3319143" y="3319150"/>
            <a:ext cx="451347" cy="3398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0" idx="4"/>
            <a:endCxn id="11" idx="0"/>
          </p:cNvCxnSpPr>
          <p:nvPr/>
        </p:nvCxnSpPr>
        <p:spPr>
          <a:xfrm rot="5400000">
            <a:off x="5250661" y="4822041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4" idx="3"/>
            <a:endCxn id="5" idx="7"/>
          </p:cNvCxnSpPr>
          <p:nvPr/>
        </p:nvCxnSpPr>
        <p:spPr>
          <a:xfrm rot="5400000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6" idx="0"/>
            <a:endCxn id="5" idx="3"/>
          </p:cNvCxnSpPr>
          <p:nvPr/>
        </p:nvCxnSpPr>
        <p:spPr>
          <a:xfrm rot="5400000" flipH="1" flipV="1">
            <a:off x="2194520" y="3211994"/>
            <a:ext cx="522785" cy="6256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cxnSp>
        <p:nvCxnSpPr>
          <p:cNvPr id="21" name="直線接點 20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/>
          <p:cNvCxnSpPr>
            <a:stCxn id="7" idx="4"/>
            <a:endCxn id="9" idx="0"/>
          </p:cNvCxnSpPr>
          <p:nvPr/>
        </p:nvCxnSpPr>
        <p:spPr>
          <a:xfrm rot="5400000">
            <a:off x="3500430" y="4572008"/>
            <a:ext cx="428628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0" idx="4"/>
            <a:endCxn id="11" idx="0"/>
          </p:cNvCxnSpPr>
          <p:nvPr/>
        </p:nvCxnSpPr>
        <p:spPr>
          <a:xfrm rot="5400000">
            <a:off x="5250661" y="4822041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4" idx="3"/>
            <a:endCxn id="5" idx="7"/>
          </p:cNvCxnSpPr>
          <p:nvPr/>
        </p:nvCxnSpPr>
        <p:spPr>
          <a:xfrm rot="5400000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6" idx="0"/>
            <a:endCxn id="5" idx="3"/>
          </p:cNvCxnSpPr>
          <p:nvPr/>
        </p:nvCxnSpPr>
        <p:spPr>
          <a:xfrm rot="5400000" flipH="1" flipV="1">
            <a:off x="2194520" y="3211994"/>
            <a:ext cx="522785" cy="6256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5" idx="5"/>
            <a:endCxn id="7" idx="0"/>
          </p:cNvCxnSpPr>
          <p:nvPr/>
        </p:nvCxnSpPr>
        <p:spPr>
          <a:xfrm rot="16200000" flipH="1">
            <a:off x="3319143" y="3319150"/>
            <a:ext cx="451347" cy="33985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cxnSp>
        <p:nvCxnSpPr>
          <p:cNvPr id="21" name="直線接點 20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0" idx="4"/>
            <a:endCxn id="11" idx="0"/>
          </p:cNvCxnSpPr>
          <p:nvPr/>
        </p:nvCxnSpPr>
        <p:spPr>
          <a:xfrm rot="5400000">
            <a:off x="5250661" y="4822041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4" idx="3"/>
            <a:endCxn id="5" idx="7"/>
          </p:cNvCxnSpPr>
          <p:nvPr/>
        </p:nvCxnSpPr>
        <p:spPr>
          <a:xfrm rot="5400000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6" idx="0"/>
            <a:endCxn id="5" idx="3"/>
          </p:cNvCxnSpPr>
          <p:nvPr/>
        </p:nvCxnSpPr>
        <p:spPr>
          <a:xfrm rot="5400000" flipH="1" flipV="1">
            <a:off x="2194520" y="3211994"/>
            <a:ext cx="522785" cy="6256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5" idx="5"/>
            <a:endCxn id="7" idx="0"/>
          </p:cNvCxnSpPr>
          <p:nvPr/>
        </p:nvCxnSpPr>
        <p:spPr>
          <a:xfrm rot="16200000" flipH="1">
            <a:off x="3319143" y="3319150"/>
            <a:ext cx="451347" cy="33985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7" idx="4"/>
            <a:endCxn id="9" idx="0"/>
          </p:cNvCxnSpPr>
          <p:nvPr/>
        </p:nvCxnSpPr>
        <p:spPr>
          <a:xfrm rot="5400000">
            <a:off x="3500430" y="4572008"/>
            <a:ext cx="428628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cxnSp>
        <p:nvCxnSpPr>
          <p:cNvPr id="21" name="直線接點 20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0" idx="4"/>
            <a:endCxn id="11" idx="0"/>
          </p:cNvCxnSpPr>
          <p:nvPr/>
        </p:nvCxnSpPr>
        <p:spPr>
          <a:xfrm rot="5400000">
            <a:off x="5250661" y="4822041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4" idx="3"/>
            <a:endCxn id="5" idx="7"/>
          </p:cNvCxnSpPr>
          <p:nvPr/>
        </p:nvCxnSpPr>
        <p:spPr>
          <a:xfrm rot="5400000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6" idx="0"/>
            <a:endCxn id="5" idx="3"/>
          </p:cNvCxnSpPr>
          <p:nvPr/>
        </p:nvCxnSpPr>
        <p:spPr>
          <a:xfrm rot="5400000" flipH="1" flipV="1">
            <a:off x="2194520" y="3211994"/>
            <a:ext cx="522785" cy="6256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5" idx="5"/>
            <a:endCxn id="7" idx="0"/>
          </p:cNvCxnSpPr>
          <p:nvPr/>
        </p:nvCxnSpPr>
        <p:spPr>
          <a:xfrm rot="16200000" flipH="1">
            <a:off x="3319143" y="3319150"/>
            <a:ext cx="451347" cy="33985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7" idx="4"/>
            <a:endCxn id="9" idx="0"/>
          </p:cNvCxnSpPr>
          <p:nvPr/>
        </p:nvCxnSpPr>
        <p:spPr>
          <a:xfrm rot="5400000">
            <a:off x="3500430" y="4572008"/>
            <a:ext cx="428628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cxnSp>
        <p:nvCxnSpPr>
          <p:cNvPr id="21" name="直線接點 20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0" idx="4"/>
            <a:endCxn id="11" idx="0"/>
          </p:cNvCxnSpPr>
          <p:nvPr/>
        </p:nvCxnSpPr>
        <p:spPr>
          <a:xfrm rot="5400000">
            <a:off x="5250661" y="4822041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4" idx="3"/>
            <a:endCxn id="5" idx="7"/>
          </p:cNvCxnSpPr>
          <p:nvPr/>
        </p:nvCxnSpPr>
        <p:spPr>
          <a:xfrm rot="5400000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6" idx="0"/>
            <a:endCxn id="5" idx="3"/>
          </p:cNvCxnSpPr>
          <p:nvPr/>
        </p:nvCxnSpPr>
        <p:spPr>
          <a:xfrm rot="5400000" flipH="1" flipV="1">
            <a:off x="2194520" y="3211994"/>
            <a:ext cx="522785" cy="6256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5" idx="5"/>
            <a:endCxn id="7" idx="0"/>
          </p:cNvCxnSpPr>
          <p:nvPr/>
        </p:nvCxnSpPr>
        <p:spPr>
          <a:xfrm rot="16200000" flipH="1">
            <a:off x="3319143" y="3319150"/>
            <a:ext cx="451347" cy="33985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9" idx="0"/>
            <a:endCxn id="7" idx="4"/>
          </p:cNvCxnSpPr>
          <p:nvPr/>
        </p:nvCxnSpPr>
        <p:spPr>
          <a:xfrm rot="5400000" flipH="1" flipV="1">
            <a:off x="3500430" y="4572008"/>
            <a:ext cx="428628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cxnSp>
        <p:nvCxnSpPr>
          <p:cNvPr id="21" name="直線接點 20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0" idx="4"/>
            <a:endCxn id="11" idx="0"/>
          </p:cNvCxnSpPr>
          <p:nvPr/>
        </p:nvCxnSpPr>
        <p:spPr>
          <a:xfrm rot="5400000">
            <a:off x="5250661" y="4822041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4" idx="3"/>
            <a:endCxn id="5" idx="7"/>
          </p:cNvCxnSpPr>
          <p:nvPr/>
        </p:nvCxnSpPr>
        <p:spPr>
          <a:xfrm rot="5400000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6" idx="0"/>
            <a:endCxn id="5" idx="3"/>
          </p:cNvCxnSpPr>
          <p:nvPr/>
        </p:nvCxnSpPr>
        <p:spPr>
          <a:xfrm rot="5400000" flipH="1" flipV="1">
            <a:off x="2194520" y="3211994"/>
            <a:ext cx="522785" cy="6256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7" idx="0"/>
            <a:endCxn id="5" idx="5"/>
          </p:cNvCxnSpPr>
          <p:nvPr/>
        </p:nvCxnSpPr>
        <p:spPr>
          <a:xfrm rot="16200000" flipV="1">
            <a:off x="3319143" y="3319151"/>
            <a:ext cx="451347" cy="33985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9" idx="0"/>
            <a:endCxn id="7" idx="4"/>
          </p:cNvCxnSpPr>
          <p:nvPr/>
        </p:nvCxnSpPr>
        <p:spPr>
          <a:xfrm rot="5400000" flipH="1" flipV="1">
            <a:off x="3500430" y="4572008"/>
            <a:ext cx="428628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cxnSp>
        <p:nvCxnSpPr>
          <p:cNvPr id="21" name="直線接點 20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0" idx="4"/>
            <a:endCxn id="11" idx="0"/>
          </p:cNvCxnSpPr>
          <p:nvPr/>
        </p:nvCxnSpPr>
        <p:spPr>
          <a:xfrm rot="5400000">
            <a:off x="5250661" y="4822041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5" idx="7"/>
            <a:endCxn id="4" idx="3"/>
          </p:cNvCxnSpPr>
          <p:nvPr/>
        </p:nvCxnSpPr>
        <p:spPr>
          <a:xfrm rot="5400000" flipH="1" flipV="1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6" idx="0"/>
            <a:endCxn id="5" idx="3"/>
          </p:cNvCxnSpPr>
          <p:nvPr/>
        </p:nvCxnSpPr>
        <p:spPr>
          <a:xfrm rot="5400000" flipH="1" flipV="1">
            <a:off x="2194520" y="3211994"/>
            <a:ext cx="522785" cy="6256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7" idx="0"/>
            <a:endCxn id="5" idx="5"/>
          </p:cNvCxnSpPr>
          <p:nvPr/>
        </p:nvCxnSpPr>
        <p:spPr>
          <a:xfrm rot="16200000" flipV="1">
            <a:off x="3319143" y="3319151"/>
            <a:ext cx="451347" cy="33985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9" idx="0"/>
            <a:endCxn id="7" idx="4"/>
          </p:cNvCxnSpPr>
          <p:nvPr/>
        </p:nvCxnSpPr>
        <p:spPr>
          <a:xfrm rot="5400000" flipH="1" flipV="1">
            <a:off x="3500430" y="4572008"/>
            <a:ext cx="428628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cxnSp>
        <p:nvCxnSpPr>
          <p:cNvPr id="30" name="直線接點 29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0" idx="4"/>
            <a:endCxn id="11" idx="0"/>
          </p:cNvCxnSpPr>
          <p:nvPr/>
        </p:nvCxnSpPr>
        <p:spPr>
          <a:xfrm rot="5400000">
            <a:off x="5250661" y="4822041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5" idx="7"/>
            <a:endCxn id="4" idx="3"/>
          </p:cNvCxnSpPr>
          <p:nvPr/>
        </p:nvCxnSpPr>
        <p:spPr>
          <a:xfrm rot="5400000" flipH="1" flipV="1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6" idx="0"/>
            <a:endCxn id="5" idx="3"/>
          </p:cNvCxnSpPr>
          <p:nvPr/>
        </p:nvCxnSpPr>
        <p:spPr>
          <a:xfrm rot="5400000" flipH="1" flipV="1">
            <a:off x="2194520" y="3211994"/>
            <a:ext cx="522785" cy="6256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7" idx="0"/>
            <a:endCxn id="5" idx="5"/>
          </p:cNvCxnSpPr>
          <p:nvPr/>
        </p:nvCxnSpPr>
        <p:spPr>
          <a:xfrm rot="16200000" flipV="1">
            <a:off x="3319143" y="3319151"/>
            <a:ext cx="451347" cy="33985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9" idx="0"/>
            <a:endCxn id="7" idx="4"/>
          </p:cNvCxnSpPr>
          <p:nvPr/>
        </p:nvCxnSpPr>
        <p:spPr>
          <a:xfrm rot="5400000" flipH="1" flipV="1">
            <a:off x="3500430" y="4572008"/>
            <a:ext cx="428628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7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5" idx="7"/>
            <a:endCxn id="4" idx="3"/>
          </p:cNvCxnSpPr>
          <p:nvPr/>
        </p:nvCxnSpPr>
        <p:spPr>
          <a:xfrm rot="5400000" flipH="1" flipV="1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6" idx="0"/>
            <a:endCxn id="5" idx="3"/>
          </p:cNvCxnSpPr>
          <p:nvPr/>
        </p:nvCxnSpPr>
        <p:spPr>
          <a:xfrm rot="5400000" flipH="1" flipV="1">
            <a:off x="2194520" y="3211994"/>
            <a:ext cx="522785" cy="6256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7" idx="0"/>
            <a:endCxn id="5" idx="5"/>
          </p:cNvCxnSpPr>
          <p:nvPr/>
        </p:nvCxnSpPr>
        <p:spPr>
          <a:xfrm rot="16200000" flipV="1">
            <a:off x="3319143" y="3319151"/>
            <a:ext cx="451347" cy="33985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9" idx="0"/>
            <a:endCxn id="7" idx="4"/>
          </p:cNvCxnSpPr>
          <p:nvPr/>
        </p:nvCxnSpPr>
        <p:spPr>
          <a:xfrm rot="5400000" flipH="1" flipV="1">
            <a:off x="3500430" y="4572008"/>
            <a:ext cx="428628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10" idx="4"/>
            <a:endCxn id="11" idx="0"/>
          </p:cNvCxnSpPr>
          <p:nvPr/>
        </p:nvCxnSpPr>
        <p:spPr>
          <a:xfrm rot="5400000">
            <a:off x="5250661" y="4822041"/>
            <a:ext cx="64294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7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5" idx="7"/>
            <a:endCxn id="4" idx="3"/>
          </p:cNvCxnSpPr>
          <p:nvPr/>
        </p:nvCxnSpPr>
        <p:spPr>
          <a:xfrm rot="5400000" flipH="1" flipV="1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6" idx="0"/>
            <a:endCxn id="5" idx="3"/>
          </p:cNvCxnSpPr>
          <p:nvPr/>
        </p:nvCxnSpPr>
        <p:spPr>
          <a:xfrm rot="5400000" flipH="1" flipV="1">
            <a:off x="2194520" y="3211994"/>
            <a:ext cx="522785" cy="6256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7" idx="0"/>
            <a:endCxn id="5" idx="5"/>
          </p:cNvCxnSpPr>
          <p:nvPr/>
        </p:nvCxnSpPr>
        <p:spPr>
          <a:xfrm rot="16200000" flipV="1">
            <a:off x="3319143" y="3319151"/>
            <a:ext cx="451347" cy="33985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9" idx="0"/>
            <a:endCxn id="7" idx="4"/>
          </p:cNvCxnSpPr>
          <p:nvPr/>
        </p:nvCxnSpPr>
        <p:spPr>
          <a:xfrm rot="5400000" flipH="1" flipV="1">
            <a:off x="3500430" y="4572008"/>
            <a:ext cx="428628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10" idx="4"/>
            <a:endCxn id="11" idx="0"/>
          </p:cNvCxnSpPr>
          <p:nvPr/>
        </p:nvCxnSpPr>
        <p:spPr>
          <a:xfrm rot="5400000">
            <a:off x="5250661" y="4822041"/>
            <a:ext cx="64294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Graph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Undirected Graph – G1, G2</a:t>
            </a:r>
            <a:endParaRPr lang="en-US" altLang="zh-TW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Directed Graph – G3</a:t>
            </a:r>
          </a:p>
          <a:p>
            <a:pPr lvl="1"/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deg: in-degree and out-degree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295574" y="2132856"/>
            <a:ext cx="373063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 dirty="0">
                <a:ea typeface="文鼎中楷" charset="-120"/>
              </a:rPr>
              <a:t>1</a:t>
            </a:r>
            <a:endParaRPr lang="en-US" altLang="zh-TW" dirty="0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736899" y="2772619"/>
            <a:ext cx="373063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 dirty="0">
                <a:ea typeface="文鼎中楷" charset="-120"/>
              </a:rPr>
              <a:t>3</a:t>
            </a:r>
            <a:endParaRPr lang="en-US" altLang="zh-TW" dirty="0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286049" y="3399681"/>
            <a:ext cx="373063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4</a:t>
            </a:r>
            <a:endParaRPr lang="en-US" altLang="zh-TW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1854249" y="2772619"/>
            <a:ext cx="373063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2</a:t>
            </a:r>
            <a:endParaRPr lang="en-US" altLang="zh-TW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632124" y="2507506"/>
            <a:ext cx="196850" cy="2857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2609899" y="3194894"/>
            <a:ext cx="184150" cy="2698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125712" y="3212356"/>
            <a:ext cx="188912" cy="2698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2103487" y="2456706"/>
            <a:ext cx="182562" cy="3206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2230487" y="3012331"/>
            <a:ext cx="506412" cy="15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478137" y="2594819"/>
            <a:ext cx="0" cy="7826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4284712" y="2132856"/>
            <a:ext cx="373062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1</a:t>
            </a:r>
            <a:endParaRPr lang="en-US" altLang="zh-TW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3625899" y="2702769"/>
            <a:ext cx="373063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2</a:t>
            </a:r>
            <a:endParaRPr lang="en-US" altLang="zh-TW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3329037" y="3288556"/>
            <a:ext cx="373062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4</a:t>
            </a:r>
            <a:endParaRPr lang="en-US" altLang="zh-TW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3862437" y="3266331"/>
            <a:ext cx="373062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5</a:t>
            </a:r>
            <a:endParaRPr lang="en-US" altLang="zh-TW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4608562" y="3336181"/>
            <a:ext cx="373062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6</a:t>
            </a:r>
            <a:endParaRPr lang="en-US" altLang="zh-TW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4822874" y="2702769"/>
            <a:ext cx="373063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3</a:t>
            </a:r>
            <a:endParaRPr lang="en-US" altLang="zh-TW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5207049" y="3340944"/>
            <a:ext cx="373063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7</a:t>
            </a:r>
            <a:endParaRPr lang="en-US" altLang="zh-TW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3900537" y="2458294"/>
            <a:ext cx="379412" cy="2444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646662" y="2450356"/>
            <a:ext cx="246062" cy="27781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3906887" y="3136156"/>
            <a:ext cx="63500" cy="139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>
            <a:off x="3600499" y="3110756"/>
            <a:ext cx="80963" cy="1746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5161012" y="3077419"/>
            <a:ext cx="196850" cy="2428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H="1">
            <a:off x="4837162" y="3145681"/>
            <a:ext cx="84137" cy="1809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 rot="21569915">
            <a:off x="5540853" y="4118694"/>
            <a:ext cx="371475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1</a:t>
            </a:r>
            <a:endParaRPr lang="en-US" altLang="zh-TW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 rot="21569915">
            <a:off x="5545616" y="4931494"/>
            <a:ext cx="371475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2</a:t>
            </a:r>
            <a:endParaRPr lang="en-US" altLang="zh-TW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 rot="21569915">
            <a:off x="5545616" y="5745881"/>
            <a:ext cx="371475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3</a:t>
            </a:r>
            <a:endParaRPr lang="en-US" altLang="zh-TW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rot="21569915">
            <a:off x="5718653" y="4577481"/>
            <a:ext cx="1588" cy="3476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" name="Arc 31"/>
          <p:cNvSpPr>
            <a:spLocks/>
          </p:cNvSpPr>
          <p:nvPr/>
        </p:nvSpPr>
        <p:spPr bwMode="auto">
          <a:xfrm rot="19600668" flipH="1">
            <a:off x="5356703" y="5307731"/>
            <a:ext cx="311150" cy="5905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0547"/>
              <a:gd name="T2" fmla="*/ 19660 w 21600"/>
              <a:gd name="T3" fmla="*/ 30547 h 30547"/>
              <a:gd name="T4" fmla="*/ 0 w 21600"/>
              <a:gd name="T5" fmla="*/ 21600 h 30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054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686"/>
                  <a:pt x="20938" y="27737"/>
                  <a:pt x="19659" y="30546"/>
                </a:cubicBezTo>
              </a:path>
              <a:path w="21600" h="3054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686"/>
                  <a:pt x="20938" y="27737"/>
                  <a:pt x="19659" y="30546"/>
                </a:cubicBezTo>
                <a:lnTo>
                  <a:pt x="0" y="2160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2" name="Arc 32"/>
          <p:cNvSpPr>
            <a:spLocks/>
          </p:cNvSpPr>
          <p:nvPr/>
        </p:nvSpPr>
        <p:spPr bwMode="auto">
          <a:xfrm rot="19600668" flipV="1">
            <a:off x="5791678" y="5299794"/>
            <a:ext cx="311150" cy="5905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0547"/>
              <a:gd name="T2" fmla="*/ 19660 w 21600"/>
              <a:gd name="T3" fmla="*/ 30547 h 30547"/>
              <a:gd name="T4" fmla="*/ 0 w 21600"/>
              <a:gd name="T5" fmla="*/ 21600 h 30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054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686"/>
                  <a:pt x="20938" y="27737"/>
                  <a:pt x="19659" y="30546"/>
                </a:cubicBezTo>
              </a:path>
              <a:path w="21600" h="3054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686"/>
                  <a:pt x="20938" y="27737"/>
                  <a:pt x="19659" y="30546"/>
                </a:cubicBezTo>
                <a:lnTo>
                  <a:pt x="0" y="2160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2189609" y="3847356"/>
            <a:ext cx="512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TW" sz="1600">
                <a:latin typeface="Arial" pitchFamily="34" charset="0"/>
              </a:rPr>
              <a:t>G1 </a:t>
            </a: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4126359" y="3847356"/>
            <a:ext cx="512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TW" sz="1600">
                <a:latin typeface="Arial" pitchFamily="34" charset="0"/>
              </a:rPr>
              <a:t>G2 </a:t>
            </a:r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5448778" y="6188794"/>
            <a:ext cx="512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TW" sz="1600">
                <a:latin typeface="Arial" pitchFamily="34" charset="0"/>
              </a:rPr>
              <a:t>G3 </a:t>
            </a:r>
          </a:p>
        </p:txBody>
      </p:sp>
      <p:sp>
        <p:nvSpPr>
          <p:cNvPr id="36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457200" y="6207147"/>
            <a:ext cx="42576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/>
              <a:t>NCKU CSIE Programming Contest Training Course</a:t>
            </a:r>
            <a:endParaRPr lang="zh-TW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7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5" idx="7"/>
            <a:endCxn id="4" idx="3"/>
          </p:cNvCxnSpPr>
          <p:nvPr/>
        </p:nvCxnSpPr>
        <p:spPr>
          <a:xfrm rot="5400000" flipH="1" flipV="1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6" idx="0"/>
            <a:endCxn id="5" idx="3"/>
          </p:cNvCxnSpPr>
          <p:nvPr/>
        </p:nvCxnSpPr>
        <p:spPr>
          <a:xfrm rot="5400000" flipH="1" flipV="1">
            <a:off x="2194520" y="3211994"/>
            <a:ext cx="522785" cy="6256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7" idx="0"/>
            <a:endCxn id="5" idx="5"/>
          </p:cNvCxnSpPr>
          <p:nvPr/>
        </p:nvCxnSpPr>
        <p:spPr>
          <a:xfrm rot="16200000" flipV="1">
            <a:off x="3319143" y="3319151"/>
            <a:ext cx="451347" cy="33985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9" idx="0"/>
            <a:endCxn id="7" idx="4"/>
          </p:cNvCxnSpPr>
          <p:nvPr/>
        </p:nvCxnSpPr>
        <p:spPr>
          <a:xfrm rot="5400000" flipH="1" flipV="1">
            <a:off x="3500430" y="4572008"/>
            <a:ext cx="428628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11" idx="0"/>
            <a:endCxn id="10" idx="4"/>
          </p:cNvCxnSpPr>
          <p:nvPr/>
        </p:nvCxnSpPr>
        <p:spPr>
          <a:xfrm rot="5400000" flipH="1" flipV="1">
            <a:off x="5250661" y="4822041"/>
            <a:ext cx="642942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7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5" idx="7"/>
            <a:endCxn id="4" idx="3"/>
          </p:cNvCxnSpPr>
          <p:nvPr/>
        </p:nvCxnSpPr>
        <p:spPr>
          <a:xfrm rot="5400000" flipH="1" flipV="1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6" idx="0"/>
            <a:endCxn id="5" idx="3"/>
          </p:cNvCxnSpPr>
          <p:nvPr/>
        </p:nvCxnSpPr>
        <p:spPr>
          <a:xfrm rot="5400000" flipH="1" flipV="1">
            <a:off x="2194520" y="3211994"/>
            <a:ext cx="522785" cy="6256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7" idx="0"/>
            <a:endCxn id="5" idx="5"/>
          </p:cNvCxnSpPr>
          <p:nvPr/>
        </p:nvCxnSpPr>
        <p:spPr>
          <a:xfrm rot="16200000" flipV="1">
            <a:off x="3319143" y="3319151"/>
            <a:ext cx="451347" cy="33985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9" idx="0"/>
            <a:endCxn id="7" idx="4"/>
          </p:cNvCxnSpPr>
          <p:nvPr/>
        </p:nvCxnSpPr>
        <p:spPr>
          <a:xfrm rot="5400000" flipH="1" flipV="1">
            <a:off x="3500430" y="4572008"/>
            <a:ext cx="428628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11" idx="0"/>
            <a:endCxn id="10" idx="4"/>
          </p:cNvCxnSpPr>
          <p:nvPr/>
        </p:nvCxnSpPr>
        <p:spPr>
          <a:xfrm rot="5400000" flipH="1" flipV="1">
            <a:off x="5250661" y="4822041"/>
            <a:ext cx="642942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stCxn id="10" idx="0"/>
            <a:endCxn id="8" idx="4"/>
          </p:cNvCxnSpPr>
          <p:nvPr/>
        </p:nvCxnSpPr>
        <p:spPr>
          <a:xfrm rot="16200000" flipV="1">
            <a:off x="5286380" y="3571876"/>
            <a:ext cx="500066" cy="7143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7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5" idx="7"/>
            <a:endCxn id="4" idx="3"/>
          </p:cNvCxnSpPr>
          <p:nvPr/>
        </p:nvCxnSpPr>
        <p:spPr>
          <a:xfrm rot="5400000" flipH="1" flipV="1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6" idx="0"/>
            <a:endCxn id="5" idx="3"/>
          </p:cNvCxnSpPr>
          <p:nvPr/>
        </p:nvCxnSpPr>
        <p:spPr>
          <a:xfrm rot="5400000" flipH="1" flipV="1">
            <a:off x="2194520" y="3211994"/>
            <a:ext cx="522785" cy="6256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7" idx="0"/>
            <a:endCxn id="5" idx="5"/>
          </p:cNvCxnSpPr>
          <p:nvPr/>
        </p:nvCxnSpPr>
        <p:spPr>
          <a:xfrm rot="16200000" flipV="1">
            <a:off x="3319143" y="3319151"/>
            <a:ext cx="451347" cy="33985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9" idx="0"/>
            <a:endCxn id="7" idx="4"/>
          </p:cNvCxnSpPr>
          <p:nvPr/>
        </p:nvCxnSpPr>
        <p:spPr>
          <a:xfrm rot="5400000" flipH="1" flipV="1">
            <a:off x="3500430" y="4572008"/>
            <a:ext cx="428628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8" idx="1"/>
            <a:endCxn id="4" idx="5"/>
          </p:cNvCxnSpPr>
          <p:nvPr/>
        </p:nvCxnSpPr>
        <p:spPr>
          <a:xfrm rot="16200000" flipV="1">
            <a:off x="4620719" y="2231888"/>
            <a:ext cx="331190" cy="822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11" idx="0"/>
            <a:endCxn id="10" idx="4"/>
          </p:cNvCxnSpPr>
          <p:nvPr/>
        </p:nvCxnSpPr>
        <p:spPr>
          <a:xfrm rot="5400000" flipH="1" flipV="1">
            <a:off x="5250661" y="4822041"/>
            <a:ext cx="642942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stCxn id="10" idx="0"/>
            <a:endCxn id="8" idx="4"/>
          </p:cNvCxnSpPr>
          <p:nvPr/>
        </p:nvCxnSpPr>
        <p:spPr>
          <a:xfrm rot="16200000" flipV="1">
            <a:off x="5286380" y="3571876"/>
            <a:ext cx="500066" cy="7143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1" name="直線接點 10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rot="5400000">
            <a:off x="4429918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6286512" y="5786454"/>
            <a:ext cx="1366846" cy="95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rot="5400000">
            <a:off x="5787240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50017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Stack</a:t>
            </a:r>
            <a:endParaRPr lang="zh-TW" altLang="en-US" sz="2400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1" name="直線接點 10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rot="5400000">
            <a:off x="4429918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6286512" y="5786454"/>
            <a:ext cx="1366846" cy="95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rot="5400000">
            <a:off x="5787240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50017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Stack</a:t>
            </a:r>
            <a:endParaRPr lang="zh-TW" altLang="en-US" sz="2400" b="1" dirty="0"/>
          </a:p>
        </p:txBody>
      </p:sp>
      <p:sp>
        <p:nvSpPr>
          <p:cNvPr id="19" name="矩形 18"/>
          <p:cNvSpPr/>
          <p:nvPr/>
        </p:nvSpPr>
        <p:spPr>
          <a:xfrm>
            <a:off x="6286512" y="5286388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2" name="直線接點 11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rot="5400000">
            <a:off x="4429918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6286512" y="5786454"/>
            <a:ext cx="1366846" cy="95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rot="5400000">
            <a:off x="5787240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50017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Stack</a:t>
            </a:r>
            <a:endParaRPr lang="zh-TW" altLang="en-US" sz="2400" b="1" dirty="0"/>
          </a:p>
        </p:txBody>
      </p:sp>
      <p:sp>
        <p:nvSpPr>
          <p:cNvPr id="19" name="矩形 18"/>
          <p:cNvSpPr/>
          <p:nvPr/>
        </p:nvSpPr>
        <p:spPr>
          <a:xfrm>
            <a:off x="6286512" y="5286388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6286512" y="4786322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5" name="直線接點 14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rot="5400000">
            <a:off x="4429918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6286512" y="5786454"/>
            <a:ext cx="1366846" cy="95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rot="5400000">
            <a:off x="5787240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50017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Stack</a:t>
            </a:r>
            <a:endParaRPr lang="zh-TW" altLang="en-US" sz="2400" b="1" dirty="0"/>
          </a:p>
        </p:txBody>
      </p:sp>
      <p:sp>
        <p:nvSpPr>
          <p:cNvPr id="19" name="矩形 18"/>
          <p:cNvSpPr/>
          <p:nvPr/>
        </p:nvSpPr>
        <p:spPr>
          <a:xfrm>
            <a:off x="6286512" y="5286388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6286512" y="4786322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單箭頭接點 20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6286512" y="4286256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rot="5400000">
            <a:off x="4429918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6286512" y="5786454"/>
            <a:ext cx="1366846" cy="95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rot="5400000">
            <a:off x="5787240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50017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Stack</a:t>
            </a:r>
            <a:endParaRPr lang="zh-TW" altLang="en-US" sz="2400" b="1" dirty="0"/>
          </a:p>
        </p:txBody>
      </p:sp>
      <p:sp>
        <p:nvSpPr>
          <p:cNvPr id="19" name="矩形 18"/>
          <p:cNvSpPr/>
          <p:nvPr/>
        </p:nvSpPr>
        <p:spPr>
          <a:xfrm>
            <a:off x="6286512" y="5286388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6286512" y="4786322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單箭頭接點 20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6286512" y="4286256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2" name="直線單箭頭接點 21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6286512" y="3786190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rot="5400000">
            <a:off x="4429918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6286512" y="5786454"/>
            <a:ext cx="1366846" cy="95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rot="5400000">
            <a:off x="5787240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50017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Stack</a:t>
            </a:r>
            <a:endParaRPr lang="zh-TW" altLang="en-US" sz="2400" b="1" dirty="0"/>
          </a:p>
        </p:txBody>
      </p:sp>
      <p:sp>
        <p:nvSpPr>
          <p:cNvPr id="19" name="矩形 18"/>
          <p:cNvSpPr/>
          <p:nvPr/>
        </p:nvSpPr>
        <p:spPr>
          <a:xfrm>
            <a:off x="6286512" y="5286388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6286512" y="4786322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單箭頭接點 20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6286512" y="4286256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2" name="直線單箭頭接點 21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rot="5400000">
            <a:off x="4429918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6286512" y="5786454"/>
            <a:ext cx="1366846" cy="95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rot="5400000">
            <a:off x="5787240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50017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Stack</a:t>
            </a:r>
            <a:endParaRPr lang="zh-TW" altLang="en-US" sz="2400" b="1" dirty="0"/>
          </a:p>
        </p:txBody>
      </p:sp>
      <p:sp>
        <p:nvSpPr>
          <p:cNvPr id="19" name="矩形 18"/>
          <p:cNvSpPr/>
          <p:nvPr/>
        </p:nvSpPr>
        <p:spPr>
          <a:xfrm>
            <a:off x="6286512" y="5286388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6286512" y="4786322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單箭頭接點 20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7" idx="0"/>
            <a:endCxn id="6" idx="4"/>
          </p:cNvCxnSpPr>
          <p:nvPr/>
        </p:nvCxnSpPr>
        <p:spPr>
          <a:xfrm rot="5400000" flipH="1" flipV="1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Graph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Multiple Edge</a:t>
            </a:r>
          </a:p>
          <a:p>
            <a:endParaRPr lang="en-US" altLang="zh-TW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TW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TW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TW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TW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zh-TW" dirty="0"/>
              <a:t>Complete Graph</a:t>
            </a:r>
          </a:p>
        </p:txBody>
      </p:sp>
      <p:sp>
        <p:nvSpPr>
          <p:cNvPr id="36" name="Oval 4"/>
          <p:cNvSpPr>
            <a:spLocks noChangeArrowheads="1"/>
          </p:cNvSpPr>
          <p:nvPr/>
        </p:nvSpPr>
        <p:spPr bwMode="auto">
          <a:xfrm>
            <a:off x="4465315" y="1714488"/>
            <a:ext cx="373062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1</a:t>
            </a:r>
            <a:endParaRPr lang="en-US" altLang="zh-TW"/>
          </a:p>
        </p:txBody>
      </p:sp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3782690" y="2566975"/>
            <a:ext cx="373062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4</a:t>
            </a:r>
            <a:endParaRPr lang="en-US" altLang="zh-TW"/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4481190" y="2571738"/>
            <a:ext cx="371475" cy="461962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 dirty="0">
                <a:ea typeface="文鼎中楷" charset="-120"/>
              </a:rPr>
              <a:t>2</a:t>
            </a:r>
            <a:endParaRPr lang="en-US" altLang="zh-TW" dirty="0"/>
          </a:p>
        </p:txBody>
      </p:sp>
      <p:sp>
        <p:nvSpPr>
          <p:cNvPr id="39" name="Oval 7"/>
          <p:cNvSpPr>
            <a:spLocks noChangeArrowheads="1"/>
          </p:cNvSpPr>
          <p:nvPr/>
        </p:nvSpPr>
        <p:spPr bwMode="auto">
          <a:xfrm>
            <a:off x="4479602" y="3413113"/>
            <a:ext cx="373063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3</a:t>
            </a:r>
            <a:endParaRPr lang="en-US" altLang="zh-TW"/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auto">
          <a:xfrm>
            <a:off x="4679627" y="2178038"/>
            <a:ext cx="1588" cy="393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1" name="Line 9"/>
          <p:cNvSpPr>
            <a:spLocks noChangeShapeType="1"/>
          </p:cNvSpPr>
          <p:nvPr/>
        </p:nvSpPr>
        <p:spPr bwMode="auto">
          <a:xfrm>
            <a:off x="4679627" y="3047988"/>
            <a:ext cx="1588" cy="3698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2" name="Line 10"/>
          <p:cNvSpPr>
            <a:spLocks noChangeShapeType="1"/>
          </p:cNvSpPr>
          <p:nvPr/>
        </p:nvSpPr>
        <p:spPr bwMode="auto">
          <a:xfrm>
            <a:off x="4162102" y="2803513"/>
            <a:ext cx="31908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3" name="Line 11"/>
          <p:cNvSpPr>
            <a:spLocks noChangeShapeType="1"/>
          </p:cNvSpPr>
          <p:nvPr/>
        </p:nvSpPr>
        <p:spPr bwMode="auto">
          <a:xfrm flipH="1">
            <a:off x="4062090" y="2076438"/>
            <a:ext cx="433387" cy="5048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flipH="1">
            <a:off x="4122415" y="2146288"/>
            <a:ext cx="420687" cy="4984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" name="Rectangle 13"/>
          <p:cNvSpPr>
            <a:spLocks noChangeArrowheads="1"/>
          </p:cNvSpPr>
          <p:nvPr/>
        </p:nvSpPr>
        <p:spPr bwMode="auto">
          <a:xfrm>
            <a:off x="4419277" y="3825863"/>
            <a:ext cx="512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TW" sz="1600">
                <a:latin typeface="Arial" pitchFamily="34" charset="0"/>
              </a:rPr>
              <a:t>G4 </a:t>
            </a:r>
          </a:p>
        </p:txBody>
      </p:sp>
      <p:sp>
        <p:nvSpPr>
          <p:cNvPr id="63" name="Oval 14"/>
          <p:cNvSpPr>
            <a:spLocks noChangeArrowheads="1"/>
          </p:cNvSpPr>
          <p:nvPr/>
        </p:nvSpPr>
        <p:spPr bwMode="auto">
          <a:xfrm>
            <a:off x="4471993" y="4306908"/>
            <a:ext cx="373062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1</a:t>
            </a:r>
            <a:endParaRPr lang="en-US" altLang="zh-TW"/>
          </a:p>
        </p:txBody>
      </p:sp>
      <p:sp>
        <p:nvSpPr>
          <p:cNvPr id="64" name="Oval 15"/>
          <p:cNvSpPr>
            <a:spLocks noChangeArrowheads="1"/>
          </p:cNvSpPr>
          <p:nvPr/>
        </p:nvSpPr>
        <p:spPr bwMode="auto">
          <a:xfrm>
            <a:off x="4913318" y="4946671"/>
            <a:ext cx="373062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3</a:t>
            </a:r>
            <a:endParaRPr lang="en-US" altLang="zh-TW"/>
          </a:p>
        </p:txBody>
      </p:sp>
      <p:sp>
        <p:nvSpPr>
          <p:cNvPr id="65" name="Oval 16"/>
          <p:cNvSpPr>
            <a:spLocks noChangeArrowheads="1"/>
          </p:cNvSpPr>
          <p:nvPr/>
        </p:nvSpPr>
        <p:spPr bwMode="auto">
          <a:xfrm>
            <a:off x="4462468" y="5573733"/>
            <a:ext cx="373062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4</a:t>
            </a:r>
            <a:endParaRPr lang="en-US" altLang="zh-TW"/>
          </a:p>
        </p:txBody>
      </p:sp>
      <p:sp>
        <p:nvSpPr>
          <p:cNvPr id="66" name="Oval 17"/>
          <p:cNvSpPr>
            <a:spLocks noChangeArrowheads="1"/>
          </p:cNvSpPr>
          <p:nvPr/>
        </p:nvSpPr>
        <p:spPr bwMode="auto">
          <a:xfrm>
            <a:off x="4030668" y="4946671"/>
            <a:ext cx="373062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2</a:t>
            </a:r>
            <a:endParaRPr lang="en-US" altLang="zh-TW"/>
          </a:p>
        </p:txBody>
      </p:sp>
      <p:sp>
        <p:nvSpPr>
          <p:cNvPr id="67" name="Line 18"/>
          <p:cNvSpPr>
            <a:spLocks noChangeShapeType="1"/>
          </p:cNvSpPr>
          <p:nvPr/>
        </p:nvSpPr>
        <p:spPr bwMode="auto">
          <a:xfrm>
            <a:off x="4808543" y="4681558"/>
            <a:ext cx="196850" cy="2857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8" name="Line 19"/>
          <p:cNvSpPr>
            <a:spLocks noChangeShapeType="1"/>
          </p:cNvSpPr>
          <p:nvPr/>
        </p:nvSpPr>
        <p:spPr bwMode="auto">
          <a:xfrm flipV="1">
            <a:off x="4786318" y="5368946"/>
            <a:ext cx="184150" cy="2698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>
            <a:off x="4302130" y="5386408"/>
            <a:ext cx="188913" cy="2698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0" name="Line 21"/>
          <p:cNvSpPr>
            <a:spLocks noChangeShapeType="1"/>
          </p:cNvSpPr>
          <p:nvPr/>
        </p:nvSpPr>
        <p:spPr bwMode="auto">
          <a:xfrm flipV="1">
            <a:off x="4279905" y="4630758"/>
            <a:ext cx="182563" cy="3206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1" name="Line 22"/>
          <p:cNvSpPr>
            <a:spLocks noChangeShapeType="1"/>
          </p:cNvSpPr>
          <p:nvPr/>
        </p:nvSpPr>
        <p:spPr bwMode="auto">
          <a:xfrm>
            <a:off x="4406905" y="5186383"/>
            <a:ext cx="506413" cy="15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2" name="Line 23"/>
          <p:cNvSpPr>
            <a:spLocks noChangeShapeType="1"/>
          </p:cNvSpPr>
          <p:nvPr/>
        </p:nvSpPr>
        <p:spPr bwMode="auto">
          <a:xfrm>
            <a:off x="4654555" y="4768871"/>
            <a:ext cx="0" cy="7826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3" name="Rectangle 24"/>
          <p:cNvSpPr>
            <a:spLocks noChangeArrowheads="1"/>
          </p:cNvSpPr>
          <p:nvPr/>
        </p:nvSpPr>
        <p:spPr bwMode="auto">
          <a:xfrm>
            <a:off x="4389443" y="6021408"/>
            <a:ext cx="512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TW" sz="1600">
                <a:latin typeface="Arial" pitchFamily="34" charset="0"/>
              </a:rPr>
              <a:t>G1 </a:t>
            </a:r>
          </a:p>
        </p:txBody>
      </p:sp>
      <p:sp>
        <p:nvSpPr>
          <p:cNvPr id="7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457200" y="6207147"/>
            <a:ext cx="42576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/>
              <a:t>NCKU CSIE Programming Contest Training Course</a:t>
            </a:r>
            <a:endParaRPr lang="zh-TW" alt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rot="5400000">
            <a:off x="4429918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6286512" y="5786454"/>
            <a:ext cx="1366846" cy="95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rot="5400000">
            <a:off x="5787240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50017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Stack</a:t>
            </a:r>
            <a:endParaRPr lang="zh-TW" altLang="en-US" sz="2400" b="1" dirty="0"/>
          </a:p>
        </p:txBody>
      </p:sp>
      <p:sp>
        <p:nvSpPr>
          <p:cNvPr id="19" name="矩形 18"/>
          <p:cNvSpPr/>
          <p:nvPr/>
        </p:nvSpPr>
        <p:spPr>
          <a:xfrm>
            <a:off x="6286512" y="5286388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6286512" y="4786322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單箭頭接點 20"/>
          <p:cNvCxnSpPr>
            <a:stCxn id="6" idx="0"/>
            <a:endCxn id="5" idx="3"/>
          </p:cNvCxnSpPr>
          <p:nvPr/>
        </p:nvCxnSpPr>
        <p:spPr>
          <a:xfrm rot="5400000" flipH="1" flipV="1">
            <a:off x="3094892" y="3408449"/>
            <a:ext cx="533246" cy="65086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7" idx="0"/>
            <a:endCxn id="6" idx="4"/>
          </p:cNvCxnSpPr>
          <p:nvPr/>
        </p:nvCxnSpPr>
        <p:spPr>
          <a:xfrm rot="5400000" flipH="1" flipV="1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rot="5400000">
            <a:off x="4429918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6286512" y="5786454"/>
            <a:ext cx="1366846" cy="95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rot="5400000">
            <a:off x="5787240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50017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Stack</a:t>
            </a:r>
            <a:endParaRPr lang="zh-TW" altLang="en-US" sz="2400" b="1" dirty="0"/>
          </a:p>
        </p:txBody>
      </p:sp>
      <p:sp>
        <p:nvSpPr>
          <p:cNvPr id="19" name="矩形 18"/>
          <p:cNvSpPr/>
          <p:nvPr/>
        </p:nvSpPr>
        <p:spPr>
          <a:xfrm>
            <a:off x="6286512" y="5286388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6286512" y="4786322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單箭頭接點 20"/>
          <p:cNvCxnSpPr>
            <a:stCxn id="6" idx="0"/>
            <a:endCxn id="5" idx="3"/>
          </p:cNvCxnSpPr>
          <p:nvPr/>
        </p:nvCxnSpPr>
        <p:spPr>
          <a:xfrm rot="5400000" flipH="1" flipV="1">
            <a:off x="3094892" y="3408449"/>
            <a:ext cx="533246" cy="65086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7" idx="0"/>
            <a:endCxn id="6" idx="4"/>
          </p:cNvCxnSpPr>
          <p:nvPr/>
        </p:nvCxnSpPr>
        <p:spPr>
          <a:xfrm rot="5400000" flipH="1" flipV="1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6286512" y="4286256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 rot="5400000">
            <a:off x="4429918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6286512" y="5786454"/>
            <a:ext cx="1366846" cy="95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rot="5400000">
            <a:off x="5787240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50017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Stack</a:t>
            </a:r>
            <a:endParaRPr lang="zh-TW" altLang="en-US" sz="2400" b="1" dirty="0"/>
          </a:p>
        </p:txBody>
      </p:sp>
      <p:sp>
        <p:nvSpPr>
          <p:cNvPr id="19" name="矩形 18"/>
          <p:cNvSpPr/>
          <p:nvPr/>
        </p:nvSpPr>
        <p:spPr>
          <a:xfrm>
            <a:off x="6286512" y="5286388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6286512" y="4786322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單箭頭接點 20"/>
          <p:cNvCxnSpPr>
            <a:stCxn id="6" idx="0"/>
            <a:endCxn id="5" idx="3"/>
          </p:cNvCxnSpPr>
          <p:nvPr/>
        </p:nvCxnSpPr>
        <p:spPr>
          <a:xfrm rot="5400000" flipH="1" flipV="1">
            <a:off x="3094892" y="3408449"/>
            <a:ext cx="533246" cy="65086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7" idx="0"/>
            <a:endCxn id="6" idx="4"/>
          </p:cNvCxnSpPr>
          <p:nvPr/>
        </p:nvCxnSpPr>
        <p:spPr>
          <a:xfrm rot="5400000" flipH="1" flipV="1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6286512" y="4286256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4" name="直線單箭頭接點 23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6286512" y="3786190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 rot="5400000">
            <a:off x="4429918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6286512" y="5786454"/>
            <a:ext cx="1366846" cy="95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rot="5400000">
            <a:off x="5787240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50017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Stack</a:t>
            </a:r>
            <a:endParaRPr lang="zh-TW" altLang="en-US" sz="2400" b="1" dirty="0"/>
          </a:p>
        </p:txBody>
      </p:sp>
      <p:sp>
        <p:nvSpPr>
          <p:cNvPr id="19" name="矩形 18"/>
          <p:cNvSpPr/>
          <p:nvPr/>
        </p:nvSpPr>
        <p:spPr>
          <a:xfrm>
            <a:off x="6286512" y="5286388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6286512" y="4786322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單箭頭接點 20"/>
          <p:cNvCxnSpPr>
            <a:stCxn id="6" idx="0"/>
            <a:endCxn id="5" idx="3"/>
          </p:cNvCxnSpPr>
          <p:nvPr/>
        </p:nvCxnSpPr>
        <p:spPr>
          <a:xfrm rot="5400000" flipH="1" flipV="1">
            <a:off x="3094892" y="3408449"/>
            <a:ext cx="533246" cy="65086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7" idx="0"/>
            <a:endCxn id="6" idx="4"/>
          </p:cNvCxnSpPr>
          <p:nvPr/>
        </p:nvCxnSpPr>
        <p:spPr>
          <a:xfrm rot="5400000" flipH="1" flipV="1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6286512" y="4286256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4" name="直線單箭頭接點 23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 rot="5400000">
            <a:off x="4429918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6286512" y="5786454"/>
            <a:ext cx="1366846" cy="95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rot="5400000">
            <a:off x="5787240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50017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Stack</a:t>
            </a:r>
            <a:endParaRPr lang="zh-TW" altLang="en-US" sz="2400" b="1" dirty="0"/>
          </a:p>
        </p:txBody>
      </p:sp>
      <p:sp>
        <p:nvSpPr>
          <p:cNvPr id="19" name="矩形 18"/>
          <p:cNvSpPr/>
          <p:nvPr/>
        </p:nvSpPr>
        <p:spPr>
          <a:xfrm>
            <a:off x="6286512" y="5286388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6286512" y="4786322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單箭頭接點 20"/>
          <p:cNvCxnSpPr>
            <a:stCxn id="6" idx="0"/>
            <a:endCxn id="5" idx="3"/>
          </p:cNvCxnSpPr>
          <p:nvPr/>
        </p:nvCxnSpPr>
        <p:spPr>
          <a:xfrm rot="5400000" flipH="1" flipV="1">
            <a:off x="3094892" y="3408449"/>
            <a:ext cx="533246" cy="65086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7" idx="0"/>
            <a:endCxn id="6" idx="4"/>
          </p:cNvCxnSpPr>
          <p:nvPr/>
        </p:nvCxnSpPr>
        <p:spPr>
          <a:xfrm rot="5400000" flipH="1" flipV="1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9" idx="0"/>
            <a:endCxn id="8" idx="4"/>
          </p:cNvCxnSpPr>
          <p:nvPr/>
        </p:nvCxnSpPr>
        <p:spPr>
          <a:xfrm rot="5400000" flipH="1" flipV="1">
            <a:off x="4607719" y="5000636"/>
            <a:ext cx="571504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 rot="5400000">
            <a:off x="4429918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6286512" y="5786454"/>
            <a:ext cx="1366846" cy="95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rot="5400000">
            <a:off x="5787240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50017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Stack</a:t>
            </a:r>
            <a:endParaRPr lang="zh-TW" altLang="en-US" sz="2400" b="1" dirty="0"/>
          </a:p>
        </p:txBody>
      </p:sp>
      <p:sp>
        <p:nvSpPr>
          <p:cNvPr id="19" name="矩形 18"/>
          <p:cNvSpPr/>
          <p:nvPr/>
        </p:nvSpPr>
        <p:spPr>
          <a:xfrm>
            <a:off x="6286512" y="5286388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6" idx="0"/>
            <a:endCxn id="5" idx="3"/>
          </p:cNvCxnSpPr>
          <p:nvPr/>
        </p:nvCxnSpPr>
        <p:spPr>
          <a:xfrm rot="5400000" flipH="1" flipV="1">
            <a:off x="3094892" y="3408449"/>
            <a:ext cx="533246" cy="65086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7" idx="0"/>
            <a:endCxn id="6" idx="4"/>
          </p:cNvCxnSpPr>
          <p:nvPr/>
        </p:nvCxnSpPr>
        <p:spPr>
          <a:xfrm rot="5400000" flipH="1" flipV="1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9" idx="0"/>
            <a:endCxn id="8" idx="4"/>
          </p:cNvCxnSpPr>
          <p:nvPr/>
        </p:nvCxnSpPr>
        <p:spPr>
          <a:xfrm rot="5400000" flipH="1" flipV="1">
            <a:off x="4607719" y="5000636"/>
            <a:ext cx="571504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stCxn id="8" idx="0"/>
            <a:endCxn id="5" idx="5"/>
          </p:cNvCxnSpPr>
          <p:nvPr/>
        </p:nvCxnSpPr>
        <p:spPr>
          <a:xfrm rot="16200000" flipV="1">
            <a:off x="4301416" y="3408448"/>
            <a:ext cx="533246" cy="65086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 rot="5400000">
            <a:off x="4429918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6286512" y="5786454"/>
            <a:ext cx="1366846" cy="95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rot="5400000">
            <a:off x="5787240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50017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Stack</a:t>
            </a:r>
            <a:endParaRPr lang="zh-TW" altLang="en-US" sz="2400" b="1" dirty="0"/>
          </a:p>
        </p:txBody>
      </p:sp>
      <p:cxnSp>
        <p:nvCxnSpPr>
          <p:cNvPr id="20" name="直線單箭頭接點 19"/>
          <p:cNvCxnSpPr>
            <a:stCxn id="5" idx="0"/>
            <a:endCxn id="4" idx="4"/>
          </p:cNvCxnSpPr>
          <p:nvPr/>
        </p:nvCxnSpPr>
        <p:spPr>
          <a:xfrm rot="5400000" flipH="1" flipV="1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6" idx="0"/>
            <a:endCxn id="5" idx="3"/>
          </p:cNvCxnSpPr>
          <p:nvPr/>
        </p:nvCxnSpPr>
        <p:spPr>
          <a:xfrm rot="5400000" flipH="1" flipV="1">
            <a:off x="3094892" y="3408449"/>
            <a:ext cx="533246" cy="65086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7" idx="0"/>
            <a:endCxn id="6" idx="4"/>
          </p:cNvCxnSpPr>
          <p:nvPr/>
        </p:nvCxnSpPr>
        <p:spPr>
          <a:xfrm rot="5400000" flipH="1" flipV="1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9" idx="0"/>
            <a:endCxn id="8" idx="4"/>
          </p:cNvCxnSpPr>
          <p:nvPr/>
        </p:nvCxnSpPr>
        <p:spPr>
          <a:xfrm rot="5400000" flipH="1" flipV="1">
            <a:off x="4607719" y="5000636"/>
            <a:ext cx="571504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stCxn id="8" idx="0"/>
            <a:endCxn id="5" idx="5"/>
          </p:cNvCxnSpPr>
          <p:nvPr/>
        </p:nvCxnSpPr>
        <p:spPr>
          <a:xfrm rot="16200000" flipV="1">
            <a:off x="4301416" y="3408448"/>
            <a:ext cx="533246" cy="65086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Source Code</a:t>
            </a:r>
            <a:r>
              <a:rPr lang="en-US" altLang="zh-TW" dirty="0">
                <a:solidFill>
                  <a:srgbClr val="FF0000"/>
                </a:solidFill>
              </a:rPr>
              <a:t>(adjacency list)</a:t>
            </a:r>
            <a:endParaRPr lang="zh-TW" altLang="en-US" dirty="0">
              <a:solidFill>
                <a:srgbClr val="FF0000"/>
              </a:solidFill>
            </a:endParaRPr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圖片 3" descr="dfs.png"/>
          <p:cNvPicPr>
            <a:picLocks noChangeAspect="1"/>
          </p:cNvPicPr>
          <p:nvPr/>
        </p:nvPicPr>
        <p:blipFill>
          <a:blip r:embed="rId2"/>
          <a:srcRect l="39062" t="45831" r="32813" b="23598"/>
          <a:stretch>
            <a:fillRect/>
          </a:stretch>
        </p:blipFill>
        <p:spPr>
          <a:xfrm>
            <a:off x="857224" y="2285991"/>
            <a:ext cx="6072230" cy="3710807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Practice</a:t>
            </a:r>
          </a:p>
          <a:p>
            <a:pPr lvl="1">
              <a:buNone/>
            </a:pPr>
            <a:endParaRPr lang="en-US" altLang="zh-TW" sz="2800" b="1" dirty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altLang="zh-TW" sz="2800" b="1" dirty="0">
                <a:solidFill>
                  <a:srgbClr val="FF0000"/>
                </a:solidFill>
              </a:rPr>
              <a:t>   [UVA-572 ] Oil Deposits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zh-TW" alt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14546" y="1484784"/>
            <a:ext cx="4895850" cy="684212"/>
          </a:xfrm>
          <a:prstGeom prst="rect">
            <a:avLst/>
          </a:prstGeom>
          <a:gradFill rotWithShape="1">
            <a:gsLst>
              <a:gs pos="0">
                <a:srgbClr val="EDA14D"/>
              </a:gs>
              <a:gs pos="100000">
                <a:srgbClr val="FFCCCC"/>
              </a:gs>
            </a:gsLst>
            <a:lin ang="2700000" scaled="1"/>
          </a:gradFill>
          <a:ln w="9525" algn="ctr">
            <a:solidFill>
              <a:srgbClr val="5F5F5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4248" tIns="47124" rIns="94248" bIns="47124" anchor="ctr"/>
          <a:lstStyle/>
          <a:p>
            <a:pPr algn="ctr" defTabSz="942975">
              <a:defRPr/>
            </a:pPr>
            <a:r>
              <a:rPr lang="en-US" altLang="zh-TW" dirty="0"/>
              <a:t>Graph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14546" y="2816796"/>
            <a:ext cx="4895850" cy="684212"/>
          </a:xfrm>
          <a:prstGeom prst="rect">
            <a:avLst/>
          </a:prstGeom>
          <a:gradFill rotWithShape="1">
            <a:gsLst>
              <a:gs pos="0">
                <a:srgbClr val="EDA14D"/>
              </a:gs>
              <a:gs pos="100000">
                <a:srgbClr val="FFCCCC"/>
              </a:gs>
            </a:gsLst>
            <a:lin ang="2700000" scaled="1"/>
          </a:gradFill>
          <a:ln w="9525" algn="ctr">
            <a:solidFill>
              <a:srgbClr val="5F5F5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4248" tIns="47124" rIns="94248" bIns="47124" anchor="ctr"/>
          <a:lstStyle/>
          <a:p>
            <a:pPr algn="ctr" defTabSz="942975">
              <a:defRPr/>
            </a:pPr>
            <a:r>
              <a:rPr lang="en-US" altLang="zh-TW" dirty="0"/>
              <a:t>Tree</a:t>
            </a:r>
          </a:p>
        </p:txBody>
      </p:sp>
      <p:sp>
        <p:nvSpPr>
          <p:cNvPr id="7" name="向下箭號 383"/>
          <p:cNvSpPr>
            <a:spLocks noChangeArrowheads="1"/>
          </p:cNvSpPr>
          <p:nvPr/>
        </p:nvSpPr>
        <p:spPr bwMode="auto">
          <a:xfrm>
            <a:off x="4286248" y="2357430"/>
            <a:ext cx="642937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14546" y="4143380"/>
            <a:ext cx="4895850" cy="684212"/>
          </a:xfrm>
          <a:prstGeom prst="rect">
            <a:avLst/>
          </a:prstGeom>
          <a:gradFill rotWithShape="1">
            <a:gsLst>
              <a:gs pos="0">
                <a:srgbClr val="EDA14D"/>
              </a:gs>
              <a:gs pos="100000">
                <a:srgbClr val="FFCCCC"/>
              </a:gs>
            </a:gsLst>
            <a:lin ang="2700000" scaled="1"/>
          </a:gradFill>
          <a:ln w="9525" algn="ctr">
            <a:solidFill>
              <a:srgbClr val="5F5F5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4248" tIns="47124" rIns="94248" bIns="47124" anchor="ctr"/>
          <a:lstStyle/>
          <a:p>
            <a:pPr algn="ctr" defTabSz="942975">
              <a:defRPr/>
            </a:pPr>
            <a:r>
              <a:rPr lang="en-US" altLang="zh-TW" dirty="0"/>
              <a:t>DFS</a:t>
            </a:r>
          </a:p>
        </p:txBody>
      </p:sp>
      <p:sp>
        <p:nvSpPr>
          <p:cNvPr id="9" name="向下箭號 383"/>
          <p:cNvSpPr>
            <a:spLocks noChangeArrowheads="1"/>
          </p:cNvSpPr>
          <p:nvPr/>
        </p:nvSpPr>
        <p:spPr bwMode="auto">
          <a:xfrm>
            <a:off x="4286248" y="3714752"/>
            <a:ext cx="642937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10" name="向下箭號 383"/>
          <p:cNvSpPr>
            <a:spLocks noChangeArrowheads="1"/>
          </p:cNvSpPr>
          <p:nvPr/>
        </p:nvSpPr>
        <p:spPr bwMode="auto">
          <a:xfrm>
            <a:off x="4286248" y="5072074"/>
            <a:ext cx="642937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214546" y="5500702"/>
            <a:ext cx="4895850" cy="684212"/>
          </a:xfrm>
          <a:prstGeom prst="rect">
            <a:avLst/>
          </a:prstGeom>
          <a:gradFill rotWithShape="1">
            <a:gsLst>
              <a:gs pos="0">
                <a:srgbClr val="EDA14D"/>
              </a:gs>
              <a:gs pos="100000">
                <a:srgbClr val="FFCCCC"/>
              </a:gs>
            </a:gsLst>
            <a:lin ang="2700000" scaled="1"/>
          </a:gradFill>
          <a:ln w="28575" algn="ctr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4248" tIns="47124" rIns="94248" bIns="47124" anchor="ctr"/>
          <a:lstStyle/>
          <a:p>
            <a:pPr algn="ctr" defTabSz="942975">
              <a:defRPr/>
            </a:pPr>
            <a:r>
              <a:rPr lang="en-US" altLang="zh-TW" dirty="0"/>
              <a:t>BFS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Graph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Representation</a:t>
            </a:r>
          </a:p>
          <a:p>
            <a:pPr lvl="1"/>
            <a:r>
              <a:rPr lang="en-US" altLang="zh-TW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adjacent list</a:t>
            </a:r>
          </a:p>
          <a:p>
            <a:pPr>
              <a:buNone/>
            </a:pPr>
            <a:endParaRPr lang="en-US" altLang="zh-TW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TW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TW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zh-TW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457200" y="6207147"/>
            <a:ext cx="42576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/>
              <a:t>NCKU CSIE Programming Contest Training Course</a:t>
            </a:r>
            <a:endParaRPr lang="zh-TW" altLang="en-US" dirty="0"/>
          </a:p>
        </p:txBody>
      </p:sp>
      <p:sp>
        <p:nvSpPr>
          <p:cNvPr id="70" name="Oval 37"/>
          <p:cNvSpPr>
            <a:spLocks noChangeArrowheads="1"/>
          </p:cNvSpPr>
          <p:nvPr/>
        </p:nvSpPr>
        <p:spPr bwMode="auto">
          <a:xfrm>
            <a:off x="798483" y="3019437"/>
            <a:ext cx="373063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1</a:t>
            </a:r>
            <a:endParaRPr lang="en-US" altLang="zh-TW"/>
          </a:p>
        </p:txBody>
      </p:sp>
      <p:sp>
        <p:nvSpPr>
          <p:cNvPr id="71" name="Oval 38"/>
          <p:cNvSpPr>
            <a:spLocks noChangeArrowheads="1"/>
          </p:cNvSpPr>
          <p:nvPr/>
        </p:nvSpPr>
        <p:spPr bwMode="auto">
          <a:xfrm>
            <a:off x="1239808" y="3659200"/>
            <a:ext cx="373063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3</a:t>
            </a:r>
            <a:endParaRPr lang="en-US" altLang="zh-TW"/>
          </a:p>
        </p:txBody>
      </p:sp>
      <p:sp>
        <p:nvSpPr>
          <p:cNvPr id="72" name="Oval 39"/>
          <p:cNvSpPr>
            <a:spLocks noChangeArrowheads="1"/>
          </p:cNvSpPr>
          <p:nvPr/>
        </p:nvSpPr>
        <p:spPr bwMode="auto">
          <a:xfrm>
            <a:off x="788958" y="4286262"/>
            <a:ext cx="373063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4</a:t>
            </a:r>
            <a:endParaRPr lang="en-US" altLang="zh-TW"/>
          </a:p>
        </p:txBody>
      </p:sp>
      <p:sp>
        <p:nvSpPr>
          <p:cNvPr id="73" name="Oval 40"/>
          <p:cNvSpPr>
            <a:spLocks noChangeArrowheads="1"/>
          </p:cNvSpPr>
          <p:nvPr/>
        </p:nvSpPr>
        <p:spPr bwMode="auto">
          <a:xfrm>
            <a:off x="357158" y="3659200"/>
            <a:ext cx="373063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2</a:t>
            </a:r>
            <a:endParaRPr lang="en-US" altLang="zh-TW"/>
          </a:p>
        </p:txBody>
      </p:sp>
      <p:sp>
        <p:nvSpPr>
          <p:cNvPr id="74" name="Line 41"/>
          <p:cNvSpPr>
            <a:spLocks noChangeShapeType="1"/>
          </p:cNvSpPr>
          <p:nvPr/>
        </p:nvSpPr>
        <p:spPr bwMode="auto">
          <a:xfrm>
            <a:off x="1135033" y="3394087"/>
            <a:ext cx="196850" cy="2857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5" name="Line 42"/>
          <p:cNvSpPr>
            <a:spLocks noChangeShapeType="1"/>
          </p:cNvSpPr>
          <p:nvPr/>
        </p:nvSpPr>
        <p:spPr bwMode="auto">
          <a:xfrm flipV="1">
            <a:off x="1112808" y="4081475"/>
            <a:ext cx="184150" cy="2698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6" name="Line 43"/>
          <p:cNvSpPr>
            <a:spLocks noChangeShapeType="1"/>
          </p:cNvSpPr>
          <p:nvPr/>
        </p:nvSpPr>
        <p:spPr bwMode="auto">
          <a:xfrm>
            <a:off x="628621" y="4098937"/>
            <a:ext cx="188912" cy="2698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7" name="Line 44"/>
          <p:cNvSpPr>
            <a:spLocks noChangeShapeType="1"/>
          </p:cNvSpPr>
          <p:nvPr/>
        </p:nvSpPr>
        <p:spPr bwMode="auto">
          <a:xfrm flipV="1">
            <a:off x="606396" y="3343287"/>
            <a:ext cx="182562" cy="3206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8" name="Line 45"/>
          <p:cNvSpPr>
            <a:spLocks noChangeShapeType="1"/>
          </p:cNvSpPr>
          <p:nvPr/>
        </p:nvSpPr>
        <p:spPr bwMode="auto">
          <a:xfrm>
            <a:off x="733396" y="3898912"/>
            <a:ext cx="506412" cy="15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9" name="Line 46"/>
          <p:cNvSpPr>
            <a:spLocks noChangeShapeType="1"/>
          </p:cNvSpPr>
          <p:nvPr/>
        </p:nvSpPr>
        <p:spPr bwMode="auto">
          <a:xfrm>
            <a:off x="981046" y="3481400"/>
            <a:ext cx="0" cy="7826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0" name="Rectangle 47"/>
          <p:cNvSpPr>
            <a:spLocks noChangeArrowheads="1"/>
          </p:cNvSpPr>
          <p:nvPr/>
        </p:nvSpPr>
        <p:spPr bwMode="auto">
          <a:xfrm>
            <a:off x="715933" y="4733937"/>
            <a:ext cx="512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TW" sz="1600">
                <a:latin typeface="Arial" pitchFamily="34" charset="0"/>
              </a:rPr>
              <a:t>G1 </a:t>
            </a:r>
          </a:p>
        </p:txBody>
      </p: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1684308" y="3462350"/>
            <a:ext cx="6840538" cy="1752600"/>
            <a:chOff x="1020" y="2961"/>
            <a:chExt cx="4309" cy="1104"/>
          </a:xfrm>
        </p:grpSpPr>
        <p:sp>
          <p:nvSpPr>
            <p:cNvPr id="82" name="Rectangle 5"/>
            <p:cNvSpPr>
              <a:spLocks noChangeArrowheads="1"/>
            </p:cNvSpPr>
            <p:nvPr/>
          </p:nvSpPr>
          <p:spPr bwMode="auto">
            <a:xfrm>
              <a:off x="1655" y="2977"/>
              <a:ext cx="454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3" name="Rectangle 6"/>
            <p:cNvSpPr>
              <a:spLocks noChangeArrowheads="1"/>
            </p:cNvSpPr>
            <p:nvPr/>
          </p:nvSpPr>
          <p:spPr bwMode="auto">
            <a:xfrm>
              <a:off x="1655" y="3249"/>
              <a:ext cx="454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4" name="Rectangle 7"/>
            <p:cNvSpPr>
              <a:spLocks noChangeArrowheads="1"/>
            </p:cNvSpPr>
            <p:nvPr/>
          </p:nvSpPr>
          <p:spPr bwMode="auto">
            <a:xfrm>
              <a:off x="1655" y="3521"/>
              <a:ext cx="454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5" name="Rectangle 8"/>
            <p:cNvSpPr>
              <a:spLocks noChangeArrowheads="1"/>
            </p:cNvSpPr>
            <p:nvPr/>
          </p:nvSpPr>
          <p:spPr bwMode="auto">
            <a:xfrm>
              <a:off x="1655" y="3793"/>
              <a:ext cx="454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2427" y="3022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/>
                <a:t>2</a:t>
              </a:r>
            </a:p>
          </p:txBody>
        </p:sp>
        <p:sp>
          <p:nvSpPr>
            <p:cNvPr id="87" name="Rectangle 10"/>
            <p:cNvSpPr>
              <a:spLocks noChangeArrowheads="1"/>
            </p:cNvSpPr>
            <p:nvPr/>
          </p:nvSpPr>
          <p:spPr bwMode="auto">
            <a:xfrm>
              <a:off x="2835" y="3022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8" name="Rectangle 15"/>
            <p:cNvSpPr>
              <a:spLocks noChangeArrowheads="1"/>
            </p:cNvSpPr>
            <p:nvPr/>
          </p:nvSpPr>
          <p:spPr bwMode="auto">
            <a:xfrm>
              <a:off x="2427" y="3293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/>
                <a:t>1</a:t>
              </a:r>
            </a:p>
          </p:txBody>
        </p:sp>
        <p:sp>
          <p:nvSpPr>
            <p:cNvPr id="89" name="Rectangle 16"/>
            <p:cNvSpPr>
              <a:spLocks noChangeArrowheads="1"/>
            </p:cNvSpPr>
            <p:nvPr/>
          </p:nvSpPr>
          <p:spPr bwMode="auto">
            <a:xfrm>
              <a:off x="2835" y="3293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0" name="Rectangle 17"/>
            <p:cNvSpPr>
              <a:spLocks noChangeArrowheads="1"/>
            </p:cNvSpPr>
            <p:nvPr/>
          </p:nvSpPr>
          <p:spPr bwMode="auto">
            <a:xfrm>
              <a:off x="2427" y="3566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/>
                <a:t>1</a:t>
              </a:r>
            </a:p>
          </p:txBody>
        </p:sp>
        <p:sp>
          <p:nvSpPr>
            <p:cNvPr id="91" name="Rectangle 18"/>
            <p:cNvSpPr>
              <a:spLocks noChangeArrowheads="1"/>
            </p:cNvSpPr>
            <p:nvPr/>
          </p:nvSpPr>
          <p:spPr bwMode="auto">
            <a:xfrm>
              <a:off x="2835" y="3566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" name="Rectangle 19"/>
            <p:cNvSpPr>
              <a:spLocks noChangeArrowheads="1"/>
            </p:cNvSpPr>
            <p:nvPr/>
          </p:nvSpPr>
          <p:spPr bwMode="auto">
            <a:xfrm>
              <a:off x="2427" y="3838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/>
                <a:t>1</a:t>
              </a:r>
            </a:p>
          </p:txBody>
        </p:sp>
        <p:sp>
          <p:nvSpPr>
            <p:cNvPr id="93" name="Rectangle 20"/>
            <p:cNvSpPr>
              <a:spLocks noChangeArrowheads="1"/>
            </p:cNvSpPr>
            <p:nvPr/>
          </p:nvSpPr>
          <p:spPr bwMode="auto">
            <a:xfrm>
              <a:off x="2835" y="3838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4" name="Rectangle 21"/>
            <p:cNvSpPr>
              <a:spLocks noChangeArrowheads="1"/>
            </p:cNvSpPr>
            <p:nvPr/>
          </p:nvSpPr>
          <p:spPr bwMode="auto">
            <a:xfrm>
              <a:off x="3470" y="3022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/>
                <a:t>3</a:t>
              </a:r>
            </a:p>
          </p:txBody>
        </p:sp>
        <p:sp>
          <p:nvSpPr>
            <p:cNvPr id="95" name="Rectangle 22"/>
            <p:cNvSpPr>
              <a:spLocks noChangeArrowheads="1"/>
            </p:cNvSpPr>
            <p:nvPr/>
          </p:nvSpPr>
          <p:spPr bwMode="auto">
            <a:xfrm>
              <a:off x="3878" y="3022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" name="Rectangle 23"/>
            <p:cNvSpPr>
              <a:spLocks noChangeArrowheads="1"/>
            </p:cNvSpPr>
            <p:nvPr/>
          </p:nvSpPr>
          <p:spPr bwMode="auto">
            <a:xfrm>
              <a:off x="3470" y="3293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/>
                <a:t>3</a:t>
              </a:r>
            </a:p>
          </p:txBody>
        </p:sp>
        <p:sp>
          <p:nvSpPr>
            <p:cNvPr id="97" name="Rectangle 24"/>
            <p:cNvSpPr>
              <a:spLocks noChangeArrowheads="1"/>
            </p:cNvSpPr>
            <p:nvPr/>
          </p:nvSpPr>
          <p:spPr bwMode="auto">
            <a:xfrm>
              <a:off x="3878" y="3293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8" name="Rectangle 25"/>
            <p:cNvSpPr>
              <a:spLocks noChangeArrowheads="1"/>
            </p:cNvSpPr>
            <p:nvPr/>
          </p:nvSpPr>
          <p:spPr bwMode="auto">
            <a:xfrm>
              <a:off x="3470" y="3566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/>
                <a:t>2</a:t>
              </a:r>
            </a:p>
          </p:txBody>
        </p:sp>
        <p:sp>
          <p:nvSpPr>
            <p:cNvPr id="99" name="Rectangle 26"/>
            <p:cNvSpPr>
              <a:spLocks noChangeArrowheads="1"/>
            </p:cNvSpPr>
            <p:nvPr/>
          </p:nvSpPr>
          <p:spPr bwMode="auto">
            <a:xfrm>
              <a:off x="3878" y="3566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0" name="Rectangle 27"/>
            <p:cNvSpPr>
              <a:spLocks noChangeArrowheads="1"/>
            </p:cNvSpPr>
            <p:nvPr/>
          </p:nvSpPr>
          <p:spPr bwMode="auto">
            <a:xfrm>
              <a:off x="3470" y="3838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/>
                <a:t>2</a:t>
              </a:r>
            </a:p>
          </p:txBody>
        </p:sp>
        <p:sp>
          <p:nvSpPr>
            <p:cNvPr id="101" name="Rectangle 28"/>
            <p:cNvSpPr>
              <a:spLocks noChangeArrowheads="1"/>
            </p:cNvSpPr>
            <p:nvPr/>
          </p:nvSpPr>
          <p:spPr bwMode="auto">
            <a:xfrm>
              <a:off x="3878" y="3838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2" name="Rectangle 29"/>
            <p:cNvSpPr>
              <a:spLocks noChangeArrowheads="1"/>
            </p:cNvSpPr>
            <p:nvPr/>
          </p:nvSpPr>
          <p:spPr bwMode="auto">
            <a:xfrm>
              <a:off x="4513" y="3022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/>
                <a:t>4</a:t>
              </a:r>
            </a:p>
          </p:txBody>
        </p:sp>
        <p:sp>
          <p:nvSpPr>
            <p:cNvPr id="103" name="Rectangle 30"/>
            <p:cNvSpPr>
              <a:spLocks noChangeArrowheads="1"/>
            </p:cNvSpPr>
            <p:nvPr/>
          </p:nvSpPr>
          <p:spPr bwMode="auto">
            <a:xfrm>
              <a:off x="4921" y="3022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zh-TW" dirty="0"/>
            </a:p>
          </p:txBody>
        </p:sp>
        <p:sp>
          <p:nvSpPr>
            <p:cNvPr id="104" name="Rectangle 31"/>
            <p:cNvSpPr>
              <a:spLocks noChangeArrowheads="1"/>
            </p:cNvSpPr>
            <p:nvPr/>
          </p:nvSpPr>
          <p:spPr bwMode="auto">
            <a:xfrm>
              <a:off x="4513" y="3293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/>
                <a:t>4</a:t>
              </a:r>
            </a:p>
          </p:txBody>
        </p:sp>
        <p:sp>
          <p:nvSpPr>
            <p:cNvPr id="105" name="Rectangle 32"/>
            <p:cNvSpPr>
              <a:spLocks noChangeArrowheads="1"/>
            </p:cNvSpPr>
            <p:nvPr/>
          </p:nvSpPr>
          <p:spPr bwMode="auto">
            <a:xfrm>
              <a:off x="4921" y="3293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zh-TW" dirty="0"/>
            </a:p>
          </p:txBody>
        </p:sp>
        <p:sp>
          <p:nvSpPr>
            <p:cNvPr id="106" name="Rectangle 33"/>
            <p:cNvSpPr>
              <a:spLocks noChangeArrowheads="1"/>
            </p:cNvSpPr>
            <p:nvPr/>
          </p:nvSpPr>
          <p:spPr bwMode="auto">
            <a:xfrm>
              <a:off x="4513" y="3566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/>
                <a:t>4</a:t>
              </a:r>
            </a:p>
          </p:txBody>
        </p:sp>
        <p:sp>
          <p:nvSpPr>
            <p:cNvPr id="107" name="Rectangle 34"/>
            <p:cNvSpPr>
              <a:spLocks noChangeArrowheads="1"/>
            </p:cNvSpPr>
            <p:nvPr/>
          </p:nvSpPr>
          <p:spPr bwMode="auto">
            <a:xfrm>
              <a:off x="4921" y="3566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zh-TW" dirty="0"/>
            </a:p>
          </p:txBody>
        </p:sp>
        <p:sp>
          <p:nvSpPr>
            <p:cNvPr id="108" name="Rectangle 35"/>
            <p:cNvSpPr>
              <a:spLocks noChangeArrowheads="1"/>
            </p:cNvSpPr>
            <p:nvPr/>
          </p:nvSpPr>
          <p:spPr bwMode="auto">
            <a:xfrm>
              <a:off x="4513" y="3838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/>
                <a:t>3</a:t>
              </a:r>
            </a:p>
          </p:txBody>
        </p:sp>
        <p:sp>
          <p:nvSpPr>
            <p:cNvPr id="109" name="Rectangle 36"/>
            <p:cNvSpPr>
              <a:spLocks noChangeArrowheads="1"/>
            </p:cNvSpPr>
            <p:nvPr/>
          </p:nvSpPr>
          <p:spPr bwMode="auto">
            <a:xfrm>
              <a:off x="4921" y="3838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zh-TW" dirty="0"/>
            </a:p>
          </p:txBody>
        </p:sp>
        <p:sp>
          <p:nvSpPr>
            <p:cNvPr id="110" name="Line 48"/>
            <p:cNvSpPr>
              <a:spLocks noChangeShapeType="1"/>
            </p:cNvSpPr>
            <p:nvPr/>
          </p:nvSpPr>
          <p:spPr bwMode="auto">
            <a:xfrm>
              <a:off x="1973" y="3113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1" name="Line 49"/>
            <p:cNvSpPr>
              <a:spLocks noChangeShapeType="1"/>
            </p:cNvSpPr>
            <p:nvPr/>
          </p:nvSpPr>
          <p:spPr bwMode="auto">
            <a:xfrm>
              <a:off x="1973" y="3385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" name="Line 50"/>
            <p:cNvSpPr>
              <a:spLocks noChangeShapeType="1"/>
            </p:cNvSpPr>
            <p:nvPr/>
          </p:nvSpPr>
          <p:spPr bwMode="auto">
            <a:xfrm>
              <a:off x="1973" y="3657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" name="Line 51"/>
            <p:cNvSpPr>
              <a:spLocks noChangeShapeType="1"/>
            </p:cNvSpPr>
            <p:nvPr/>
          </p:nvSpPr>
          <p:spPr bwMode="auto">
            <a:xfrm>
              <a:off x="1973" y="3929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4" name="Line 52"/>
            <p:cNvSpPr>
              <a:spLocks noChangeShapeType="1"/>
            </p:cNvSpPr>
            <p:nvPr/>
          </p:nvSpPr>
          <p:spPr bwMode="auto">
            <a:xfrm>
              <a:off x="3243" y="3113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5" name="Line 53"/>
            <p:cNvSpPr>
              <a:spLocks noChangeShapeType="1"/>
            </p:cNvSpPr>
            <p:nvPr/>
          </p:nvSpPr>
          <p:spPr bwMode="auto">
            <a:xfrm>
              <a:off x="3243" y="3385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6" name="Line 54"/>
            <p:cNvSpPr>
              <a:spLocks noChangeShapeType="1"/>
            </p:cNvSpPr>
            <p:nvPr/>
          </p:nvSpPr>
          <p:spPr bwMode="auto">
            <a:xfrm>
              <a:off x="3243" y="3657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7" name="Line 55"/>
            <p:cNvSpPr>
              <a:spLocks noChangeShapeType="1"/>
            </p:cNvSpPr>
            <p:nvPr/>
          </p:nvSpPr>
          <p:spPr bwMode="auto">
            <a:xfrm>
              <a:off x="3243" y="3929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8" name="Line 57"/>
            <p:cNvSpPr>
              <a:spLocks noChangeShapeType="1"/>
            </p:cNvSpPr>
            <p:nvPr/>
          </p:nvSpPr>
          <p:spPr bwMode="auto">
            <a:xfrm>
              <a:off x="4286" y="3113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" name="Line 58"/>
            <p:cNvSpPr>
              <a:spLocks noChangeShapeType="1"/>
            </p:cNvSpPr>
            <p:nvPr/>
          </p:nvSpPr>
          <p:spPr bwMode="auto">
            <a:xfrm>
              <a:off x="4286" y="3385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0" name="Line 59"/>
            <p:cNvSpPr>
              <a:spLocks noChangeShapeType="1"/>
            </p:cNvSpPr>
            <p:nvPr/>
          </p:nvSpPr>
          <p:spPr bwMode="auto">
            <a:xfrm>
              <a:off x="4286" y="3657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" name="Line 60"/>
            <p:cNvSpPr>
              <a:spLocks noChangeShapeType="1"/>
            </p:cNvSpPr>
            <p:nvPr/>
          </p:nvSpPr>
          <p:spPr bwMode="auto">
            <a:xfrm>
              <a:off x="4286" y="3929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2" name="Text Box 61"/>
            <p:cNvSpPr txBox="1">
              <a:spLocks noChangeArrowheads="1"/>
            </p:cNvSpPr>
            <p:nvPr/>
          </p:nvSpPr>
          <p:spPr bwMode="auto">
            <a:xfrm>
              <a:off x="1020" y="2961"/>
              <a:ext cx="6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2400">
                  <a:ea typeface="標楷體" pitchFamily="65" charset="-120"/>
                </a:rPr>
                <a:t>頂點</a:t>
              </a:r>
              <a:r>
                <a:rPr lang="en-US" altLang="zh-TW" sz="2400">
                  <a:ea typeface="標楷體" pitchFamily="65" charset="-120"/>
                </a:rPr>
                <a:t>1</a:t>
              </a:r>
            </a:p>
          </p:txBody>
        </p:sp>
        <p:sp>
          <p:nvSpPr>
            <p:cNvPr id="123" name="Text Box 62"/>
            <p:cNvSpPr txBox="1">
              <a:spLocks noChangeArrowheads="1"/>
            </p:cNvSpPr>
            <p:nvPr/>
          </p:nvSpPr>
          <p:spPr bwMode="auto">
            <a:xfrm>
              <a:off x="1020" y="3233"/>
              <a:ext cx="6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2400">
                  <a:ea typeface="標楷體" pitchFamily="65" charset="-120"/>
                </a:rPr>
                <a:t>頂點</a:t>
              </a:r>
              <a:r>
                <a:rPr lang="en-US" altLang="zh-TW" sz="2400">
                  <a:ea typeface="標楷體" pitchFamily="65" charset="-120"/>
                </a:rPr>
                <a:t>2</a:t>
              </a:r>
            </a:p>
          </p:txBody>
        </p:sp>
        <p:sp>
          <p:nvSpPr>
            <p:cNvPr id="124" name="Text Box 63"/>
            <p:cNvSpPr txBox="1">
              <a:spLocks noChangeArrowheads="1"/>
            </p:cNvSpPr>
            <p:nvPr/>
          </p:nvSpPr>
          <p:spPr bwMode="auto">
            <a:xfrm>
              <a:off x="1020" y="3505"/>
              <a:ext cx="6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2400">
                  <a:ea typeface="標楷體" pitchFamily="65" charset="-120"/>
                </a:rPr>
                <a:t>頂點</a:t>
              </a:r>
              <a:r>
                <a:rPr lang="en-US" altLang="zh-TW" sz="2400">
                  <a:ea typeface="標楷體" pitchFamily="65" charset="-120"/>
                </a:rPr>
                <a:t>3</a:t>
              </a:r>
            </a:p>
          </p:txBody>
        </p:sp>
        <p:sp>
          <p:nvSpPr>
            <p:cNvPr id="125" name="Text Box 64"/>
            <p:cNvSpPr txBox="1">
              <a:spLocks noChangeArrowheads="1"/>
            </p:cNvSpPr>
            <p:nvPr/>
          </p:nvSpPr>
          <p:spPr bwMode="auto">
            <a:xfrm>
              <a:off x="1020" y="3777"/>
              <a:ext cx="6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2400">
                  <a:ea typeface="標楷體" pitchFamily="65" charset="-120"/>
                </a:rPr>
                <a:t>頂點</a:t>
              </a:r>
              <a:r>
                <a:rPr lang="en-US" altLang="zh-TW" sz="2400">
                  <a:ea typeface="標楷體" pitchFamily="65" charset="-120"/>
                </a:rPr>
                <a:t>4</a:t>
              </a:r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dirty="0">
                <a:solidFill>
                  <a:srgbClr val="FF0000"/>
                </a:solidFill>
              </a:rPr>
              <a:t>			(</a:t>
            </a:r>
            <a:r>
              <a:rPr lang="en-US" altLang="zh-TW" sz="2800" b="1" dirty="0">
                <a:solidFill>
                  <a:srgbClr val="FF0000"/>
                </a:solidFill>
              </a:rPr>
              <a:t>B)</a:t>
            </a:r>
            <a:r>
              <a:rPr lang="en-US" altLang="zh-TW" sz="2800" b="1" dirty="0" err="1">
                <a:solidFill>
                  <a:srgbClr val="FF0000"/>
                </a:solidFill>
              </a:rPr>
              <a:t>readth</a:t>
            </a:r>
            <a:r>
              <a:rPr lang="en-US" altLang="zh-TW" sz="2800" b="1" dirty="0">
                <a:solidFill>
                  <a:srgbClr val="FF0000"/>
                </a:solidFill>
              </a:rPr>
              <a:t>-(F)</a:t>
            </a:r>
            <a:r>
              <a:rPr lang="en-US" altLang="zh-TW" sz="2800" b="1" dirty="0" err="1">
                <a:solidFill>
                  <a:srgbClr val="FF0000"/>
                </a:solidFill>
              </a:rPr>
              <a:t>irst</a:t>
            </a:r>
            <a:r>
              <a:rPr lang="en-US" altLang="zh-TW" sz="2800" b="1" dirty="0">
                <a:solidFill>
                  <a:srgbClr val="FF0000"/>
                </a:solidFill>
              </a:rPr>
              <a:t>-(S)</a:t>
            </a:r>
            <a:r>
              <a:rPr lang="en-US" altLang="zh-TW" sz="2800" b="1" dirty="0" err="1">
                <a:solidFill>
                  <a:srgbClr val="FF0000"/>
                </a:solidFill>
              </a:rPr>
              <a:t>earch</a:t>
            </a:r>
            <a:endParaRPr lang="en-US" altLang="zh-TW" sz="2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sz="2800" b="1" dirty="0">
                <a:solidFill>
                  <a:srgbClr val="FF0000"/>
                </a:solidFill>
              </a:rPr>
              <a:t>		</a:t>
            </a:r>
          </a:p>
          <a:p>
            <a:pPr>
              <a:buNone/>
            </a:pPr>
            <a:r>
              <a:rPr lang="en-US" altLang="zh-TW" sz="2800" b="1" dirty="0">
                <a:solidFill>
                  <a:srgbClr val="FF0000"/>
                </a:solidFill>
              </a:rPr>
              <a:t>				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dirty="0">
                <a:solidFill>
                  <a:srgbClr val="FF0000"/>
                </a:solidFill>
              </a:rPr>
              <a:t>			(</a:t>
            </a:r>
            <a:r>
              <a:rPr lang="en-US" altLang="zh-TW" sz="2800" b="1" dirty="0">
                <a:solidFill>
                  <a:srgbClr val="FF0000"/>
                </a:solidFill>
              </a:rPr>
              <a:t>B)</a:t>
            </a:r>
            <a:r>
              <a:rPr lang="en-US" altLang="zh-TW" sz="2800" b="1" dirty="0" err="1">
                <a:solidFill>
                  <a:srgbClr val="FF0000"/>
                </a:solidFill>
              </a:rPr>
              <a:t>readth</a:t>
            </a:r>
            <a:r>
              <a:rPr lang="en-US" altLang="zh-TW" sz="2800" b="1" dirty="0">
                <a:solidFill>
                  <a:srgbClr val="FF0000"/>
                </a:solidFill>
              </a:rPr>
              <a:t>-(F)</a:t>
            </a:r>
            <a:r>
              <a:rPr lang="en-US" altLang="zh-TW" sz="2800" b="1" dirty="0" err="1">
                <a:solidFill>
                  <a:srgbClr val="FF0000"/>
                </a:solidFill>
              </a:rPr>
              <a:t>irst</a:t>
            </a:r>
            <a:r>
              <a:rPr lang="en-US" altLang="zh-TW" sz="2800" b="1" dirty="0">
                <a:solidFill>
                  <a:srgbClr val="FF0000"/>
                </a:solidFill>
              </a:rPr>
              <a:t>-(S)</a:t>
            </a:r>
            <a:r>
              <a:rPr lang="en-US" altLang="zh-TW" sz="2800" b="1" dirty="0" err="1">
                <a:solidFill>
                  <a:srgbClr val="FF0000"/>
                </a:solidFill>
              </a:rPr>
              <a:t>earch</a:t>
            </a:r>
            <a:endParaRPr lang="en-US" altLang="zh-TW" sz="2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sz="2800" b="1" dirty="0">
                <a:solidFill>
                  <a:srgbClr val="FF0000"/>
                </a:solidFill>
              </a:rPr>
              <a:t>		</a:t>
            </a:r>
          </a:p>
          <a:p>
            <a:pPr>
              <a:buNone/>
            </a:pPr>
            <a:r>
              <a:rPr lang="en-US" altLang="zh-TW" sz="2800" b="1" dirty="0">
                <a:solidFill>
                  <a:srgbClr val="FF0000"/>
                </a:solidFill>
              </a:rPr>
              <a:t>				    </a:t>
            </a:r>
            <a:r>
              <a:rPr lang="en-US" altLang="zh-TW" sz="2800" b="1" dirty="0">
                <a:solidFill>
                  <a:srgbClr val="0000FF"/>
                </a:solidFill>
              </a:rPr>
              <a:t>Queue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cxnSp>
        <p:nvCxnSpPr>
          <p:cNvPr id="13" name="直線接點 12"/>
          <p:cNvCxnSpPr>
            <a:stCxn id="4" idx="3"/>
            <a:endCxn id="5" idx="7"/>
          </p:cNvCxnSpPr>
          <p:nvPr/>
        </p:nvCxnSpPr>
        <p:spPr>
          <a:xfrm rot="5400000">
            <a:off x="3406273" y="2446202"/>
            <a:ext cx="331190" cy="3939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stCxn id="5" idx="3"/>
            <a:endCxn id="6" idx="0"/>
          </p:cNvCxnSpPr>
          <p:nvPr/>
        </p:nvCxnSpPr>
        <p:spPr>
          <a:xfrm rot="5400000">
            <a:off x="2194520" y="3211993"/>
            <a:ext cx="522785" cy="6256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/>
          <p:cNvCxnSpPr>
            <a:stCxn id="7" idx="4"/>
            <a:endCxn id="9" idx="0"/>
          </p:cNvCxnSpPr>
          <p:nvPr/>
        </p:nvCxnSpPr>
        <p:spPr>
          <a:xfrm rot="5400000">
            <a:off x="3500430" y="4572008"/>
            <a:ext cx="428628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5" idx="5"/>
            <a:endCxn id="7" idx="0"/>
          </p:cNvCxnSpPr>
          <p:nvPr/>
        </p:nvCxnSpPr>
        <p:spPr>
          <a:xfrm rot="16200000" flipH="1">
            <a:off x="3319143" y="3319150"/>
            <a:ext cx="451347" cy="3398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0" idx="4"/>
            <a:endCxn id="11" idx="0"/>
          </p:cNvCxnSpPr>
          <p:nvPr/>
        </p:nvCxnSpPr>
        <p:spPr>
          <a:xfrm rot="5400000">
            <a:off x="5250661" y="4822041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cxnSp>
        <p:nvCxnSpPr>
          <p:cNvPr id="14" name="直線接點 13"/>
          <p:cNvCxnSpPr>
            <a:stCxn id="5" idx="3"/>
            <a:endCxn id="6" idx="0"/>
          </p:cNvCxnSpPr>
          <p:nvPr/>
        </p:nvCxnSpPr>
        <p:spPr>
          <a:xfrm rot="5400000">
            <a:off x="2194520" y="3211993"/>
            <a:ext cx="522785" cy="6256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/>
          <p:cNvCxnSpPr>
            <a:stCxn id="7" idx="4"/>
            <a:endCxn id="9" idx="0"/>
          </p:cNvCxnSpPr>
          <p:nvPr/>
        </p:nvCxnSpPr>
        <p:spPr>
          <a:xfrm rot="5400000">
            <a:off x="3500430" y="4572008"/>
            <a:ext cx="428628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5" idx="5"/>
            <a:endCxn id="7" idx="0"/>
          </p:cNvCxnSpPr>
          <p:nvPr/>
        </p:nvCxnSpPr>
        <p:spPr>
          <a:xfrm rot="16200000" flipH="1">
            <a:off x="3319143" y="3319150"/>
            <a:ext cx="451347" cy="3398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0" idx="4"/>
            <a:endCxn id="11" idx="0"/>
          </p:cNvCxnSpPr>
          <p:nvPr/>
        </p:nvCxnSpPr>
        <p:spPr>
          <a:xfrm rot="5400000">
            <a:off x="5250661" y="4822041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4" idx="3"/>
            <a:endCxn id="5" idx="7"/>
          </p:cNvCxnSpPr>
          <p:nvPr/>
        </p:nvCxnSpPr>
        <p:spPr>
          <a:xfrm rot="5400000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cxnSp>
        <p:nvCxnSpPr>
          <p:cNvPr id="22" name="直線接點 21"/>
          <p:cNvCxnSpPr>
            <a:stCxn id="7" idx="4"/>
            <a:endCxn id="9" idx="0"/>
          </p:cNvCxnSpPr>
          <p:nvPr/>
        </p:nvCxnSpPr>
        <p:spPr>
          <a:xfrm rot="5400000">
            <a:off x="3500430" y="4572008"/>
            <a:ext cx="428628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0" idx="4"/>
            <a:endCxn id="11" idx="0"/>
          </p:cNvCxnSpPr>
          <p:nvPr/>
        </p:nvCxnSpPr>
        <p:spPr>
          <a:xfrm rot="5400000">
            <a:off x="5250661" y="4822041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4" idx="3"/>
            <a:endCxn id="5" idx="7"/>
          </p:cNvCxnSpPr>
          <p:nvPr/>
        </p:nvCxnSpPr>
        <p:spPr>
          <a:xfrm rot="5400000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5" idx="3"/>
            <a:endCxn id="6" idx="0"/>
          </p:cNvCxnSpPr>
          <p:nvPr/>
        </p:nvCxnSpPr>
        <p:spPr>
          <a:xfrm rot="5400000">
            <a:off x="2194520" y="3211993"/>
            <a:ext cx="522785" cy="62560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stCxn id="5" idx="5"/>
            <a:endCxn id="7" idx="0"/>
          </p:cNvCxnSpPr>
          <p:nvPr/>
        </p:nvCxnSpPr>
        <p:spPr>
          <a:xfrm rot="16200000" flipH="1">
            <a:off x="3319143" y="3319150"/>
            <a:ext cx="451347" cy="33985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7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9" name="直線單箭頭接點 18"/>
          <p:cNvCxnSpPr>
            <a:stCxn id="4" idx="3"/>
            <a:endCxn id="5" idx="7"/>
          </p:cNvCxnSpPr>
          <p:nvPr/>
        </p:nvCxnSpPr>
        <p:spPr>
          <a:xfrm rot="5400000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5" idx="3"/>
            <a:endCxn id="6" idx="0"/>
          </p:cNvCxnSpPr>
          <p:nvPr/>
        </p:nvCxnSpPr>
        <p:spPr>
          <a:xfrm rot="5400000">
            <a:off x="2194520" y="3211993"/>
            <a:ext cx="522785" cy="62560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stCxn id="5" idx="5"/>
            <a:endCxn id="7" idx="0"/>
          </p:cNvCxnSpPr>
          <p:nvPr/>
        </p:nvCxnSpPr>
        <p:spPr>
          <a:xfrm rot="16200000" flipH="1">
            <a:off x="3319143" y="3319150"/>
            <a:ext cx="451347" cy="33985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>
            <a:stCxn id="7" idx="4"/>
            <a:endCxn id="9" idx="0"/>
          </p:cNvCxnSpPr>
          <p:nvPr/>
        </p:nvCxnSpPr>
        <p:spPr>
          <a:xfrm rot="5400000">
            <a:off x="3500430" y="4572008"/>
            <a:ext cx="428628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>
            <a:stCxn id="10" idx="4"/>
            <a:endCxn id="11" idx="0"/>
          </p:cNvCxnSpPr>
          <p:nvPr/>
        </p:nvCxnSpPr>
        <p:spPr>
          <a:xfrm rot="5400000">
            <a:off x="5250661" y="4822041"/>
            <a:ext cx="64294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1" name="直線接點 10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572132" y="307181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643570" y="2357430"/>
            <a:ext cx="2571768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1" name="直線接點 10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500694" y="3071810"/>
            <a:ext cx="278608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500694" y="235743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  <p:sp>
        <p:nvSpPr>
          <p:cNvPr id="19" name="矩形 18"/>
          <p:cNvSpPr/>
          <p:nvPr/>
        </p:nvSpPr>
        <p:spPr>
          <a:xfrm>
            <a:off x="5643570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1" name="直線接點 10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500694" y="3071810"/>
            <a:ext cx="278608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500694" y="235743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  <p:sp>
        <p:nvSpPr>
          <p:cNvPr id="19" name="矩形 18"/>
          <p:cNvSpPr/>
          <p:nvPr/>
        </p:nvSpPr>
        <p:spPr>
          <a:xfrm>
            <a:off x="4929190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2" name="直線接點 11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500694" y="3071810"/>
            <a:ext cx="278608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500694" y="235743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  <p:sp>
        <p:nvSpPr>
          <p:cNvPr id="19" name="矩形 18"/>
          <p:cNvSpPr/>
          <p:nvPr/>
        </p:nvSpPr>
        <p:spPr>
          <a:xfrm>
            <a:off x="4929190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5643570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Graph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Representation</a:t>
            </a:r>
          </a:p>
          <a:p>
            <a:pPr lvl="1"/>
            <a:r>
              <a:rPr lang="en-US" altLang="zh-TW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adjacent matrix</a:t>
            </a:r>
          </a:p>
          <a:p>
            <a:pPr>
              <a:buNone/>
            </a:pPr>
            <a:endParaRPr lang="en-US" altLang="zh-TW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TW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TW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TW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457200" y="6207147"/>
            <a:ext cx="42576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/>
              <a:t>NCKU CSIE Programming Contest Training Course</a:t>
            </a:r>
            <a:endParaRPr lang="zh-TW" altLang="en-US" dirty="0"/>
          </a:p>
        </p:txBody>
      </p:sp>
      <p:sp>
        <p:nvSpPr>
          <p:cNvPr id="61" name="Text Box 79"/>
          <p:cNvSpPr txBox="1">
            <a:spLocks noChangeArrowheads="1"/>
          </p:cNvSpPr>
          <p:nvPr/>
        </p:nvSpPr>
        <p:spPr bwMode="auto">
          <a:xfrm>
            <a:off x="2425702" y="2781300"/>
            <a:ext cx="2503488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altLang="zh-TW" dirty="0"/>
              <a:t>         </a:t>
            </a:r>
            <a:r>
              <a:rPr lang="en-US" altLang="zh-TW" sz="2400" dirty="0"/>
              <a:t>1   2   3   4</a:t>
            </a:r>
          </a:p>
          <a:p>
            <a:pPr marL="342900" indent="-342900"/>
            <a:r>
              <a:rPr lang="en-US" altLang="zh-TW" sz="2400" dirty="0"/>
              <a:t> </a:t>
            </a:r>
          </a:p>
          <a:p>
            <a:pPr marL="342900" indent="-342900"/>
            <a:r>
              <a:rPr lang="en-US" altLang="zh-TW" sz="2400" dirty="0"/>
              <a:t>1     0   1   1   1 </a:t>
            </a:r>
          </a:p>
          <a:p>
            <a:pPr marL="342900" indent="-342900"/>
            <a:r>
              <a:rPr lang="en-US" altLang="zh-TW" sz="2400" dirty="0"/>
              <a:t>2     1   0   1   1</a:t>
            </a:r>
          </a:p>
          <a:p>
            <a:pPr marL="342900" indent="-342900"/>
            <a:r>
              <a:rPr lang="en-US" altLang="zh-TW" sz="2400" dirty="0"/>
              <a:t>3     1   1   0   1</a:t>
            </a:r>
          </a:p>
          <a:p>
            <a:pPr marL="342900" indent="-342900"/>
            <a:r>
              <a:rPr lang="en-US" altLang="zh-TW" sz="2400" dirty="0"/>
              <a:t>4     1   1   1   0</a:t>
            </a:r>
            <a:r>
              <a:rPr lang="en-US" altLang="zh-TW" dirty="0"/>
              <a:t> </a:t>
            </a:r>
          </a:p>
          <a:p>
            <a:pPr marL="342900" indent="-342900"/>
            <a:endParaRPr lang="en-US" altLang="zh-TW" dirty="0"/>
          </a:p>
          <a:p>
            <a:pPr marL="342900" indent="-342900"/>
            <a:endParaRPr lang="en-US" altLang="zh-TW" dirty="0"/>
          </a:p>
          <a:p>
            <a:pPr marL="342900" indent="-342900"/>
            <a:endParaRPr lang="en-US" altLang="zh-TW" dirty="0"/>
          </a:p>
        </p:txBody>
      </p:sp>
      <p:sp>
        <p:nvSpPr>
          <p:cNvPr id="62" name="Oval 37"/>
          <p:cNvSpPr>
            <a:spLocks noChangeArrowheads="1"/>
          </p:cNvSpPr>
          <p:nvPr/>
        </p:nvSpPr>
        <p:spPr bwMode="auto">
          <a:xfrm>
            <a:off x="798483" y="3019437"/>
            <a:ext cx="373063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1</a:t>
            </a:r>
            <a:endParaRPr lang="en-US" altLang="zh-TW"/>
          </a:p>
        </p:txBody>
      </p:sp>
      <p:sp>
        <p:nvSpPr>
          <p:cNvPr id="63" name="Oval 38"/>
          <p:cNvSpPr>
            <a:spLocks noChangeArrowheads="1"/>
          </p:cNvSpPr>
          <p:nvPr/>
        </p:nvSpPr>
        <p:spPr bwMode="auto">
          <a:xfrm>
            <a:off x="1239808" y="3659200"/>
            <a:ext cx="373063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3</a:t>
            </a:r>
            <a:endParaRPr lang="en-US" altLang="zh-TW"/>
          </a:p>
        </p:txBody>
      </p:sp>
      <p:sp>
        <p:nvSpPr>
          <p:cNvPr id="64" name="Oval 39"/>
          <p:cNvSpPr>
            <a:spLocks noChangeArrowheads="1"/>
          </p:cNvSpPr>
          <p:nvPr/>
        </p:nvSpPr>
        <p:spPr bwMode="auto">
          <a:xfrm>
            <a:off x="788958" y="4286262"/>
            <a:ext cx="373063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4</a:t>
            </a:r>
            <a:endParaRPr lang="en-US" altLang="zh-TW"/>
          </a:p>
        </p:txBody>
      </p:sp>
      <p:sp>
        <p:nvSpPr>
          <p:cNvPr id="65" name="Oval 40"/>
          <p:cNvSpPr>
            <a:spLocks noChangeArrowheads="1"/>
          </p:cNvSpPr>
          <p:nvPr/>
        </p:nvSpPr>
        <p:spPr bwMode="auto">
          <a:xfrm>
            <a:off x="357158" y="3659200"/>
            <a:ext cx="373063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2</a:t>
            </a:r>
            <a:endParaRPr lang="en-US" altLang="zh-TW"/>
          </a:p>
        </p:txBody>
      </p:sp>
      <p:sp>
        <p:nvSpPr>
          <p:cNvPr id="66" name="Line 41"/>
          <p:cNvSpPr>
            <a:spLocks noChangeShapeType="1"/>
          </p:cNvSpPr>
          <p:nvPr/>
        </p:nvSpPr>
        <p:spPr bwMode="auto">
          <a:xfrm>
            <a:off x="1135033" y="3394087"/>
            <a:ext cx="196850" cy="2857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7" name="Line 42"/>
          <p:cNvSpPr>
            <a:spLocks noChangeShapeType="1"/>
          </p:cNvSpPr>
          <p:nvPr/>
        </p:nvSpPr>
        <p:spPr bwMode="auto">
          <a:xfrm flipV="1">
            <a:off x="1112808" y="4081475"/>
            <a:ext cx="184150" cy="2698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8" name="Line 43"/>
          <p:cNvSpPr>
            <a:spLocks noChangeShapeType="1"/>
          </p:cNvSpPr>
          <p:nvPr/>
        </p:nvSpPr>
        <p:spPr bwMode="auto">
          <a:xfrm>
            <a:off x="628621" y="4098937"/>
            <a:ext cx="188912" cy="2698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9" name="Line 44"/>
          <p:cNvSpPr>
            <a:spLocks noChangeShapeType="1"/>
          </p:cNvSpPr>
          <p:nvPr/>
        </p:nvSpPr>
        <p:spPr bwMode="auto">
          <a:xfrm flipV="1">
            <a:off x="606396" y="3343287"/>
            <a:ext cx="182562" cy="3206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1" name="Line 45"/>
          <p:cNvSpPr>
            <a:spLocks noChangeShapeType="1"/>
          </p:cNvSpPr>
          <p:nvPr/>
        </p:nvSpPr>
        <p:spPr bwMode="auto">
          <a:xfrm>
            <a:off x="733396" y="3898912"/>
            <a:ext cx="506412" cy="15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6" name="Line 46"/>
          <p:cNvSpPr>
            <a:spLocks noChangeShapeType="1"/>
          </p:cNvSpPr>
          <p:nvPr/>
        </p:nvSpPr>
        <p:spPr bwMode="auto">
          <a:xfrm>
            <a:off x="981046" y="3481400"/>
            <a:ext cx="0" cy="7826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7" name="Rectangle 47"/>
          <p:cNvSpPr>
            <a:spLocks noChangeArrowheads="1"/>
          </p:cNvSpPr>
          <p:nvPr/>
        </p:nvSpPr>
        <p:spPr bwMode="auto">
          <a:xfrm>
            <a:off x="715933" y="4733937"/>
            <a:ext cx="512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TW" sz="1600">
                <a:latin typeface="Arial" pitchFamily="34" charset="0"/>
              </a:rPr>
              <a:t>G1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2" name="直線接點 11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500694" y="3071810"/>
            <a:ext cx="278608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500694" y="235743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5643570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905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2" name="直線接點 11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500694" y="3071810"/>
            <a:ext cx="278608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500694" y="235743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929190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5" name="直線接點 14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500694" y="3071810"/>
            <a:ext cx="278608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500694" y="235743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929190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72132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單箭頭接點 20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5" name="直線接點 14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500694" y="3071810"/>
            <a:ext cx="278608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500694" y="235743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929190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72132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單箭頭接點 20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6000760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5" name="直線接點 14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500694" y="3071810"/>
            <a:ext cx="278608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500694" y="235743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5572132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單箭頭接點 20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6000760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5" name="直線接點 14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500694" y="3071810"/>
            <a:ext cx="278608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500694" y="235743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4857752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單箭頭接點 20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5715008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500694" y="3071810"/>
            <a:ext cx="278608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500694" y="235743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4857752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單箭頭接點 20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5715008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3" name="直線單箭頭接點 22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6143636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500694" y="3071810"/>
            <a:ext cx="278608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500694" y="235743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5715008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3" name="直線單箭頭接點 22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6143636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500694" y="3071810"/>
            <a:ext cx="278608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500694" y="235743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4929190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3" name="直線單箭頭接點 22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643570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5500694" y="3071810"/>
            <a:ext cx="278608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500694" y="235743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4929190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3" name="直線單箭頭接點 22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643570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4" name="直線單箭頭接點 23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072198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zh-TW" alt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14546" y="1448644"/>
            <a:ext cx="4895850" cy="684212"/>
          </a:xfrm>
          <a:prstGeom prst="rect">
            <a:avLst/>
          </a:prstGeom>
          <a:gradFill rotWithShape="1">
            <a:gsLst>
              <a:gs pos="0">
                <a:srgbClr val="EDA14D"/>
              </a:gs>
              <a:gs pos="100000">
                <a:srgbClr val="FFCCCC"/>
              </a:gs>
            </a:gsLst>
            <a:lin ang="2700000" scaled="1"/>
          </a:gradFill>
          <a:ln w="9525" algn="ctr">
            <a:solidFill>
              <a:srgbClr val="5F5F5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4248" tIns="47124" rIns="94248" bIns="47124" anchor="ctr"/>
          <a:lstStyle/>
          <a:p>
            <a:pPr algn="ctr" defTabSz="942975">
              <a:defRPr/>
            </a:pPr>
            <a:r>
              <a:rPr lang="en-US" altLang="zh-TW" dirty="0"/>
              <a:t>Graph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14546" y="2852936"/>
            <a:ext cx="4895850" cy="684212"/>
          </a:xfrm>
          <a:prstGeom prst="rect">
            <a:avLst/>
          </a:prstGeom>
          <a:gradFill rotWithShape="1">
            <a:gsLst>
              <a:gs pos="0">
                <a:srgbClr val="EDA14D"/>
              </a:gs>
              <a:gs pos="100000">
                <a:srgbClr val="FFCCCC"/>
              </a:gs>
            </a:gsLst>
            <a:lin ang="2700000" scaled="1"/>
          </a:gra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4248" tIns="47124" rIns="94248" bIns="47124" anchor="ctr"/>
          <a:lstStyle/>
          <a:p>
            <a:pPr algn="ctr" defTabSz="942975">
              <a:defRPr/>
            </a:pPr>
            <a:r>
              <a:rPr lang="en-US" altLang="zh-TW" dirty="0"/>
              <a:t>Tree</a:t>
            </a:r>
          </a:p>
        </p:txBody>
      </p:sp>
      <p:sp>
        <p:nvSpPr>
          <p:cNvPr id="7" name="向下箭號 383"/>
          <p:cNvSpPr>
            <a:spLocks noChangeArrowheads="1"/>
          </p:cNvSpPr>
          <p:nvPr/>
        </p:nvSpPr>
        <p:spPr bwMode="auto">
          <a:xfrm>
            <a:off x="4286248" y="2357430"/>
            <a:ext cx="642937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14546" y="4143380"/>
            <a:ext cx="4895850" cy="684212"/>
          </a:xfrm>
          <a:prstGeom prst="rect">
            <a:avLst/>
          </a:prstGeom>
          <a:gradFill rotWithShape="1">
            <a:gsLst>
              <a:gs pos="0">
                <a:srgbClr val="EDA14D"/>
              </a:gs>
              <a:gs pos="100000">
                <a:srgbClr val="FFCCCC"/>
              </a:gs>
            </a:gsLst>
            <a:lin ang="2700000" scaled="1"/>
          </a:gradFill>
          <a:ln w="9525" algn="ctr">
            <a:solidFill>
              <a:srgbClr val="5F5F5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4248" tIns="47124" rIns="94248" bIns="47124" anchor="ctr"/>
          <a:lstStyle/>
          <a:p>
            <a:pPr algn="ctr" defTabSz="942975">
              <a:defRPr/>
            </a:pPr>
            <a:r>
              <a:rPr lang="en-US" altLang="zh-TW" dirty="0"/>
              <a:t>DFS</a:t>
            </a:r>
          </a:p>
        </p:txBody>
      </p:sp>
      <p:sp>
        <p:nvSpPr>
          <p:cNvPr id="9" name="向下箭號 383"/>
          <p:cNvSpPr>
            <a:spLocks noChangeArrowheads="1"/>
          </p:cNvSpPr>
          <p:nvPr/>
        </p:nvSpPr>
        <p:spPr bwMode="auto">
          <a:xfrm>
            <a:off x="4286248" y="3714752"/>
            <a:ext cx="642937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10" name="向下箭號 383"/>
          <p:cNvSpPr>
            <a:spLocks noChangeArrowheads="1"/>
          </p:cNvSpPr>
          <p:nvPr/>
        </p:nvSpPr>
        <p:spPr bwMode="auto">
          <a:xfrm>
            <a:off x="4286248" y="5072074"/>
            <a:ext cx="642937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214546" y="5500702"/>
            <a:ext cx="4895850" cy="684212"/>
          </a:xfrm>
          <a:prstGeom prst="rect">
            <a:avLst/>
          </a:prstGeom>
          <a:gradFill rotWithShape="1">
            <a:gsLst>
              <a:gs pos="0">
                <a:srgbClr val="EDA14D"/>
              </a:gs>
              <a:gs pos="100000">
                <a:srgbClr val="FFCCCC"/>
              </a:gs>
            </a:gsLst>
            <a:lin ang="2700000" scaled="1"/>
          </a:gradFill>
          <a:ln w="9525" algn="ctr">
            <a:solidFill>
              <a:srgbClr val="5F5F5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4248" tIns="47124" rIns="94248" bIns="47124" anchor="ctr"/>
          <a:lstStyle/>
          <a:p>
            <a:pPr algn="ctr" defTabSz="942975">
              <a:defRPr/>
            </a:pPr>
            <a:r>
              <a:rPr lang="en-US" altLang="zh-TW" dirty="0"/>
              <a:t>BFS</a:t>
            </a:r>
          </a:p>
        </p:txBody>
      </p:sp>
    </p:spTree>
    <p:extLst>
      <p:ext uri="{BB962C8B-B14F-4D97-AF65-F5344CB8AC3E}">
        <p14:creationId xmlns:p14="http://schemas.microsoft.com/office/powerpoint/2010/main" val="2977497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5500694" y="3071810"/>
            <a:ext cx="278608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500694" y="235743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643570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4" name="直線單箭頭接點 23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072198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5500694" y="3071810"/>
            <a:ext cx="278608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500694" y="235743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4857752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4" name="直線單箭頭接點 23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5643570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5500694" y="3071810"/>
            <a:ext cx="278608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500694" y="235743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5643570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5500694" y="3071810"/>
            <a:ext cx="278608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500694" y="235743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4929190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5500694" y="3071810"/>
            <a:ext cx="278608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500694" y="235743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b="1" dirty="0"/>
              <a:t>Source Code   </a:t>
            </a:r>
            <a:r>
              <a:rPr lang="en-US" altLang="zh-TW" dirty="0">
                <a:solidFill>
                  <a:srgbClr val="FF0000"/>
                </a:solidFill>
              </a:rPr>
              <a:t>(adjacency list)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t="28197" r="68614" b="15479"/>
          <a:stretch/>
        </p:blipFill>
        <p:spPr>
          <a:xfrm>
            <a:off x="1619672" y="2261615"/>
            <a:ext cx="5202188" cy="3964581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b="1" dirty="0"/>
              <a:t>Practice</a:t>
            </a:r>
            <a:endParaRPr lang="zh-TW" altLang="en-US" sz="2800" b="1" dirty="0"/>
          </a:p>
        </p:txBody>
      </p:sp>
      <p:sp>
        <p:nvSpPr>
          <p:cNvPr id="4" name="矩形 3"/>
          <p:cNvSpPr/>
          <p:nvPr/>
        </p:nvSpPr>
        <p:spPr>
          <a:xfrm>
            <a:off x="1643042" y="3214686"/>
            <a:ext cx="5093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</a:rPr>
              <a:t>[UVA-532 ]   Dungeon Master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b="1" dirty="0"/>
              <a:t>Skill:  </a:t>
            </a:r>
          </a:p>
          <a:p>
            <a:pPr>
              <a:buNone/>
            </a:pPr>
            <a:r>
              <a:rPr lang="en-US" altLang="zh-TW" sz="2800" b="1" dirty="0"/>
              <a:t>   		</a:t>
            </a:r>
            <a:r>
              <a:rPr lang="en-US" altLang="zh-TW" sz="2800" dirty="0" err="1">
                <a:solidFill>
                  <a:srgbClr val="FF0000"/>
                </a:solidFill>
              </a:rPr>
              <a:t>int</a:t>
            </a:r>
            <a:r>
              <a:rPr lang="en-US" altLang="zh-TW" sz="2800" dirty="0">
                <a:solidFill>
                  <a:srgbClr val="FF0000"/>
                </a:solidFill>
              </a:rPr>
              <a:t> dir[4][2]={ {1,0},{-1,0},{0,1},{0,-1} }</a:t>
            </a:r>
          </a:p>
          <a:p>
            <a:pPr>
              <a:buNone/>
            </a:pPr>
            <a:r>
              <a:rPr lang="en-US" altLang="zh-TW" sz="2800" dirty="0">
                <a:solidFill>
                  <a:srgbClr val="FF0000"/>
                </a:solidFill>
              </a:rPr>
              <a:t>		</a:t>
            </a:r>
            <a:r>
              <a:rPr lang="en-US" altLang="zh-TW" sz="2800" dirty="0">
                <a:solidFill>
                  <a:srgbClr val="FF0000"/>
                </a:solidFill>
                <a:sym typeface="Wingdings" pitchFamily="2" charset="2"/>
              </a:rPr>
              <a:t> search four directions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b="1" dirty="0"/>
              <a:t>Skill:  </a:t>
            </a:r>
          </a:p>
          <a:p>
            <a:pPr>
              <a:buNone/>
            </a:pPr>
            <a:r>
              <a:rPr lang="en-US" altLang="zh-TW" sz="2800" b="1" dirty="0"/>
              <a:t>   	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0907" r="67084" b="48332"/>
          <a:stretch/>
        </p:blipFill>
        <p:spPr>
          <a:xfrm>
            <a:off x="1763687" y="2420887"/>
            <a:ext cx="5050683" cy="3805309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Time Complexity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pPr lvl="2"/>
            <a:endParaRPr lang="en-US" altLang="zh-TW" dirty="0"/>
          </a:p>
          <a:p>
            <a:pPr lvl="2"/>
            <a:endParaRPr lang="en-US" altLang="zh-TW" dirty="0"/>
          </a:p>
          <a:p>
            <a:pPr lvl="2">
              <a:buNone/>
            </a:pPr>
            <a:r>
              <a:rPr lang="en-US" altLang="zh-TW" sz="2800" dirty="0"/>
              <a:t>		</a:t>
            </a:r>
            <a:r>
              <a:rPr lang="en-US" altLang="zh-TW" sz="2800" dirty="0">
                <a:solidFill>
                  <a:srgbClr val="0000FF"/>
                </a:solidFill>
              </a:rPr>
              <a:t>DFS   		O( V + E )</a:t>
            </a:r>
          </a:p>
          <a:p>
            <a:pPr lvl="2">
              <a:buNone/>
            </a:pPr>
            <a:endParaRPr lang="en-US" altLang="zh-TW" sz="2800" dirty="0">
              <a:solidFill>
                <a:srgbClr val="0000FF"/>
              </a:solidFill>
            </a:endParaRPr>
          </a:p>
          <a:p>
            <a:pPr lvl="2">
              <a:buNone/>
            </a:pPr>
            <a:r>
              <a:rPr lang="en-US" altLang="zh-TW" sz="2800" dirty="0">
                <a:solidFill>
                  <a:srgbClr val="0000FF"/>
                </a:solidFill>
              </a:rPr>
              <a:t>		BFS   		O( V + E )</a:t>
            </a:r>
            <a:endParaRPr lang="zh-TW" altLang="en-US" sz="2800" dirty="0">
              <a:solidFill>
                <a:srgbClr val="0000FF"/>
              </a:solidFill>
            </a:endParaRPr>
          </a:p>
          <a:p>
            <a:pPr lvl="2">
              <a:buNone/>
            </a:pPr>
            <a:endParaRPr lang="en-US" altLang="zh-TW" sz="2800" dirty="0">
              <a:solidFill>
                <a:srgbClr val="0000FF"/>
              </a:solidFill>
            </a:endParaRPr>
          </a:p>
          <a:p>
            <a:pPr lvl="2">
              <a:buNone/>
            </a:pPr>
            <a:r>
              <a:rPr lang="en-US" altLang="zh-TW" sz="2800" dirty="0">
                <a:solidFill>
                  <a:srgbClr val="0000FF"/>
                </a:solidFill>
              </a:rPr>
              <a:t>			</a:t>
            </a:r>
            <a:r>
              <a:rPr lang="en-US" altLang="zh-TW" sz="2800" dirty="0">
                <a:solidFill>
                  <a:srgbClr val="7030A0"/>
                </a:solidFill>
              </a:rPr>
              <a:t>V:  the number of nodes</a:t>
            </a:r>
          </a:p>
          <a:p>
            <a:pPr lvl="2">
              <a:buNone/>
            </a:pPr>
            <a:r>
              <a:rPr lang="en-US" altLang="zh-TW" sz="2800" dirty="0">
                <a:solidFill>
                  <a:srgbClr val="7030A0"/>
                </a:solidFill>
              </a:rPr>
              <a:t>			E:   the number of edges</a:t>
            </a:r>
          </a:p>
          <a:p>
            <a:pPr lvl="2">
              <a:buNone/>
            </a:pPr>
            <a:r>
              <a:rPr lang="en-US" altLang="zh-TW" sz="2800" dirty="0"/>
              <a:t>			(adjacency list)</a:t>
            </a:r>
            <a:endParaRPr lang="zh-TW" altLang="en-US" sz="2800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785786" y="3500438"/>
            <a:ext cx="7143800" cy="714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353934355-114727010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482538"/>
            <a:ext cx="4286280" cy="4931911"/>
          </a:xfrm>
        </p:spPr>
      </p:pic>
    </p:spTree>
    <p:extLst>
      <p:ext uri="{BB962C8B-B14F-4D97-AF65-F5344CB8AC3E}">
        <p14:creationId xmlns:p14="http://schemas.microsoft.com/office/powerpoint/2010/main" val="310320807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Time Complexity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pPr lvl="2"/>
            <a:endParaRPr lang="en-US" altLang="zh-TW" dirty="0"/>
          </a:p>
          <a:p>
            <a:pPr lvl="2"/>
            <a:endParaRPr lang="en-US" altLang="zh-TW" dirty="0"/>
          </a:p>
          <a:p>
            <a:pPr lvl="2">
              <a:buNone/>
            </a:pPr>
            <a:r>
              <a:rPr lang="en-US" altLang="zh-TW" sz="2800" dirty="0"/>
              <a:t>		</a:t>
            </a:r>
            <a:r>
              <a:rPr lang="en-US" altLang="zh-TW" sz="2800" dirty="0">
                <a:solidFill>
                  <a:srgbClr val="0000FF"/>
                </a:solidFill>
              </a:rPr>
              <a:t>DFS   		O(  V^2 )</a:t>
            </a:r>
          </a:p>
          <a:p>
            <a:pPr lvl="2">
              <a:buNone/>
            </a:pPr>
            <a:endParaRPr lang="en-US" altLang="zh-TW" sz="2800" dirty="0">
              <a:solidFill>
                <a:srgbClr val="0000FF"/>
              </a:solidFill>
            </a:endParaRPr>
          </a:p>
          <a:p>
            <a:pPr lvl="2">
              <a:buNone/>
            </a:pPr>
            <a:r>
              <a:rPr lang="en-US" altLang="zh-TW" sz="2800" dirty="0">
                <a:solidFill>
                  <a:srgbClr val="0000FF"/>
                </a:solidFill>
              </a:rPr>
              <a:t>		BFS   		O(  V^2 )</a:t>
            </a:r>
            <a:endParaRPr lang="zh-TW" altLang="en-US" sz="2800" dirty="0">
              <a:solidFill>
                <a:srgbClr val="0000FF"/>
              </a:solidFill>
            </a:endParaRPr>
          </a:p>
          <a:p>
            <a:pPr lvl="2">
              <a:buNone/>
            </a:pPr>
            <a:endParaRPr lang="en-US" altLang="zh-TW" sz="2800" dirty="0">
              <a:solidFill>
                <a:srgbClr val="0000FF"/>
              </a:solidFill>
            </a:endParaRPr>
          </a:p>
          <a:p>
            <a:pPr lvl="2">
              <a:buNone/>
            </a:pPr>
            <a:r>
              <a:rPr lang="en-US" altLang="zh-TW" sz="2800" dirty="0">
                <a:solidFill>
                  <a:srgbClr val="0000FF"/>
                </a:solidFill>
              </a:rPr>
              <a:t>			</a:t>
            </a:r>
            <a:r>
              <a:rPr lang="en-US" altLang="zh-TW" sz="2800" dirty="0">
                <a:solidFill>
                  <a:srgbClr val="7030A0"/>
                </a:solidFill>
              </a:rPr>
              <a:t>V:  the number of nodes</a:t>
            </a:r>
          </a:p>
          <a:p>
            <a:pPr lvl="2">
              <a:buNone/>
            </a:pPr>
            <a:r>
              <a:rPr lang="en-US" altLang="zh-TW" sz="2800" dirty="0">
                <a:solidFill>
                  <a:srgbClr val="7030A0"/>
                </a:solidFill>
              </a:rPr>
              <a:t>			E:   the number of edges</a:t>
            </a:r>
          </a:p>
          <a:p>
            <a:pPr lvl="2">
              <a:buNone/>
            </a:pPr>
            <a:r>
              <a:rPr lang="en-US" altLang="zh-TW" sz="2800" dirty="0"/>
              <a:t>			(adjacency matrix)</a:t>
            </a:r>
            <a:endParaRPr lang="zh-TW" altLang="en-US" sz="2800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785786" y="3500438"/>
            <a:ext cx="7143800" cy="714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49277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HW3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883153"/>
          </a:xfrm>
        </p:spPr>
        <p:txBody>
          <a:bodyPr/>
          <a:lstStyle/>
          <a:p>
            <a:pPr>
              <a:buNone/>
            </a:pPr>
            <a:r>
              <a:rPr lang="en-US" altLang="zh-TW" sz="2800" b="1" dirty="0">
                <a:solidFill>
                  <a:srgbClr val="FF0000"/>
                </a:solidFill>
              </a:rPr>
              <a:t>			</a:t>
            </a:r>
            <a:r>
              <a:rPr lang="en-US" altLang="zh-TW" sz="2800" b="1" dirty="0">
                <a:solidFill>
                  <a:srgbClr val="0000FF"/>
                </a:solidFill>
              </a:rPr>
              <a:t>Totally </a:t>
            </a:r>
            <a:r>
              <a:rPr lang="en-US" altLang="zh-Hant" sz="2800" b="1" dirty="0">
                <a:solidFill>
                  <a:srgbClr val="0000FF"/>
                </a:solidFill>
              </a:rPr>
              <a:t>30</a:t>
            </a:r>
            <a:r>
              <a:rPr lang="en-US" altLang="zh-TW" sz="2800" b="1" dirty="0">
                <a:solidFill>
                  <a:srgbClr val="0000FF"/>
                </a:solidFill>
              </a:rPr>
              <a:t> problems</a:t>
            </a:r>
          </a:p>
          <a:p>
            <a:pPr>
              <a:buNone/>
            </a:pPr>
            <a:r>
              <a:rPr lang="en-US" altLang="zh-TW" sz="2800" b="1" dirty="0">
                <a:solidFill>
                  <a:srgbClr val="FF0000"/>
                </a:solidFill>
              </a:rPr>
              <a:t>	</a:t>
            </a:r>
            <a:r>
              <a:rPr lang="en-US" altLang="zh-TW" sz="2800" b="1" dirty="0" err="1">
                <a:solidFill>
                  <a:srgbClr val="FF0000"/>
                </a:solidFill>
              </a:rPr>
              <a:t>UVa</a:t>
            </a:r>
            <a:r>
              <a:rPr lang="en-US" altLang="zh-TW" sz="2800" b="1" dirty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en-US" altLang="zh-TW" sz="2800" b="1" dirty="0">
                <a:solidFill>
                  <a:srgbClr val="FF0000"/>
                </a:solidFill>
              </a:rPr>
              <a:t>		</a:t>
            </a:r>
            <a:r>
              <a:rPr lang="en-US" altLang="zh-TW" sz="2800" dirty="0"/>
              <a:t>260,336,352,383,</a:t>
            </a:r>
            <a:r>
              <a:rPr lang="en-US" altLang="zh-Hant" sz="2800" dirty="0"/>
              <a:t>439,</a:t>
            </a:r>
            <a:r>
              <a:rPr lang="en-US" altLang="zh-TW" sz="2800" dirty="0"/>
              <a:t>532,539,567,571,601,705,</a:t>
            </a:r>
          </a:p>
          <a:p>
            <a:pPr>
              <a:buNone/>
            </a:pPr>
            <a:r>
              <a:rPr lang="en-US" altLang="zh-TW" sz="2800" dirty="0"/>
              <a:t>		762,10004,10009,10474, 10505,10592,10603, 	10946, 11624</a:t>
            </a:r>
            <a:r>
              <a:rPr lang="en-US" altLang="zh-Hant" sz="2800" dirty="0"/>
              <a:t>,</a:t>
            </a:r>
            <a:r>
              <a:rPr lang="zh-Hant" altLang="en-US" sz="2800" dirty="0"/>
              <a:t> </a:t>
            </a:r>
            <a:r>
              <a:rPr lang="en-US" altLang="zh-Hant" sz="2800" dirty="0"/>
              <a:t>532,</a:t>
            </a:r>
            <a:r>
              <a:rPr lang="zh-Hant" altLang="en-US" sz="2800" dirty="0"/>
              <a:t> </a:t>
            </a:r>
            <a:r>
              <a:rPr lang="en-US" altLang="zh-Hant" sz="2800" dirty="0"/>
              <a:t>572</a:t>
            </a:r>
            <a:endParaRPr lang="en-US" altLang="zh-TW" sz="2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sz="2800" b="1" dirty="0">
                <a:solidFill>
                  <a:srgbClr val="FF0000"/>
                </a:solidFill>
              </a:rPr>
              <a:t>	POJ: </a:t>
            </a:r>
          </a:p>
          <a:p>
            <a:pPr>
              <a:buNone/>
            </a:pPr>
            <a:r>
              <a:rPr lang="en-US" altLang="zh-TW" sz="2800" b="1" dirty="0">
                <a:solidFill>
                  <a:srgbClr val="FF0000"/>
                </a:solidFill>
              </a:rPr>
              <a:t>		</a:t>
            </a:r>
            <a:r>
              <a:rPr lang="en-US" altLang="zh-TW" sz="2800" dirty="0"/>
              <a:t>1129,1154,1416,1606,1753,1915,1979,2243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15456"/>
            <a:ext cx="67056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地鐵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細水長流</Template>
  <TotalTime>8853</TotalTime>
  <Words>1065</Words>
  <Application>Microsoft Macintosh PowerPoint</Application>
  <PresentationFormat>On-screen Show (4:3)</PresentationFormat>
  <Paragraphs>841</Paragraphs>
  <Slides>92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1" baseType="lpstr">
      <vt:lpstr>標楷體</vt:lpstr>
      <vt:lpstr>新細明體</vt:lpstr>
      <vt:lpstr>文鼎中楷</vt:lpstr>
      <vt:lpstr>Arial</vt:lpstr>
      <vt:lpstr>Calibri</vt:lpstr>
      <vt:lpstr>Gill Sans MT</vt:lpstr>
      <vt:lpstr>Verdana</vt:lpstr>
      <vt:lpstr>Wingdings</vt:lpstr>
      <vt:lpstr>Office 佈景主題</vt:lpstr>
      <vt:lpstr>PowerPoint Presentation</vt:lpstr>
      <vt:lpstr>Outline</vt:lpstr>
      <vt:lpstr>Graph</vt:lpstr>
      <vt:lpstr>Graph </vt:lpstr>
      <vt:lpstr>Graph</vt:lpstr>
      <vt:lpstr>Graph</vt:lpstr>
      <vt:lpstr>Graph</vt:lpstr>
      <vt:lpstr>Outline</vt:lpstr>
      <vt:lpstr>PowerPoint Presentation</vt:lpstr>
      <vt:lpstr>PowerPoint Presentation</vt:lpstr>
      <vt:lpstr>Tree</vt:lpstr>
      <vt:lpstr>Tree</vt:lpstr>
      <vt:lpstr>Tree</vt:lpstr>
      <vt:lpstr>Tree</vt:lpstr>
      <vt:lpstr>Tree</vt:lpstr>
      <vt:lpstr>Tree</vt:lpstr>
      <vt:lpstr>Tree</vt:lpstr>
      <vt:lpstr>Tree</vt:lpstr>
      <vt:lpstr>Tree</vt:lpstr>
      <vt:lpstr>Tree</vt:lpstr>
      <vt:lpstr>Tree</vt:lpstr>
      <vt:lpstr>Tree</vt:lpstr>
      <vt:lpstr>Outline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Outline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PowerPoint Presentation</vt:lpstr>
      <vt:lpstr>PowerPoint Presentation</vt:lpstr>
      <vt:lpstr>Time Complexity</vt:lpstr>
      <vt:lpstr>Time Complexity</vt:lpstr>
      <vt:lpstr>HW3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electron</dc:creator>
  <cp:lastModifiedBy>lam lao</cp:lastModifiedBy>
  <cp:revision>1178</cp:revision>
  <dcterms:created xsi:type="dcterms:W3CDTF">2009-11-10T06:48:42Z</dcterms:created>
  <dcterms:modified xsi:type="dcterms:W3CDTF">2018-03-08T13:42:28Z</dcterms:modified>
</cp:coreProperties>
</file>