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handoutMasterIdLst>
    <p:handoutMasterId r:id="rId148"/>
  </p:handoutMasterIdLst>
  <p:sldIdLst>
    <p:sldId id="256" r:id="rId2"/>
    <p:sldId id="484" r:id="rId3"/>
    <p:sldId id="366" r:id="rId4"/>
    <p:sldId id="367" r:id="rId5"/>
    <p:sldId id="368" r:id="rId6"/>
    <p:sldId id="369" r:id="rId7"/>
    <p:sldId id="370" r:id="rId8"/>
    <p:sldId id="371" r:id="rId9"/>
    <p:sldId id="417" r:id="rId10"/>
    <p:sldId id="372" r:id="rId11"/>
    <p:sldId id="418" r:id="rId12"/>
    <p:sldId id="373" r:id="rId13"/>
    <p:sldId id="374" r:id="rId14"/>
    <p:sldId id="419" r:id="rId15"/>
    <p:sldId id="375" r:id="rId16"/>
    <p:sldId id="376" r:id="rId17"/>
    <p:sldId id="378" r:id="rId18"/>
    <p:sldId id="379" r:id="rId19"/>
    <p:sldId id="380" r:id="rId20"/>
    <p:sldId id="381" r:id="rId21"/>
    <p:sldId id="382" r:id="rId22"/>
    <p:sldId id="383" r:id="rId23"/>
    <p:sldId id="385" r:id="rId24"/>
    <p:sldId id="386" r:id="rId25"/>
    <p:sldId id="388" r:id="rId26"/>
    <p:sldId id="421" r:id="rId27"/>
    <p:sldId id="389" r:id="rId28"/>
    <p:sldId id="390" r:id="rId29"/>
    <p:sldId id="391" r:id="rId30"/>
    <p:sldId id="276" r:id="rId31"/>
    <p:sldId id="392" r:id="rId32"/>
    <p:sldId id="393" r:id="rId33"/>
    <p:sldId id="394" r:id="rId34"/>
    <p:sldId id="395" r:id="rId35"/>
    <p:sldId id="396" r:id="rId36"/>
    <p:sldId id="398" r:id="rId37"/>
    <p:sldId id="399" r:id="rId38"/>
    <p:sldId id="400" r:id="rId39"/>
    <p:sldId id="401" r:id="rId40"/>
    <p:sldId id="364"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 id="416" r:id="rId54"/>
    <p:sldId id="422" r:id="rId55"/>
    <p:sldId id="423" r:id="rId56"/>
    <p:sldId id="424" r:id="rId57"/>
    <p:sldId id="426" r:id="rId58"/>
    <p:sldId id="429" r:id="rId59"/>
    <p:sldId id="430" r:id="rId60"/>
    <p:sldId id="427" r:id="rId61"/>
    <p:sldId id="431" r:id="rId62"/>
    <p:sldId id="432" r:id="rId63"/>
    <p:sldId id="433" r:id="rId64"/>
    <p:sldId id="437" r:id="rId65"/>
    <p:sldId id="434" r:id="rId66"/>
    <p:sldId id="435" r:id="rId67"/>
    <p:sldId id="436" r:id="rId68"/>
    <p:sldId id="440" r:id="rId69"/>
    <p:sldId id="441" r:id="rId70"/>
    <p:sldId id="442" r:id="rId71"/>
    <p:sldId id="443" r:id="rId72"/>
    <p:sldId id="444" r:id="rId73"/>
    <p:sldId id="445" r:id="rId74"/>
    <p:sldId id="446" r:id="rId75"/>
    <p:sldId id="447" r:id="rId76"/>
    <p:sldId id="448" r:id="rId77"/>
    <p:sldId id="449" r:id="rId78"/>
    <p:sldId id="450" r:id="rId79"/>
    <p:sldId id="451" r:id="rId80"/>
    <p:sldId id="452" r:id="rId81"/>
    <p:sldId id="453" r:id="rId82"/>
    <p:sldId id="454" r:id="rId83"/>
    <p:sldId id="455" r:id="rId84"/>
    <p:sldId id="456" r:id="rId85"/>
    <p:sldId id="457" r:id="rId86"/>
    <p:sldId id="458" r:id="rId87"/>
    <p:sldId id="459" r:id="rId88"/>
    <p:sldId id="460" r:id="rId89"/>
    <p:sldId id="461" r:id="rId90"/>
    <p:sldId id="462" r:id="rId91"/>
    <p:sldId id="463" r:id="rId92"/>
    <p:sldId id="464" r:id="rId93"/>
    <p:sldId id="1140" r:id="rId94"/>
    <p:sldId id="415" r:id="rId95"/>
    <p:sldId id="466" r:id="rId96"/>
    <p:sldId id="467" r:id="rId97"/>
    <p:sldId id="468" r:id="rId98"/>
    <p:sldId id="469" r:id="rId99"/>
    <p:sldId id="470" r:id="rId100"/>
    <p:sldId id="471" r:id="rId101"/>
    <p:sldId id="472" r:id="rId102"/>
    <p:sldId id="473" r:id="rId103"/>
    <p:sldId id="474" r:id="rId104"/>
    <p:sldId id="475" r:id="rId105"/>
    <p:sldId id="476" r:id="rId106"/>
    <p:sldId id="477" r:id="rId107"/>
    <p:sldId id="478" r:id="rId108"/>
    <p:sldId id="479" r:id="rId109"/>
    <p:sldId id="480" r:id="rId110"/>
    <p:sldId id="481" r:id="rId111"/>
    <p:sldId id="482" r:id="rId112"/>
    <p:sldId id="483" r:id="rId113"/>
    <p:sldId id="438" r:id="rId114"/>
    <p:sldId id="1138" r:id="rId115"/>
    <p:sldId id="1099" r:id="rId116"/>
    <p:sldId id="1100" r:id="rId117"/>
    <p:sldId id="1101" r:id="rId118"/>
    <p:sldId id="1102" r:id="rId119"/>
    <p:sldId id="1103" r:id="rId120"/>
    <p:sldId id="1104" r:id="rId121"/>
    <p:sldId id="1105" r:id="rId122"/>
    <p:sldId id="1106" r:id="rId123"/>
    <p:sldId id="1107" r:id="rId124"/>
    <p:sldId id="1108" r:id="rId125"/>
    <p:sldId id="1109" r:id="rId126"/>
    <p:sldId id="1110" r:id="rId127"/>
    <p:sldId id="1112" r:id="rId128"/>
    <p:sldId id="1113" r:id="rId129"/>
    <p:sldId id="1114" r:id="rId130"/>
    <p:sldId id="1115" r:id="rId131"/>
    <p:sldId id="1116" r:id="rId132"/>
    <p:sldId id="1117" r:id="rId133"/>
    <p:sldId id="1119" r:id="rId134"/>
    <p:sldId id="1120" r:id="rId135"/>
    <p:sldId id="1122" r:id="rId136"/>
    <p:sldId id="1121" r:id="rId137"/>
    <p:sldId id="1124" r:id="rId138"/>
    <p:sldId id="1126" r:id="rId139"/>
    <p:sldId id="1139" r:id="rId140"/>
    <p:sldId id="1132" r:id="rId141"/>
    <p:sldId id="1133" r:id="rId142"/>
    <p:sldId id="1134" r:id="rId143"/>
    <p:sldId id="1135" r:id="rId144"/>
    <p:sldId id="1136" r:id="rId145"/>
    <p:sldId id="1137" r:id="rId14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宋奕儒" initials="宋奕儒" lastIdx="1" clrIdx="0">
    <p:extLst>
      <p:ext uri="{19B8F6BF-5375-455C-9EA6-DF929625EA0E}">
        <p15:presenceInfo xmlns:p15="http://schemas.microsoft.com/office/powerpoint/2012/main" userId="S::F74061030@ncku.edu.tw::e128b031-4a44-499c-9a95-03fc5729be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F18D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8" d="100"/>
          <a:sy n="118" d="100"/>
        </p:scale>
        <p:origin x="293"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012"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commentAuthors" Target="commentAuthor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ACC384F3-3354-49B5-9FB2-5003CE0215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a:extLst>
              <a:ext uri="{FF2B5EF4-FFF2-40B4-BE49-F238E27FC236}">
                <a16:creationId xmlns:a16="http://schemas.microsoft.com/office/drawing/2014/main" xmlns="" id="{43928598-C951-4F12-A1C2-5D2E26CADF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CE4C83-8F64-4E29-91B9-0017BF1F34A9}" type="datetimeFigureOut">
              <a:rPr lang="en-US" smtClean="0"/>
              <a:t>12/29/2021</a:t>
            </a:fld>
            <a:endParaRPr lang="en-US"/>
          </a:p>
        </p:txBody>
      </p:sp>
      <p:sp>
        <p:nvSpPr>
          <p:cNvPr id="4" name="頁尾版面配置區 3">
            <a:extLst>
              <a:ext uri="{FF2B5EF4-FFF2-40B4-BE49-F238E27FC236}">
                <a16:creationId xmlns:a16="http://schemas.microsoft.com/office/drawing/2014/main" xmlns="" id="{A145B1CF-C6B2-4C46-84FD-6EAF541AAE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a:extLst>
              <a:ext uri="{FF2B5EF4-FFF2-40B4-BE49-F238E27FC236}">
                <a16:creationId xmlns:a16="http://schemas.microsoft.com/office/drawing/2014/main" xmlns="" id="{AE82A90D-28E7-43DA-B33D-CB116BFB22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9437D4-F5B2-4068-998F-6C4F47041151}" type="slidenum">
              <a:rPr lang="en-US" smtClean="0"/>
              <a:t>‹#›</a:t>
            </a:fld>
            <a:endParaRPr lang="en-US"/>
          </a:p>
        </p:txBody>
      </p:sp>
    </p:spTree>
    <p:extLst>
      <p:ext uri="{BB962C8B-B14F-4D97-AF65-F5344CB8AC3E}">
        <p14:creationId xmlns:p14="http://schemas.microsoft.com/office/powerpoint/2010/main" val="209554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A45D3-9EDB-4B35-90F9-382768275B83}" type="datetimeFigureOut">
              <a:rPr lang="en-US" smtClean="0"/>
              <a:t>12/29/2021</a:t>
            </a:fld>
            <a:endParaRPr 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C78C7-0E09-422F-A949-E582D1091C4B}" type="slidenum">
              <a:rPr lang="en-US" smtClean="0"/>
              <a:t>‹#›</a:t>
            </a:fld>
            <a:endParaRPr lang="en-US"/>
          </a:p>
        </p:txBody>
      </p:sp>
    </p:spTree>
    <p:extLst>
      <p:ext uri="{BB962C8B-B14F-4D97-AF65-F5344CB8AC3E}">
        <p14:creationId xmlns:p14="http://schemas.microsoft.com/office/powerpoint/2010/main" val="294820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B5B87A6-8B3D-429B-8F2E-01782DCE337E}"/>
              </a:ext>
            </a:extLst>
          </p:cNvPr>
          <p:cNvSpPr>
            <a:spLocks noGrp="1"/>
          </p:cNvSpPr>
          <p:nvPr>
            <p:ph type="ctrTitle"/>
          </p:nvPr>
        </p:nvSpPr>
        <p:spPr>
          <a:xfrm>
            <a:off x="1524000" y="1122363"/>
            <a:ext cx="9144000" cy="2387600"/>
          </a:xfrm>
        </p:spPr>
        <p:txBody>
          <a:bodyPr anchor="b">
            <a:normAutofit/>
          </a:bodyPr>
          <a:lstStyle>
            <a:lvl1pPr algn="l">
              <a:defRPr sz="4400"/>
            </a:lvl1pPr>
          </a:lstStyle>
          <a:p>
            <a:r>
              <a:rPr lang="zh-TW" altLang="en-US" dirty="0"/>
              <a:t>按一下以編輯母片標題樣</a:t>
            </a:r>
          </a:p>
        </p:txBody>
      </p:sp>
      <p:sp>
        <p:nvSpPr>
          <p:cNvPr id="3" name="副標題 2">
            <a:extLst>
              <a:ext uri="{FF2B5EF4-FFF2-40B4-BE49-F238E27FC236}">
                <a16:creationId xmlns:a16="http://schemas.microsoft.com/office/drawing/2014/main" xmlns="" id="{1A343A09-1A04-4028-BA2C-C98585BB7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5" name="頁尾版面配置區 4">
            <a:extLst>
              <a:ext uri="{FF2B5EF4-FFF2-40B4-BE49-F238E27FC236}">
                <a16:creationId xmlns:a16="http://schemas.microsoft.com/office/drawing/2014/main" xmlns="" id="{0BD317D1-BFF9-4421-A46A-93FC5ED6277A}"/>
              </a:ext>
            </a:extLst>
          </p:cNvPr>
          <p:cNvSpPr>
            <a:spLocks noGrp="1"/>
          </p:cNvSpPr>
          <p:nvPr>
            <p:ph type="ftr" sz="quarter" idx="11"/>
          </p:nvPr>
        </p:nvSpPr>
        <p:spPr/>
        <p:txBody>
          <a:bodyPr/>
          <a:lstStyle/>
          <a:p>
            <a:endParaRPr lang="zh-TW" altLang="en-US"/>
          </a:p>
        </p:txBody>
      </p:sp>
      <p:sp>
        <p:nvSpPr>
          <p:cNvPr id="9" name="Rectangle 2">
            <a:extLst>
              <a:ext uri="{FF2B5EF4-FFF2-40B4-BE49-F238E27FC236}">
                <a16:creationId xmlns:a16="http://schemas.microsoft.com/office/drawing/2014/main" xmlns="" id="{2A6C6B8C-DB2D-4316-B006-C8D85BD4E233}"/>
              </a:ext>
            </a:extLst>
          </p:cNvPr>
          <p:cNvSpPr>
            <a:spLocks noChangeArrowheads="1"/>
          </p:cNvSpPr>
          <p:nvPr userDrawn="1"/>
        </p:nvSpPr>
        <p:spPr bwMode="gray">
          <a:xfrm>
            <a:off x="1524000" y="3521471"/>
            <a:ext cx="7315200" cy="80567"/>
          </a:xfrm>
          <a:prstGeom prst="rect">
            <a:avLst/>
          </a:prstGeom>
          <a:gradFill rotWithShape="0">
            <a:gsLst>
              <a:gs pos="0">
                <a:schemeClr val="tx1"/>
              </a:gs>
              <a:gs pos="50000">
                <a:srgbClr val="C0C0C0"/>
              </a:gs>
              <a:gs pos="100000">
                <a:schemeClr val="tx1"/>
              </a:gs>
            </a:gsLst>
            <a:lin ang="0" scaled="1"/>
          </a:gradFill>
          <a:ln w="9525">
            <a:noFill/>
            <a:miter lim="800000"/>
            <a:headEnd/>
            <a:tailEnd/>
          </a:ln>
          <a:effectLst/>
        </p:spPr>
        <p:txBody>
          <a:bodyPr wrap="none" anchor="ctr"/>
          <a:lstStyle/>
          <a:p>
            <a:pPr algn="ctr" eaLnBrk="1" fontAlgn="auto" hangingPunct="1">
              <a:spcBef>
                <a:spcPts val="0"/>
              </a:spcBef>
              <a:spcAft>
                <a:spcPts val="0"/>
              </a:spcAft>
              <a:defRPr/>
            </a:pPr>
            <a:endParaRPr kumimoji="0" lang="zh-TW" altLang="en-US">
              <a:latin typeface="+mn-lt"/>
              <a:ea typeface="+mn-ea"/>
            </a:endParaRPr>
          </a:p>
        </p:txBody>
      </p:sp>
    </p:spTree>
    <p:extLst>
      <p:ext uri="{BB962C8B-B14F-4D97-AF65-F5344CB8AC3E}">
        <p14:creationId xmlns:p14="http://schemas.microsoft.com/office/powerpoint/2010/main" val="2541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3B75D2C-D79B-43F2-8C38-AC276A701AF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43A1B8C0-29C1-4EB8-B015-A6E7B2E066BC}"/>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a16="http://schemas.microsoft.com/office/drawing/2014/main" xmlns="" id="{78029988-6E18-4481-99ED-516887D5F67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4A4C9D97-6ACC-4A89-82FF-9ED0B649501F}"/>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27056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30159CE7-D887-49D7-A385-8DE2DF90114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1BBDE4A0-B5DB-4B83-80F5-7E07365638EC}"/>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a16="http://schemas.microsoft.com/office/drawing/2014/main" xmlns="" id="{3F417E0E-0028-4513-AB03-C3667ABC800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E5413E9A-5871-4DD7-96FB-FFF0873F0B59}"/>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284036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5BE7398-53F8-49BB-AC5C-189C6FCE5355}"/>
              </a:ext>
            </a:extLst>
          </p:cNvPr>
          <p:cNvSpPr>
            <a:spLocks noGrp="1"/>
          </p:cNvSpPr>
          <p:nvPr>
            <p:ph type="title"/>
          </p:nvPr>
        </p:nvSpPr>
        <p:spPr/>
        <p:txBody>
          <a:bodyPr/>
          <a:lstStyle>
            <a:lvl1pPr>
              <a:defRPr/>
            </a:lvl1pPr>
          </a:lstStyle>
          <a:p>
            <a:r>
              <a:rPr lang="zh-TW" altLang="en-US" dirty="0"/>
              <a:t>按一下以編輯母片標題樣式</a:t>
            </a:r>
          </a:p>
        </p:txBody>
      </p:sp>
      <p:sp>
        <p:nvSpPr>
          <p:cNvPr id="3" name="內容版面配置區 2">
            <a:extLst>
              <a:ext uri="{FF2B5EF4-FFF2-40B4-BE49-F238E27FC236}">
                <a16:creationId xmlns:a16="http://schemas.microsoft.com/office/drawing/2014/main" xmlns="" id="{2F045342-229F-4A39-8D5B-C051DB4C6264}"/>
              </a:ext>
            </a:extLst>
          </p:cNvPr>
          <p:cNvSpPr>
            <a:spLocks noGrp="1"/>
          </p:cNvSpPr>
          <p:nvPr>
            <p:ph idx="1"/>
          </p:nvPr>
        </p:nvSpPr>
        <p:spPr/>
        <p:txBody>
          <a:bodyPr/>
          <a:lstStyle>
            <a:lvl1pPr>
              <a:defRPr sz="3200"/>
            </a:lvl1pPr>
            <a:lvl2pPr marL="685800" indent="-228600">
              <a:buFont typeface="微軟正黑體" panose="020B0604030504040204" pitchFamily="34" charset="-120"/>
              <a:buChar char="-"/>
              <a:defRPr sz="3200"/>
            </a:lvl2pPr>
            <a:lvl3pPr>
              <a:defRPr sz="2800"/>
            </a:lvl3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頁尾版面配置區 4">
            <a:extLst>
              <a:ext uri="{FF2B5EF4-FFF2-40B4-BE49-F238E27FC236}">
                <a16:creationId xmlns:a16="http://schemas.microsoft.com/office/drawing/2014/main" xmlns="" id="{E5CCCD90-A681-452A-8E20-8F7F5C54001D}"/>
              </a:ext>
            </a:extLst>
          </p:cNvPr>
          <p:cNvSpPr>
            <a:spLocks noGrp="1"/>
          </p:cNvSpPr>
          <p:nvPr>
            <p:ph type="ftr" sz="quarter" idx="11"/>
          </p:nvPr>
        </p:nvSpPr>
        <p:spPr/>
        <p:txBody>
          <a:bodyPr/>
          <a:lstStyle/>
          <a:p>
            <a:endParaRPr lang="zh-TW" altLang="en-US"/>
          </a:p>
        </p:txBody>
      </p:sp>
      <p:sp>
        <p:nvSpPr>
          <p:cNvPr id="7" name="Rectangle 2">
            <a:extLst>
              <a:ext uri="{FF2B5EF4-FFF2-40B4-BE49-F238E27FC236}">
                <a16:creationId xmlns:a16="http://schemas.microsoft.com/office/drawing/2014/main" xmlns="" id="{7017F5B8-D67F-4132-BF01-5C79E30809A0}"/>
              </a:ext>
            </a:extLst>
          </p:cNvPr>
          <p:cNvSpPr>
            <a:spLocks noChangeArrowheads="1"/>
          </p:cNvSpPr>
          <p:nvPr userDrawn="1"/>
        </p:nvSpPr>
        <p:spPr bwMode="gray">
          <a:xfrm>
            <a:off x="838200" y="1554163"/>
            <a:ext cx="7315200" cy="80567"/>
          </a:xfrm>
          <a:prstGeom prst="rect">
            <a:avLst/>
          </a:prstGeom>
          <a:gradFill rotWithShape="0">
            <a:gsLst>
              <a:gs pos="0">
                <a:schemeClr val="tx1"/>
              </a:gs>
              <a:gs pos="50000">
                <a:srgbClr val="C0C0C0"/>
              </a:gs>
              <a:gs pos="100000">
                <a:schemeClr val="tx1"/>
              </a:gs>
            </a:gsLst>
            <a:lin ang="0" scaled="1"/>
          </a:gradFill>
          <a:ln w="9525">
            <a:noFill/>
            <a:miter lim="800000"/>
            <a:headEnd/>
            <a:tailEnd/>
          </a:ln>
          <a:effectLst/>
        </p:spPr>
        <p:txBody>
          <a:bodyPr wrap="none" anchor="ctr"/>
          <a:lstStyle/>
          <a:p>
            <a:pPr algn="ctr" eaLnBrk="1" fontAlgn="auto" hangingPunct="1">
              <a:spcBef>
                <a:spcPts val="0"/>
              </a:spcBef>
              <a:spcAft>
                <a:spcPts val="0"/>
              </a:spcAft>
              <a:defRPr/>
            </a:pPr>
            <a:endParaRPr kumimoji="0" lang="zh-TW" altLang="en-US">
              <a:latin typeface="+mn-lt"/>
              <a:ea typeface="+mn-ea"/>
            </a:endParaRPr>
          </a:p>
        </p:txBody>
      </p:sp>
      <p:sp>
        <p:nvSpPr>
          <p:cNvPr id="9" name="投影片編號版面配置區 5">
            <a:extLst>
              <a:ext uri="{FF2B5EF4-FFF2-40B4-BE49-F238E27FC236}">
                <a16:creationId xmlns:a16="http://schemas.microsoft.com/office/drawing/2014/main" xmlns="" id="{894075FE-947A-43ED-8BEF-29EB0E8CC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微軟正黑體" panose="020B0604030504040204" pitchFamily="34" charset="-120"/>
                <a:ea typeface="微軟正黑體" panose="020B0604030504040204" pitchFamily="34" charset="-120"/>
              </a:defRPr>
            </a:lvl1pPr>
          </a:lstStyle>
          <a:p>
            <a:r>
              <a:rPr lang="en-US" altLang="zh-TW"/>
              <a:t>Made by </a:t>
            </a:r>
            <a:r>
              <a:rPr lang="zh-TW" altLang="en-US"/>
              <a:t>培訓團隊群</a:t>
            </a:r>
          </a:p>
        </p:txBody>
      </p:sp>
    </p:spTree>
    <p:extLst>
      <p:ext uri="{BB962C8B-B14F-4D97-AF65-F5344CB8AC3E}">
        <p14:creationId xmlns:p14="http://schemas.microsoft.com/office/powerpoint/2010/main" val="322871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C91AC43-379A-4259-8495-8AE2D1477899}"/>
              </a:ext>
            </a:extLst>
          </p:cNvPr>
          <p:cNvSpPr>
            <a:spLocks noGrp="1"/>
          </p:cNvSpPr>
          <p:nvPr>
            <p:ph type="title"/>
          </p:nvPr>
        </p:nvSpPr>
        <p:spPr>
          <a:xfrm>
            <a:off x="831850" y="1709738"/>
            <a:ext cx="10515600" cy="2852737"/>
          </a:xfrm>
        </p:spPr>
        <p:txBody>
          <a:bodyPr anchor="b">
            <a:normAutofit/>
          </a:bodyPr>
          <a:lstStyle>
            <a:lvl1pPr>
              <a:defRPr sz="4400"/>
            </a:lvl1pPr>
          </a:lstStyle>
          <a:p>
            <a:r>
              <a:rPr lang="zh-TW" altLang="en-US" dirty="0"/>
              <a:t>按一下以編輯母片標題樣式</a:t>
            </a:r>
          </a:p>
        </p:txBody>
      </p:sp>
      <p:sp>
        <p:nvSpPr>
          <p:cNvPr id="3" name="文字版面配置區 2">
            <a:extLst>
              <a:ext uri="{FF2B5EF4-FFF2-40B4-BE49-F238E27FC236}">
                <a16:creationId xmlns:a16="http://schemas.microsoft.com/office/drawing/2014/main" xmlns="" id="{68BF5005-F1A6-4448-8478-D0D32497023B}"/>
              </a:ext>
            </a:extLst>
          </p:cNvPr>
          <p:cNvSpPr>
            <a:spLocks noGrp="1"/>
          </p:cNvSpPr>
          <p:nvPr>
            <p:ph type="body" idx="1"/>
          </p:nvPr>
        </p:nvSpPr>
        <p:spPr>
          <a:xfrm>
            <a:off x="831850" y="47093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編輯母片文字樣式</a:t>
            </a:r>
          </a:p>
        </p:txBody>
      </p:sp>
      <p:sp>
        <p:nvSpPr>
          <p:cNvPr id="5" name="頁尾版面配置區 4">
            <a:extLst>
              <a:ext uri="{FF2B5EF4-FFF2-40B4-BE49-F238E27FC236}">
                <a16:creationId xmlns:a16="http://schemas.microsoft.com/office/drawing/2014/main" xmlns="" id="{255ECC15-34DF-49D7-B640-F5254FD9C862}"/>
              </a:ext>
            </a:extLst>
          </p:cNvPr>
          <p:cNvSpPr>
            <a:spLocks noGrp="1"/>
          </p:cNvSpPr>
          <p:nvPr>
            <p:ph type="ftr" sz="quarter" idx="11"/>
          </p:nvPr>
        </p:nvSpPr>
        <p:spPr/>
        <p:txBody>
          <a:bodyPr/>
          <a:lstStyle/>
          <a:p>
            <a:endParaRPr lang="zh-TW" altLang="en-US"/>
          </a:p>
        </p:txBody>
      </p:sp>
      <p:sp>
        <p:nvSpPr>
          <p:cNvPr id="8" name="Rectangle 2">
            <a:extLst>
              <a:ext uri="{FF2B5EF4-FFF2-40B4-BE49-F238E27FC236}">
                <a16:creationId xmlns:a16="http://schemas.microsoft.com/office/drawing/2014/main" xmlns="" id="{1052BD61-1DDD-49FB-AF6D-A64EA0DAD509}"/>
              </a:ext>
            </a:extLst>
          </p:cNvPr>
          <p:cNvSpPr>
            <a:spLocks noChangeArrowheads="1"/>
          </p:cNvSpPr>
          <p:nvPr userDrawn="1"/>
        </p:nvSpPr>
        <p:spPr bwMode="gray">
          <a:xfrm>
            <a:off x="831850" y="4535686"/>
            <a:ext cx="7315200" cy="80567"/>
          </a:xfrm>
          <a:prstGeom prst="rect">
            <a:avLst/>
          </a:prstGeom>
          <a:gradFill rotWithShape="0">
            <a:gsLst>
              <a:gs pos="0">
                <a:schemeClr val="tx1"/>
              </a:gs>
              <a:gs pos="50000">
                <a:srgbClr val="C0C0C0"/>
              </a:gs>
              <a:gs pos="100000">
                <a:schemeClr val="tx1"/>
              </a:gs>
            </a:gsLst>
            <a:lin ang="0" scaled="1"/>
          </a:gradFill>
          <a:ln w="9525">
            <a:noFill/>
            <a:miter lim="800000"/>
            <a:headEnd/>
            <a:tailEnd/>
          </a:ln>
          <a:effectLst/>
        </p:spPr>
        <p:txBody>
          <a:bodyPr wrap="none" anchor="ctr"/>
          <a:lstStyle/>
          <a:p>
            <a:pPr algn="ctr" eaLnBrk="1" fontAlgn="auto" hangingPunct="1">
              <a:spcBef>
                <a:spcPts val="0"/>
              </a:spcBef>
              <a:spcAft>
                <a:spcPts val="0"/>
              </a:spcAft>
              <a:defRPr/>
            </a:pPr>
            <a:endParaRPr kumimoji="0" lang="zh-TW" altLang="en-US">
              <a:latin typeface="+mn-lt"/>
              <a:ea typeface="+mn-ea"/>
            </a:endParaRPr>
          </a:p>
        </p:txBody>
      </p:sp>
      <p:sp>
        <p:nvSpPr>
          <p:cNvPr id="10" name="投影片編號版面配置區 5">
            <a:extLst>
              <a:ext uri="{FF2B5EF4-FFF2-40B4-BE49-F238E27FC236}">
                <a16:creationId xmlns:a16="http://schemas.microsoft.com/office/drawing/2014/main" xmlns="" id="{F74A7EF0-4D44-4D66-AFC5-5711BEE25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微軟正黑體" panose="020B0604030504040204" pitchFamily="34" charset="-120"/>
                <a:ea typeface="微軟正黑體" panose="020B0604030504040204" pitchFamily="34" charset="-120"/>
              </a:defRPr>
            </a:lvl1pPr>
          </a:lstStyle>
          <a:p>
            <a:r>
              <a:rPr lang="en-US" altLang="zh-TW"/>
              <a:t>Made by </a:t>
            </a:r>
            <a:r>
              <a:rPr lang="zh-TW" altLang="en-US"/>
              <a:t>培訓團隊群</a:t>
            </a:r>
          </a:p>
        </p:txBody>
      </p:sp>
    </p:spTree>
    <p:extLst>
      <p:ext uri="{BB962C8B-B14F-4D97-AF65-F5344CB8AC3E}">
        <p14:creationId xmlns:p14="http://schemas.microsoft.com/office/powerpoint/2010/main" val="425695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8AD6593-D730-4F0D-8131-F82FECF663E4}"/>
              </a:ext>
            </a:extLst>
          </p:cNvPr>
          <p:cNvSpPr>
            <a:spLocks noGrp="1"/>
          </p:cNvSpPr>
          <p:nvPr>
            <p:ph type="title"/>
          </p:nvPr>
        </p:nvSpPr>
        <p:spPr/>
        <p:txBody>
          <a:bodyPr/>
          <a:lstStyle/>
          <a:p>
            <a:r>
              <a:rPr lang="zh-TW" altLang="en-US" dirty="0"/>
              <a:t>按一下以編輯母片標題樣式</a:t>
            </a:r>
          </a:p>
        </p:txBody>
      </p:sp>
      <p:sp>
        <p:nvSpPr>
          <p:cNvPr id="3" name="內容版面配置區 2">
            <a:extLst>
              <a:ext uri="{FF2B5EF4-FFF2-40B4-BE49-F238E27FC236}">
                <a16:creationId xmlns:a16="http://schemas.microsoft.com/office/drawing/2014/main" xmlns="" id="{766AD425-FFA0-4BD7-9DAA-0A9699090F86}"/>
              </a:ext>
            </a:extLst>
          </p:cNvPr>
          <p:cNvSpPr>
            <a:spLocks noGrp="1"/>
          </p:cNvSpPr>
          <p:nvPr>
            <p:ph sz="half" idx="1"/>
          </p:nvPr>
        </p:nvSpPr>
        <p:spPr>
          <a:xfrm>
            <a:off x="838200" y="1825625"/>
            <a:ext cx="5181600" cy="4351338"/>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a:extLst>
              <a:ext uri="{FF2B5EF4-FFF2-40B4-BE49-F238E27FC236}">
                <a16:creationId xmlns:a16="http://schemas.microsoft.com/office/drawing/2014/main" xmlns="" id="{AC29B846-C36F-4AB5-B5C3-AFF6A5A1905F}"/>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a:extLst>
              <a:ext uri="{FF2B5EF4-FFF2-40B4-BE49-F238E27FC236}">
                <a16:creationId xmlns:a16="http://schemas.microsoft.com/office/drawing/2014/main" xmlns="" id="{1FF2B959-45F3-4686-9109-D81DECB66E6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CAAED642-5723-4100-8F51-3A02059162AB}"/>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237398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385E793-29ED-4F52-8A72-F47E0654CEDB}"/>
              </a:ext>
            </a:extLst>
          </p:cNvPr>
          <p:cNvSpPr>
            <a:spLocks noGrp="1"/>
          </p:cNvSpPr>
          <p:nvPr>
            <p:ph type="title"/>
          </p:nvPr>
        </p:nvSpPr>
        <p:spPr>
          <a:xfrm>
            <a:off x="839788" y="365125"/>
            <a:ext cx="10515600" cy="1325563"/>
          </a:xfrm>
        </p:spPr>
        <p:txBody>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xmlns="" id="{E3EB8252-259F-4702-A60F-FB8BD4A045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4" name="內容版面配置區 3">
            <a:extLst>
              <a:ext uri="{FF2B5EF4-FFF2-40B4-BE49-F238E27FC236}">
                <a16:creationId xmlns:a16="http://schemas.microsoft.com/office/drawing/2014/main" xmlns="" id="{A4F04AAC-3D99-4A4B-BC65-01A81021B6E4}"/>
              </a:ext>
            </a:extLst>
          </p:cNvPr>
          <p:cNvSpPr>
            <a:spLocks noGrp="1"/>
          </p:cNvSpPr>
          <p:nvPr>
            <p:ph sz="half" idx="2"/>
          </p:nvPr>
        </p:nvSpPr>
        <p:spPr>
          <a:xfrm>
            <a:off x="839788" y="2505075"/>
            <a:ext cx="5157787" cy="3684588"/>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a:extLst>
              <a:ext uri="{FF2B5EF4-FFF2-40B4-BE49-F238E27FC236}">
                <a16:creationId xmlns:a16="http://schemas.microsoft.com/office/drawing/2014/main" xmlns="" id="{A07FF9DA-9D67-4067-8DF6-B0A00982E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xmlns="" id="{829792DE-A5D1-4AD8-8033-F27876EB95B7}"/>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頁尾版面配置區 7">
            <a:extLst>
              <a:ext uri="{FF2B5EF4-FFF2-40B4-BE49-F238E27FC236}">
                <a16:creationId xmlns:a16="http://schemas.microsoft.com/office/drawing/2014/main" xmlns="" id="{8F341D40-06BC-46CE-B3FB-26960C410A6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xmlns="" id="{FC9F49EF-88AE-4240-911E-E64FE211A917}"/>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82999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5FC912B-D046-40C5-8994-8F4825C83834}"/>
              </a:ext>
            </a:extLst>
          </p:cNvPr>
          <p:cNvSpPr>
            <a:spLocks noGrp="1"/>
          </p:cNvSpPr>
          <p:nvPr>
            <p:ph type="title"/>
          </p:nvPr>
        </p:nvSpPr>
        <p:spPr/>
        <p:txBody>
          <a:bodyPr/>
          <a:lstStyle/>
          <a:p>
            <a:r>
              <a:rPr lang="zh-TW" altLang="en-US" dirty="0"/>
              <a:t>按一下以編輯母片標題樣式</a:t>
            </a:r>
          </a:p>
        </p:txBody>
      </p:sp>
      <p:sp>
        <p:nvSpPr>
          <p:cNvPr id="4" name="頁尾版面配置區 3">
            <a:extLst>
              <a:ext uri="{FF2B5EF4-FFF2-40B4-BE49-F238E27FC236}">
                <a16:creationId xmlns:a16="http://schemas.microsoft.com/office/drawing/2014/main" xmlns="" id="{7021ADCC-A8BF-4305-8FCB-E42883ADFD5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xmlns="" id="{1C983390-D983-469F-92B3-0FB55135C702}"/>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4089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xmlns="" id="{AA311577-74CC-480B-BC62-3C7DE0291362}"/>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xmlns="" id="{24A413EF-8CBB-4E3A-A1B3-BC0D71D21D76}"/>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74532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4C8D31A-6860-4327-ADC2-879E175BA542}"/>
              </a:ext>
            </a:extLst>
          </p:cNvPr>
          <p:cNvSpPr>
            <a:spLocks noGrp="1"/>
          </p:cNvSpPr>
          <p:nvPr>
            <p:ph type="title"/>
          </p:nvPr>
        </p:nvSpPr>
        <p:spPr>
          <a:xfrm>
            <a:off x="839788" y="457200"/>
            <a:ext cx="3932237" cy="1600200"/>
          </a:xfrm>
        </p:spPr>
        <p:txBody>
          <a:bodyPr anchor="b"/>
          <a:lstStyle>
            <a:lvl1pPr>
              <a:defRPr sz="3200"/>
            </a:lvl1pPr>
          </a:lstStyle>
          <a:p>
            <a:r>
              <a:rPr lang="zh-TW" altLang="en-US" dirty="0"/>
              <a:t>按一下以編輯母片標題樣式</a:t>
            </a:r>
          </a:p>
        </p:txBody>
      </p:sp>
      <p:sp>
        <p:nvSpPr>
          <p:cNvPr id="3" name="內容版面配置區 2">
            <a:extLst>
              <a:ext uri="{FF2B5EF4-FFF2-40B4-BE49-F238E27FC236}">
                <a16:creationId xmlns:a16="http://schemas.microsoft.com/office/drawing/2014/main" xmlns="" id="{C8D8AA78-38D4-4408-82E4-84667E93AA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E8C90444-56BB-4C3D-8867-E248858E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6" name="頁尾版面配置區 5">
            <a:extLst>
              <a:ext uri="{FF2B5EF4-FFF2-40B4-BE49-F238E27FC236}">
                <a16:creationId xmlns:a16="http://schemas.microsoft.com/office/drawing/2014/main" xmlns="" id="{E9742781-B003-47CA-BA87-A593115EFEE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27E34C80-5C1A-4EC1-9AA9-D3A5937ADDE7}"/>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155402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1CA8CB9-C3FC-44F6-A59F-696AC9C6B65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2D57401B-88D5-4358-B70C-00482349D4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xmlns="" id="{2165C8D1-9846-4761-A31E-007DC878B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6" name="頁尾版面配置區 5">
            <a:extLst>
              <a:ext uri="{FF2B5EF4-FFF2-40B4-BE49-F238E27FC236}">
                <a16:creationId xmlns:a16="http://schemas.microsoft.com/office/drawing/2014/main" xmlns="" id="{CD8AE608-E16B-4519-899F-45220F09694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B9A7A2DF-B5CC-4B17-BC44-6957DE2DBF17}"/>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322773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xmlns="" id="{00597546-5ED0-4282-9109-BD9734F625D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標題版面配置區 1">
            <a:extLst>
              <a:ext uri="{FF2B5EF4-FFF2-40B4-BE49-F238E27FC236}">
                <a16:creationId xmlns:a16="http://schemas.microsoft.com/office/drawing/2014/main" xmlns="" id="{91B28E0D-89FB-4A92-BBFE-EDFCD8BCD1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xmlns="" id="{FA552B89-BA26-4DDE-A8CA-805DB272C3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zh-TW" altLang="en-US" dirty="0"/>
              <a:t>第五層</a:t>
            </a:r>
            <a:endParaRPr lang="en-US" altLang="zh-TW" dirty="0"/>
          </a:p>
          <a:p>
            <a:pPr lvl="4"/>
            <a:endParaRPr lang="zh-TW" altLang="en-US" dirty="0"/>
          </a:p>
        </p:txBody>
      </p:sp>
      <p:sp>
        <p:nvSpPr>
          <p:cNvPr id="5" name="頁尾版面配置區 4">
            <a:extLst>
              <a:ext uri="{FF2B5EF4-FFF2-40B4-BE49-F238E27FC236}">
                <a16:creationId xmlns:a16="http://schemas.microsoft.com/office/drawing/2014/main" xmlns="" id="{7A571A9B-7025-4626-B816-04D8C6C70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xmlns="" id="{E1CA2AC4-AFC6-49B8-B44E-114093D0F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微軟正黑體" panose="020B0604030504040204" pitchFamily="34" charset="-120"/>
                <a:ea typeface="微軟正黑體" panose="020B0604030504040204" pitchFamily="34" charset="-120"/>
              </a:defRPr>
            </a:lvl1pPr>
          </a:lstStyle>
          <a:p>
            <a:r>
              <a:rPr lang="en-US" altLang="zh-TW"/>
              <a:t>Made by </a:t>
            </a:r>
            <a:r>
              <a:rPr lang="zh-TW" altLang="en-US"/>
              <a:t>培訓團隊群</a:t>
            </a:r>
          </a:p>
        </p:txBody>
      </p:sp>
      <p:sp>
        <p:nvSpPr>
          <p:cNvPr id="13" name="投影片編號版面配置區 5">
            <a:extLst>
              <a:ext uri="{FF2B5EF4-FFF2-40B4-BE49-F238E27FC236}">
                <a16:creationId xmlns:a16="http://schemas.microsoft.com/office/drawing/2014/main" xmlns="" id="{FF26AE15-66AD-407A-9775-87F968DC142D}"/>
              </a:ext>
            </a:extLst>
          </p:cNvPr>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b="1" kern="1200">
                <a:solidFill>
                  <a:schemeClr val="tx1">
                    <a:tint val="75000"/>
                  </a:schemeClr>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a:t>Made by </a:t>
            </a:r>
            <a:r>
              <a:rPr lang="zh-TW" altLang="en-US"/>
              <a:t>培訓團隊群</a:t>
            </a:r>
          </a:p>
        </p:txBody>
      </p:sp>
      <p:pic>
        <p:nvPicPr>
          <p:cNvPr id="11" name="圖片 10">
            <a:extLst>
              <a:ext uri="{FF2B5EF4-FFF2-40B4-BE49-F238E27FC236}">
                <a16:creationId xmlns:a16="http://schemas.microsoft.com/office/drawing/2014/main" xmlns="" id="{E0AD78CA-FF7F-424B-BEE4-5FCF96CC4D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8475" t="30952" b="29893"/>
          <a:stretch/>
        </p:blipFill>
        <p:spPr>
          <a:xfrm>
            <a:off x="11363917" y="6330120"/>
            <a:ext cx="764583" cy="327096"/>
          </a:xfrm>
          <a:prstGeom prst="rect">
            <a:avLst/>
          </a:prstGeom>
        </p:spPr>
      </p:pic>
      <p:sp>
        <p:nvSpPr>
          <p:cNvPr id="14" name="投影片編號版面配置區 5">
            <a:extLst>
              <a:ext uri="{FF2B5EF4-FFF2-40B4-BE49-F238E27FC236}">
                <a16:creationId xmlns:a16="http://schemas.microsoft.com/office/drawing/2014/main" xmlns="" id="{7C0D0F99-2382-4474-BB70-BA44DC9F3BA6}"/>
              </a:ext>
            </a:extLst>
          </p:cNvPr>
          <p:cNvSpPr txBox="1">
            <a:spLocks/>
          </p:cNvSpPr>
          <p:nvPr userDrawn="1"/>
        </p:nvSpPr>
        <p:spPr>
          <a:xfrm>
            <a:off x="215900" y="635634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b="1" kern="1200">
                <a:solidFill>
                  <a:schemeClr val="tx1">
                    <a:tint val="75000"/>
                  </a:schemeClr>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TW" b="1" i="1">
                <a:solidFill>
                  <a:srgbClr val="898989"/>
                </a:solidFill>
              </a:rPr>
              <a:t>Competitive  Programming</a:t>
            </a:r>
            <a:endParaRPr lang="zh-TW" altLang="en-US"/>
          </a:p>
        </p:txBody>
      </p:sp>
    </p:spTree>
    <p:extLst>
      <p:ext uri="{BB962C8B-B14F-4D97-AF65-F5344CB8AC3E}">
        <p14:creationId xmlns:p14="http://schemas.microsoft.com/office/powerpoint/2010/main" val="167155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TW" altLang="en-US" sz="3200" kern="1200" dirty="0" smtClean="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TW" altLang="en-US" sz="3200" kern="1200" dirty="0" smtClean="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TW" altLang="en-US" sz="2800" kern="1200" dirty="0" smtClean="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TW" altLang="en-US" sz="1800" kern="1200" dirty="0" smtClean="0">
          <a:solidFill>
            <a:schemeClr val="tx1"/>
          </a:solidFill>
          <a:latin typeface="微軟正黑體" panose="020B0604030504040204" pitchFamily="34" charset="-120"/>
          <a:ea typeface="微軟正黑體" panose="020B0604030504040204" pitchFamily="34" charset="-120"/>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zh-TW" altLang="en-US" sz="1800"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210.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reurl.cc/vgVQ7k"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7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8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8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8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9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21.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3CAB24A-E99E-49D8-84E2-C381A7BF50A0}"/>
              </a:ext>
            </a:extLst>
          </p:cNvPr>
          <p:cNvSpPr>
            <a:spLocks noGrp="1"/>
          </p:cNvSpPr>
          <p:nvPr>
            <p:ph type="ctrTitle"/>
          </p:nvPr>
        </p:nvSpPr>
        <p:spPr>
          <a:xfrm>
            <a:off x="1524000" y="1175657"/>
            <a:ext cx="8614788" cy="2253343"/>
          </a:xfrm>
        </p:spPr>
        <p:txBody>
          <a:bodyPr>
            <a:normAutofit/>
          </a:bodyPr>
          <a:lstStyle/>
          <a:p>
            <a:r>
              <a:rPr lang="en-US" altLang="zh-TW" sz="4400" dirty="0"/>
              <a:t/>
            </a:r>
            <a:br>
              <a:rPr lang="en-US" altLang="zh-TW" sz="4400" dirty="0"/>
            </a:br>
            <a:r>
              <a:rPr lang="en-US" altLang="zh-TW" sz="4400" dirty="0"/>
              <a:t>Advanced </a:t>
            </a:r>
            <a:br>
              <a:rPr lang="en-US" altLang="zh-TW" sz="4400" dirty="0"/>
            </a:br>
            <a:r>
              <a:rPr lang="en-US" altLang="zh-TW" sz="4400" dirty="0"/>
              <a:t>Competitive Programming</a:t>
            </a:r>
            <a:endParaRPr lang="zh-TW" altLang="en-US" sz="4400" dirty="0"/>
          </a:p>
        </p:txBody>
      </p:sp>
      <p:sp>
        <p:nvSpPr>
          <p:cNvPr id="3" name="副標題 2">
            <a:extLst>
              <a:ext uri="{FF2B5EF4-FFF2-40B4-BE49-F238E27FC236}">
                <a16:creationId xmlns:a16="http://schemas.microsoft.com/office/drawing/2014/main" xmlns="" id="{7536DEF2-AAE6-4D15-BCF8-A5DCB12359B6}"/>
              </a:ext>
            </a:extLst>
          </p:cNvPr>
          <p:cNvSpPr>
            <a:spLocks noGrp="1"/>
          </p:cNvSpPr>
          <p:nvPr>
            <p:ph type="subTitle" idx="1"/>
          </p:nvPr>
        </p:nvSpPr>
        <p:spPr>
          <a:xfrm>
            <a:off x="1524000" y="3602037"/>
            <a:ext cx="9144000" cy="2621209"/>
          </a:xfrm>
        </p:spPr>
        <p:txBody>
          <a:bodyPr>
            <a:normAutofit fontScale="92500" lnSpcReduction="20000"/>
          </a:bodyPr>
          <a:lstStyle/>
          <a:p>
            <a:endParaRPr lang="en-US" altLang="zh-TW" dirty="0"/>
          </a:p>
          <a:p>
            <a:r>
              <a:rPr lang="zh-TW" altLang="en-US" dirty="0"/>
              <a:t>國立成功大學</a:t>
            </a:r>
            <a:r>
              <a:rPr lang="en-US" altLang="zh-TW" dirty="0"/>
              <a:t>ACM-ICPC</a:t>
            </a:r>
            <a:r>
              <a:rPr lang="zh-TW" altLang="en-US" dirty="0"/>
              <a:t>程式競賽培訓隊</a:t>
            </a:r>
          </a:p>
          <a:p>
            <a:r>
              <a:rPr lang="en-US" altLang="zh-TW" dirty="0"/>
              <a:t>nckuacm@imslab.org</a:t>
            </a:r>
          </a:p>
          <a:p>
            <a:endParaRPr lang="en-US" altLang="zh-TW" dirty="0"/>
          </a:p>
          <a:p>
            <a:r>
              <a:rPr lang="en-US" altLang="zh-TW" dirty="0"/>
              <a:t>Department of Computer Science and Information Engineering</a:t>
            </a:r>
          </a:p>
          <a:p>
            <a:r>
              <a:rPr lang="en-US" altLang="zh-TW" dirty="0"/>
              <a:t>National Cheng Kung University</a:t>
            </a:r>
          </a:p>
          <a:p>
            <a:r>
              <a:rPr lang="en-US" altLang="zh-TW" dirty="0"/>
              <a:t>Tainan, Taiwan</a:t>
            </a:r>
          </a:p>
          <a:p>
            <a:endParaRPr lang="zh-TW" altLang="en-US" dirty="0"/>
          </a:p>
        </p:txBody>
      </p:sp>
    </p:spTree>
    <p:extLst>
      <p:ext uri="{BB962C8B-B14F-4D97-AF65-F5344CB8AC3E}">
        <p14:creationId xmlns:p14="http://schemas.microsoft.com/office/powerpoint/2010/main" val="76135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點與向量</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r>
                      <a:rPr lang="zh-TW" altLang="en-US" b="0" i="1" smtClean="0">
                        <a:latin typeface="Cambria Math" panose="02040503050406030204" pitchFamily="18" charset="0"/>
                        <a:ea typeface="Meslo LG M for Powerline" panose="020B0609030804020204" pitchFamily="50" charset="0"/>
                        <a:cs typeface="Meslo LG M for Powerline" panose="020B0609030804020204" pitchFamily="50" charset="0"/>
                      </a:rPr>
                      <m:t>向</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量可以表示方向與長度</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通常會使用</a:t>
                </a:r>
                <a14:m>
                  <m:oMath xmlns:m="http://schemas.openxmlformats.org/officeDocument/2006/math">
                    <m:r>
                      <a:rPr lang="zh-TW" altLang="en-US" b="0"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𝑎</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𝑏</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的方式紀錄一個向量</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2623797" y="2968935"/>
            <a:ext cx="6944406" cy="3342965"/>
          </a:xfrm>
          <a:prstGeom prst="rect">
            <a:avLst/>
          </a:prstGeom>
        </p:spPr>
      </p:pic>
    </p:spTree>
    <p:extLst>
      <p:ext uri="{BB962C8B-B14F-4D97-AF65-F5344CB8AC3E}">
        <p14:creationId xmlns:p14="http://schemas.microsoft.com/office/powerpoint/2010/main" val="39243356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3531371" y="2975164"/>
            <a:ext cx="5124357" cy="3201799"/>
          </a:xfrm>
          <a:prstGeom prst="rect">
            <a:avLst/>
          </a:prstGeom>
        </p:spPr>
      </p:pic>
    </p:spTree>
    <p:extLst>
      <p:ext uri="{BB962C8B-B14F-4D97-AF65-F5344CB8AC3E}">
        <p14:creationId xmlns:p14="http://schemas.microsoft.com/office/powerpoint/2010/main" val="40830175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3531371" y="2975163"/>
            <a:ext cx="5124357" cy="3201799"/>
          </a:xfrm>
          <a:prstGeom prst="rect">
            <a:avLst/>
          </a:prstGeom>
        </p:spPr>
      </p:pic>
    </p:spTree>
    <p:extLst>
      <p:ext uri="{BB962C8B-B14F-4D97-AF65-F5344CB8AC3E}">
        <p14:creationId xmlns:p14="http://schemas.microsoft.com/office/powerpoint/2010/main" val="37905343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3531371" y="2975163"/>
            <a:ext cx="5124357" cy="3201799"/>
          </a:xfrm>
          <a:prstGeom prst="rect">
            <a:avLst/>
          </a:prstGeom>
        </p:spPr>
      </p:pic>
    </p:spTree>
    <p:extLst>
      <p:ext uri="{BB962C8B-B14F-4D97-AF65-F5344CB8AC3E}">
        <p14:creationId xmlns:p14="http://schemas.microsoft.com/office/powerpoint/2010/main" val="41302063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3531371" y="2975162"/>
            <a:ext cx="5124359" cy="3201800"/>
          </a:xfrm>
          <a:prstGeom prst="rect">
            <a:avLst/>
          </a:prstGeom>
        </p:spPr>
      </p:pic>
    </p:spTree>
    <p:extLst>
      <p:ext uri="{BB962C8B-B14F-4D97-AF65-F5344CB8AC3E}">
        <p14:creationId xmlns:p14="http://schemas.microsoft.com/office/powerpoint/2010/main" val="15917785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3531371" y="2975162"/>
            <a:ext cx="5124359" cy="3201800"/>
          </a:xfrm>
          <a:prstGeom prst="rect">
            <a:avLst/>
          </a:prstGeom>
        </p:spPr>
      </p:pic>
    </p:spTree>
    <p:extLst>
      <p:ext uri="{BB962C8B-B14F-4D97-AF65-F5344CB8AC3E}">
        <p14:creationId xmlns:p14="http://schemas.microsoft.com/office/powerpoint/2010/main" val="41785859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3531372" y="2975161"/>
            <a:ext cx="5124360" cy="3201801"/>
          </a:xfrm>
          <a:prstGeom prst="rect">
            <a:avLst/>
          </a:prstGeom>
        </p:spPr>
      </p:pic>
    </p:spTree>
    <p:extLst>
      <p:ext uri="{BB962C8B-B14F-4D97-AF65-F5344CB8AC3E}">
        <p14:creationId xmlns:p14="http://schemas.microsoft.com/office/powerpoint/2010/main" val="6040677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3531373" y="2975161"/>
            <a:ext cx="5124360" cy="3201801"/>
          </a:xfrm>
          <a:prstGeom prst="rect">
            <a:avLst/>
          </a:prstGeom>
        </p:spPr>
      </p:pic>
    </p:spTree>
    <p:extLst>
      <p:ext uri="{BB962C8B-B14F-4D97-AF65-F5344CB8AC3E}">
        <p14:creationId xmlns:p14="http://schemas.microsoft.com/office/powerpoint/2010/main" val="5729064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3531374" y="2975161"/>
            <a:ext cx="5124360" cy="3201801"/>
          </a:xfrm>
          <a:prstGeom prst="rect">
            <a:avLst/>
          </a:prstGeom>
        </p:spPr>
      </p:pic>
    </p:spTree>
    <p:extLst>
      <p:ext uri="{BB962C8B-B14F-4D97-AF65-F5344CB8AC3E}">
        <p14:creationId xmlns:p14="http://schemas.microsoft.com/office/powerpoint/2010/main" val="33825284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3531375" y="2975160"/>
            <a:ext cx="5124362" cy="3201802"/>
          </a:xfrm>
          <a:prstGeom prst="rect">
            <a:avLst/>
          </a:prstGeom>
        </p:spPr>
      </p:pic>
    </p:spTree>
    <p:extLst>
      <p:ext uri="{BB962C8B-B14F-4D97-AF65-F5344CB8AC3E}">
        <p14:creationId xmlns:p14="http://schemas.microsoft.com/office/powerpoint/2010/main" val="24070404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旋轉卡尺</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枚舉的過程花費</a:t>
                </a:r>
                <a14:m>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𝑂</m:t>
                    </m:r>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的時間找到最遠的點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總共枚舉</a:t>
                </a:r>
                <a14:m>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𝑂</m:t>
                    </m:r>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e>
                    </m:d>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個點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總複雜度</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𝑂</m:t>
                    </m:r>
                    <m:d>
                      <m:d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p>
                          <m:sSup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p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e>
                          <m:sup>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p>
                        </m:sSup>
                      </m:e>
                    </m:d>
                  </m:oMath>
                </a14:m>
                <a:endParaRPr lang="en-US" altLang="zh-TW" b="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b="0"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那不如直接枚舉所有點對</a:t>
                </a:r>
                <a:endParaRPr lang="en-US" altLang="zh-TW" b="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0213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點與向量</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向量可以做加減的運算</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14:m>
                  <m:oMath xmlns:m="http://schemas.openxmlformats.org/officeDocument/2006/math">
                    <m:d>
                      <m:d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𝑎</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𝑏</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𝑎</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𝑏</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𝑎</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𝑎</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𝑏</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𝑏</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14:m>
                  <m:oMath xmlns:m="http://schemas.openxmlformats.org/officeDocument/2006/math">
                    <m:d>
                      <m:d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𝑎</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𝑏</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𝑎</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𝑏</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𝑎</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𝑎</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𝑏</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𝑏</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grpSp>
        <p:nvGrpSpPr>
          <p:cNvPr id="8" name="群組 7"/>
          <p:cNvGrpSpPr/>
          <p:nvPr/>
        </p:nvGrpSpPr>
        <p:grpSpPr>
          <a:xfrm>
            <a:off x="881744" y="3491615"/>
            <a:ext cx="10428513" cy="2820285"/>
            <a:chOff x="838201" y="3491615"/>
            <a:chExt cx="10428513" cy="2820285"/>
          </a:xfrm>
        </p:grpSpPr>
        <p:pic>
          <p:nvPicPr>
            <p:cNvPr id="4" name="圖片 3"/>
            <p:cNvPicPr>
              <a:picLocks noChangeAspect="1"/>
            </p:cNvPicPr>
            <p:nvPr/>
          </p:nvPicPr>
          <p:blipFill>
            <a:blip r:embed="rId3"/>
            <a:stretch>
              <a:fillRect/>
            </a:stretch>
          </p:blipFill>
          <p:spPr>
            <a:xfrm>
              <a:off x="838201" y="3496372"/>
              <a:ext cx="3418114" cy="2815528"/>
            </a:xfrm>
            <a:prstGeom prst="rect">
              <a:avLst/>
            </a:prstGeom>
          </p:spPr>
        </p:pic>
        <p:pic>
          <p:nvPicPr>
            <p:cNvPr id="6" name="圖片 5"/>
            <p:cNvPicPr>
              <a:picLocks noChangeAspect="1"/>
            </p:cNvPicPr>
            <p:nvPr/>
          </p:nvPicPr>
          <p:blipFill>
            <a:blip r:embed="rId4"/>
            <a:stretch>
              <a:fillRect/>
            </a:stretch>
          </p:blipFill>
          <p:spPr>
            <a:xfrm>
              <a:off x="4256315" y="3492000"/>
              <a:ext cx="3940628" cy="2819899"/>
            </a:xfrm>
            <a:prstGeom prst="rect">
              <a:avLst/>
            </a:prstGeom>
          </p:spPr>
        </p:pic>
        <p:pic>
          <p:nvPicPr>
            <p:cNvPr id="7" name="圖片 6"/>
            <p:cNvPicPr>
              <a:picLocks noChangeAspect="1"/>
            </p:cNvPicPr>
            <p:nvPr/>
          </p:nvPicPr>
          <p:blipFill>
            <a:blip r:embed="rId5"/>
            <a:stretch>
              <a:fillRect/>
            </a:stretch>
          </p:blipFill>
          <p:spPr>
            <a:xfrm>
              <a:off x="8196943" y="3491615"/>
              <a:ext cx="3069771" cy="2820284"/>
            </a:xfrm>
            <a:prstGeom prst="rect">
              <a:avLst/>
            </a:prstGeom>
          </p:spPr>
        </p:pic>
      </p:grpSp>
    </p:spTree>
    <p:extLst>
      <p:ext uri="{BB962C8B-B14F-4D97-AF65-F5344CB8AC3E}">
        <p14:creationId xmlns:p14="http://schemas.microsoft.com/office/powerpoint/2010/main" val="13634224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旋轉卡尺</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b="0"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枚舉點的順序是逆時針旋轉，因此最遠點對也是逆時針旋轉</a:t>
            </a:r>
            <a:endParaRPr lang="en-US" altLang="zh-TW" b="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只要從上一個點的最遠點對逆時針旋轉即可找到現在這個點的最遠點</a:t>
            </a:r>
            <a:endParaRPr lang="en-US" altLang="zh-TW" b="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8099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旋轉卡尺</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b="0"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逆時針枚舉所有點</a:t>
            </a:r>
            <a:endParaRPr lang="en-US" altLang="zh-TW" b="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每次枚舉從上一個最遠點開始，向逆時針方向找最遠點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b="0"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計算距離，找出最大的都是答案</a:t>
            </a:r>
            <a:endParaRPr lang="en-US" altLang="zh-TW" b="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12279366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旋轉卡尺</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b="0"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程式碼</a:t>
            </a:r>
            <a:endParaRPr lang="en-US" altLang="zh-TW" b="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abs2</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函數計算兩點距離之平方</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b="0"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最後回傳長度前再開根號</a:t>
            </a:r>
            <a:endParaRPr lang="en-US" altLang="zh-TW" b="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838200" y="3383152"/>
            <a:ext cx="10515600" cy="2928748"/>
          </a:xfrm>
          <a:prstGeom prst="rect">
            <a:avLst/>
          </a:prstGeom>
        </p:spPr>
      </p:pic>
    </p:spTree>
    <p:extLst>
      <p:ext uri="{BB962C8B-B14F-4D97-AF65-F5344CB8AC3E}">
        <p14:creationId xmlns:p14="http://schemas.microsoft.com/office/powerpoint/2010/main" val="29998454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D1B1D8-7B5A-4BED-AB39-CB90796B6FDF}"/>
              </a:ext>
            </a:extLst>
          </p:cNvPr>
          <p:cNvSpPr>
            <a:spLocks noGrp="1"/>
          </p:cNvSpPr>
          <p:nvPr>
            <p:ph type="title"/>
          </p:nvPr>
        </p:nvSpPr>
        <p:spPr/>
        <p:txBody>
          <a:bodyPr/>
          <a:lstStyle/>
          <a:p>
            <a:r>
              <a:rPr lang="en-US" altLang="zh-TW" dirty="0"/>
              <a:t>Questions?</a:t>
            </a:r>
            <a:endParaRPr lang="zh-TW" altLang="en-US" dirty="0"/>
          </a:p>
        </p:txBody>
      </p:sp>
      <p:sp>
        <p:nvSpPr>
          <p:cNvPr id="3" name="文字版面配置區 2">
            <a:extLst>
              <a:ext uri="{FF2B5EF4-FFF2-40B4-BE49-F238E27FC236}">
                <a16:creationId xmlns:a16="http://schemas.microsoft.com/office/drawing/2014/main" xmlns=""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069720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D1B1D8-7B5A-4BED-AB39-CB90796B6FDF}"/>
              </a:ext>
            </a:extLst>
          </p:cNvPr>
          <p:cNvSpPr>
            <a:spLocks noGrp="1"/>
          </p:cNvSpPr>
          <p:nvPr>
            <p:ph type="title"/>
          </p:nvPr>
        </p:nvSpPr>
        <p:spPr/>
        <p:txBody>
          <a:bodyPr/>
          <a:lstStyle/>
          <a:p>
            <a:r>
              <a:rPr lang="en-US" altLang="zh-TW" dirty="0"/>
              <a:t>M</a:t>
            </a:r>
            <a:r>
              <a:rPr lang="en-US" altLang="ja-JP" dirty="0"/>
              <a:t>ultiplication algorithm</a:t>
            </a:r>
            <a:endParaRPr lang="zh-TW" altLang="en-US" dirty="0"/>
          </a:p>
        </p:txBody>
      </p:sp>
      <p:sp>
        <p:nvSpPr>
          <p:cNvPr id="3" name="文字版面配置區 2">
            <a:extLst>
              <a:ext uri="{FF2B5EF4-FFF2-40B4-BE49-F238E27FC236}">
                <a16:creationId xmlns:a16="http://schemas.microsoft.com/office/drawing/2014/main" xmlns="" id="{B3B906D7-A118-4330-B00A-0C1FA36F7D92}"/>
              </a:ext>
            </a:extLst>
          </p:cNvPr>
          <p:cNvSpPr>
            <a:spLocks noGrp="1"/>
          </p:cNvSpPr>
          <p:nvPr>
            <p:ph type="body" idx="1"/>
          </p:nvPr>
        </p:nvSpPr>
        <p:spPr/>
        <p:txBody>
          <a:bodyPr/>
          <a:lstStyle/>
          <a:p>
            <a:r>
              <a:rPr lang="zh-TW" altLang="en-US" dirty="0"/>
              <a:t>快 還要更快</a:t>
            </a:r>
          </a:p>
        </p:txBody>
      </p:sp>
    </p:spTree>
    <p:extLst>
      <p:ext uri="{BB962C8B-B14F-4D97-AF65-F5344CB8AC3E}">
        <p14:creationId xmlns:p14="http://schemas.microsoft.com/office/powerpoint/2010/main" val="248544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en-US" altLang="zh-TW" dirty="0"/>
              <a:t>M</a:t>
            </a:r>
            <a:r>
              <a:rPr lang="en-US" altLang="ja-JP" dirty="0"/>
              <a:t>ultiplication algorithm</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r>
              <a:rPr lang="en-US" altLang="ja-JP" dirty="0"/>
              <a:t>Gauss</a:t>
            </a:r>
            <a:r>
              <a:rPr lang="en-US" altLang="zh-TW" dirty="0"/>
              <a:t>′</a:t>
            </a:r>
            <a:r>
              <a:rPr lang="en-US" altLang="ja-JP" dirty="0"/>
              <a:t>s complex multiplication algorithm</a:t>
            </a:r>
            <a:endParaRPr kumimoji="1" lang="en-US" altLang="ja-JP" dirty="0"/>
          </a:p>
          <a:p>
            <a:r>
              <a:rPr lang="en-US" altLang="ja-JP" dirty="0">
                <a:solidFill>
                  <a:schemeClr val="bg1">
                    <a:lumMod val="75000"/>
                  </a:schemeClr>
                </a:solidFill>
              </a:rPr>
              <a:t>Karatsuba algorithm</a:t>
            </a:r>
          </a:p>
        </p:txBody>
      </p:sp>
    </p:spTree>
    <p:extLst>
      <p:ext uri="{BB962C8B-B14F-4D97-AF65-F5344CB8AC3E}">
        <p14:creationId xmlns:p14="http://schemas.microsoft.com/office/powerpoint/2010/main" val="18101760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kumimoji="1" lang="zh-TW" altLang="en-US" dirty="0"/>
              <a:t>複數乘法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zh-TW" altLang="en-US" dirty="0"/>
              <a:t>對於</a:t>
            </a:r>
            <a:r>
              <a:rPr lang="en-US" altLang="zh-TW" dirty="0"/>
              <a:t> a + bi, c + di</a:t>
            </a:r>
          </a:p>
        </p:txBody>
      </p:sp>
    </p:spTree>
    <p:extLst>
      <p:ext uri="{BB962C8B-B14F-4D97-AF65-F5344CB8AC3E}">
        <p14:creationId xmlns:p14="http://schemas.microsoft.com/office/powerpoint/2010/main" val="20647036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kumimoji="1" lang="zh-TW" altLang="en-US" dirty="0"/>
              <a:t>複數乘法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zh-TW" altLang="en-US" dirty="0"/>
              <a:t>對於</a:t>
            </a:r>
            <a:r>
              <a:rPr lang="en-US" altLang="zh-TW" dirty="0"/>
              <a:t> a + bi, c + di</a:t>
            </a:r>
          </a:p>
          <a:p>
            <a:pPr marL="0" indent="0">
              <a:buNone/>
            </a:pPr>
            <a:endParaRPr lang="en-US" altLang="zh-TW" dirty="0"/>
          </a:p>
          <a:p>
            <a:pPr marL="0" indent="0">
              <a:buNone/>
            </a:pPr>
            <a:r>
              <a:rPr lang="zh-TW" altLang="en-US" dirty="0"/>
              <a:t>相乘得 </a:t>
            </a:r>
            <a:r>
              <a:rPr lang="en-US" altLang="zh-TW" dirty="0"/>
              <a:t>(ac</a:t>
            </a:r>
            <a:r>
              <a:rPr lang="zh-TW" altLang="en-US" dirty="0"/>
              <a:t> </a:t>
            </a:r>
            <a:r>
              <a:rPr lang="en-US" altLang="zh-TW" dirty="0"/>
              <a:t>–</a:t>
            </a:r>
            <a:r>
              <a:rPr lang="zh-TW" altLang="en-US" dirty="0"/>
              <a:t> </a:t>
            </a:r>
            <a:r>
              <a:rPr lang="en-US" altLang="zh-TW" dirty="0"/>
              <a:t>bd)</a:t>
            </a:r>
            <a:r>
              <a:rPr lang="zh-TW" altLang="en-US" dirty="0"/>
              <a:t> </a:t>
            </a:r>
            <a:r>
              <a:rPr lang="en-US" altLang="zh-TW" dirty="0"/>
              <a:t>+</a:t>
            </a:r>
            <a:r>
              <a:rPr lang="zh-TW" altLang="en-US" dirty="0"/>
              <a:t> </a:t>
            </a:r>
            <a:r>
              <a:rPr lang="en-US" altLang="zh-TW" dirty="0"/>
              <a:t>(</a:t>
            </a:r>
            <a:r>
              <a:rPr lang="en-US" altLang="zh-TW" dirty="0" err="1"/>
              <a:t>bc</a:t>
            </a:r>
            <a:r>
              <a:rPr lang="zh-TW" altLang="en-US" dirty="0"/>
              <a:t> </a:t>
            </a:r>
            <a:r>
              <a:rPr lang="en-US" altLang="zh-TW" dirty="0"/>
              <a:t>+</a:t>
            </a:r>
            <a:r>
              <a:rPr lang="zh-TW" altLang="en-US" dirty="0"/>
              <a:t> </a:t>
            </a:r>
            <a:r>
              <a:rPr lang="en-US" altLang="zh-TW" dirty="0"/>
              <a:t>ad)</a:t>
            </a:r>
            <a:r>
              <a:rPr lang="en-US" altLang="zh-TW" dirty="0" err="1"/>
              <a:t>i</a:t>
            </a:r>
            <a:endParaRPr lang="en-US" altLang="zh-TW" dirty="0"/>
          </a:p>
        </p:txBody>
      </p:sp>
    </p:spTree>
    <p:extLst>
      <p:ext uri="{BB962C8B-B14F-4D97-AF65-F5344CB8AC3E}">
        <p14:creationId xmlns:p14="http://schemas.microsoft.com/office/powerpoint/2010/main" val="16392527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kumimoji="1" lang="zh-TW" altLang="en-US" dirty="0"/>
              <a:t>複數乘法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zh-TW" altLang="en-US" dirty="0"/>
              <a:t>對於</a:t>
            </a:r>
            <a:r>
              <a:rPr lang="en-US" altLang="zh-TW" dirty="0"/>
              <a:t> a + bi, c + di</a:t>
            </a:r>
          </a:p>
          <a:p>
            <a:pPr marL="0" indent="0">
              <a:buNone/>
            </a:pPr>
            <a:endParaRPr lang="en-US" altLang="zh-TW" dirty="0"/>
          </a:p>
          <a:p>
            <a:pPr marL="0" indent="0">
              <a:buNone/>
            </a:pPr>
            <a:r>
              <a:rPr lang="zh-TW" altLang="en-US" dirty="0"/>
              <a:t>相乘得 </a:t>
            </a:r>
            <a:r>
              <a:rPr lang="en-US" altLang="zh-TW" dirty="0"/>
              <a:t>(ac</a:t>
            </a:r>
            <a:r>
              <a:rPr lang="zh-TW" altLang="en-US" dirty="0"/>
              <a:t> </a:t>
            </a:r>
            <a:r>
              <a:rPr lang="en-US" altLang="zh-TW" dirty="0"/>
              <a:t>–</a:t>
            </a:r>
            <a:r>
              <a:rPr lang="zh-TW" altLang="en-US" dirty="0"/>
              <a:t> </a:t>
            </a:r>
            <a:r>
              <a:rPr lang="en-US" altLang="zh-TW" dirty="0"/>
              <a:t>bd)</a:t>
            </a:r>
            <a:r>
              <a:rPr lang="zh-TW" altLang="en-US" dirty="0"/>
              <a:t> </a:t>
            </a:r>
            <a:r>
              <a:rPr lang="en-US" altLang="zh-TW" dirty="0"/>
              <a:t>+</a:t>
            </a:r>
            <a:r>
              <a:rPr lang="zh-TW" altLang="en-US" dirty="0"/>
              <a:t> </a:t>
            </a:r>
            <a:r>
              <a:rPr lang="en-US" altLang="zh-TW" dirty="0"/>
              <a:t>(</a:t>
            </a:r>
            <a:r>
              <a:rPr lang="en-US" altLang="zh-TW" dirty="0" err="1"/>
              <a:t>bc</a:t>
            </a:r>
            <a:r>
              <a:rPr lang="zh-TW" altLang="en-US" dirty="0"/>
              <a:t> </a:t>
            </a:r>
            <a:r>
              <a:rPr lang="en-US" altLang="zh-TW" dirty="0"/>
              <a:t>+</a:t>
            </a:r>
            <a:r>
              <a:rPr lang="zh-TW" altLang="en-US" dirty="0"/>
              <a:t> </a:t>
            </a:r>
            <a:r>
              <a:rPr lang="en-US" altLang="zh-TW" dirty="0"/>
              <a:t>ad)</a:t>
            </a:r>
            <a:r>
              <a:rPr lang="en-US" altLang="zh-TW" dirty="0" err="1"/>
              <a:t>i</a:t>
            </a:r>
            <a:endParaRPr lang="en-US" altLang="zh-TW" dirty="0"/>
          </a:p>
          <a:p>
            <a:pPr marL="0" indent="0">
              <a:buNone/>
            </a:pPr>
            <a:endParaRPr lang="en-US" altLang="zh-TW" dirty="0"/>
          </a:p>
          <a:p>
            <a:pPr marL="0" indent="0">
              <a:buNone/>
            </a:pPr>
            <a:r>
              <a:rPr lang="zh-TW" altLang="en-US" dirty="0"/>
              <a:t>一般需要計算 </a:t>
            </a:r>
            <a:r>
              <a:rPr lang="en-US" altLang="zh-TW" dirty="0"/>
              <a:t>ac, bd, </a:t>
            </a:r>
            <a:r>
              <a:rPr lang="en-US" altLang="zh-TW" dirty="0" err="1"/>
              <a:t>bc</a:t>
            </a:r>
            <a:r>
              <a:rPr lang="en-US" altLang="zh-TW" dirty="0"/>
              <a:t>, ad </a:t>
            </a:r>
            <a:r>
              <a:rPr lang="zh-TW" altLang="en-US" dirty="0"/>
              <a:t>共四次乘法</a:t>
            </a:r>
            <a:endParaRPr lang="en-US" altLang="zh-TW" dirty="0"/>
          </a:p>
          <a:p>
            <a:pPr marL="0" indent="0">
              <a:buNone/>
            </a:pPr>
            <a:r>
              <a:rPr lang="zh-TW" altLang="en-US" dirty="0"/>
              <a:t>才能計算出兩數相乘</a:t>
            </a:r>
            <a:endParaRPr lang="en-US" altLang="zh-TW" dirty="0"/>
          </a:p>
        </p:txBody>
      </p:sp>
    </p:spTree>
    <p:extLst>
      <p:ext uri="{BB962C8B-B14F-4D97-AF65-F5344CB8AC3E}">
        <p14:creationId xmlns:p14="http://schemas.microsoft.com/office/powerpoint/2010/main" val="11865016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kumimoji="1" lang="zh-TW" altLang="en-US" dirty="0"/>
              <a:t>複數乘法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en-US" altLang="zh-TW" dirty="0"/>
              <a:t>(ac</a:t>
            </a:r>
            <a:r>
              <a:rPr lang="zh-TW" altLang="en-US" dirty="0"/>
              <a:t> </a:t>
            </a:r>
            <a:r>
              <a:rPr lang="en-US" altLang="zh-TW" dirty="0"/>
              <a:t>–</a:t>
            </a:r>
            <a:r>
              <a:rPr lang="zh-TW" altLang="en-US" dirty="0"/>
              <a:t> </a:t>
            </a:r>
            <a:r>
              <a:rPr lang="en-US" altLang="zh-TW" dirty="0"/>
              <a:t>bd)</a:t>
            </a:r>
            <a:r>
              <a:rPr lang="zh-TW" altLang="en-US" dirty="0"/>
              <a:t> </a:t>
            </a:r>
            <a:r>
              <a:rPr lang="en-US" altLang="zh-TW" dirty="0"/>
              <a:t>+</a:t>
            </a:r>
            <a:r>
              <a:rPr lang="zh-TW" altLang="en-US" dirty="0"/>
              <a:t> </a:t>
            </a:r>
            <a:r>
              <a:rPr lang="en-US" altLang="zh-TW" dirty="0"/>
              <a:t>(</a:t>
            </a:r>
            <a:r>
              <a:rPr lang="en-US" altLang="zh-TW" dirty="0" err="1"/>
              <a:t>bc</a:t>
            </a:r>
            <a:r>
              <a:rPr lang="zh-TW" altLang="en-US" dirty="0"/>
              <a:t> </a:t>
            </a:r>
            <a:r>
              <a:rPr lang="en-US" altLang="zh-TW" dirty="0"/>
              <a:t>+</a:t>
            </a:r>
            <a:r>
              <a:rPr lang="zh-TW" altLang="en-US" dirty="0"/>
              <a:t> </a:t>
            </a:r>
            <a:r>
              <a:rPr lang="en-US" altLang="zh-TW" dirty="0"/>
              <a:t>ad)</a:t>
            </a:r>
            <a:r>
              <a:rPr lang="en-US" altLang="zh-TW" dirty="0" err="1"/>
              <a:t>i</a:t>
            </a:r>
            <a:endParaRPr lang="en-US" altLang="zh-TW" dirty="0"/>
          </a:p>
          <a:p>
            <a:pPr marL="0" indent="0">
              <a:buNone/>
            </a:pPr>
            <a:endParaRPr lang="en-US" altLang="zh-TW" dirty="0"/>
          </a:p>
          <a:p>
            <a:pPr marL="0" indent="0">
              <a:buNone/>
            </a:pPr>
            <a:r>
              <a:rPr lang="zh-TW" altLang="en-US" dirty="0"/>
              <a:t>對於 </a:t>
            </a:r>
            <a:r>
              <a:rPr lang="en-US" altLang="zh-TW" dirty="0"/>
              <a:t>(ac – bd) =</a:t>
            </a:r>
            <a:r>
              <a:rPr lang="zh-TW" altLang="en-US" dirty="0"/>
              <a:t> </a:t>
            </a:r>
            <a:r>
              <a:rPr lang="en-US" altLang="zh-TW" dirty="0"/>
              <a:t>ac +</a:t>
            </a:r>
            <a:r>
              <a:rPr lang="zh-TW" altLang="en-US" dirty="0"/>
              <a:t> </a:t>
            </a:r>
            <a:r>
              <a:rPr lang="en-US" altLang="zh-TW" dirty="0" err="1"/>
              <a:t>bc</a:t>
            </a:r>
            <a:r>
              <a:rPr lang="en-US" altLang="zh-TW" dirty="0"/>
              <a:t> – </a:t>
            </a:r>
            <a:r>
              <a:rPr lang="en-US" altLang="zh-TW" dirty="0" err="1"/>
              <a:t>bc</a:t>
            </a:r>
            <a:r>
              <a:rPr lang="en-US" altLang="zh-TW" dirty="0"/>
              <a:t> – bd</a:t>
            </a:r>
          </a:p>
        </p:txBody>
      </p:sp>
    </p:spTree>
    <p:extLst>
      <p:ext uri="{BB962C8B-B14F-4D97-AF65-F5344CB8AC3E}">
        <p14:creationId xmlns:p14="http://schemas.microsoft.com/office/powerpoint/2010/main" val="397917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點與向量</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平面上的一個點可以視為從原點發射的向量</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在計算幾何中：點</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(point)</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向量</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(vector)</a:t>
                </a: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6" name="圖片 5"/>
          <p:cNvPicPr>
            <a:picLocks noChangeAspect="1"/>
          </p:cNvPicPr>
          <p:nvPr/>
        </p:nvPicPr>
        <p:blipFill>
          <a:blip r:embed="rId3"/>
          <a:stretch>
            <a:fillRect/>
          </a:stretch>
        </p:blipFill>
        <p:spPr>
          <a:xfrm>
            <a:off x="4361772" y="2966001"/>
            <a:ext cx="3475944" cy="3210962"/>
          </a:xfrm>
          <a:prstGeom prst="rect">
            <a:avLst/>
          </a:prstGeom>
        </p:spPr>
      </p:pic>
    </p:spTree>
    <p:extLst>
      <p:ext uri="{BB962C8B-B14F-4D97-AF65-F5344CB8AC3E}">
        <p14:creationId xmlns:p14="http://schemas.microsoft.com/office/powerpoint/2010/main" val="29014913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kumimoji="1" lang="zh-TW" altLang="en-US" dirty="0"/>
              <a:t>複數乘法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en-US" altLang="zh-TW" dirty="0"/>
              <a:t>(ac</a:t>
            </a:r>
            <a:r>
              <a:rPr lang="zh-TW" altLang="en-US" dirty="0"/>
              <a:t> </a:t>
            </a:r>
            <a:r>
              <a:rPr lang="en-US" altLang="zh-TW" dirty="0"/>
              <a:t>–</a:t>
            </a:r>
            <a:r>
              <a:rPr lang="zh-TW" altLang="en-US" dirty="0"/>
              <a:t> </a:t>
            </a:r>
            <a:r>
              <a:rPr lang="en-US" altLang="zh-TW" dirty="0"/>
              <a:t>bd)</a:t>
            </a:r>
            <a:r>
              <a:rPr lang="zh-TW" altLang="en-US" dirty="0"/>
              <a:t> </a:t>
            </a:r>
            <a:r>
              <a:rPr lang="en-US" altLang="zh-TW" dirty="0"/>
              <a:t>+</a:t>
            </a:r>
            <a:r>
              <a:rPr lang="zh-TW" altLang="en-US" dirty="0"/>
              <a:t> </a:t>
            </a:r>
            <a:r>
              <a:rPr lang="en-US" altLang="zh-TW" dirty="0"/>
              <a:t>(</a:t>
            </a:r>
            <a:r>
              <a:rPr lang="en-US" altLang="zh-TW" dirty="0" err="1"/>
              <a:t>bc</a:t>
            </a:r>
            <a:r>
              <a:rPr lang="zh-TW" altLang="en-US" dirty="0"/>
              <a:t> </a:t>
            </a:r>
            <a:r>
              <a:rPr lang="en-US" altLang="zh-TW" dirty="0"/>
              <a:t>+</a:t>
            </a:r>
            <a:r>
              <a:rPr lang="zh-TW" altLang="en-US" dirty="0"/>
              <a:t> </a:t>
            </a:r>
            <a:r>
              <a:rPr lang="en-US" altLang="zh-TW" dirty="0"/>
              <a:t>ad)</a:t>
            </a:r>
            <a:r>
              <a:rPr lang="en-US" altLang="zh-TW" dirty="0" err="1"/>
              <a:t>i</a:t>
            </a:r>
            <a:endParaRPr lang="en-US" altLang="zh-TW" dirty="0"/>
          </a:p>
          <a:p>
            <a:pPr marL="0" indent="0">
              <a:buNone/>
            </a:pPr>
            <a:endParaRPr lang="en-US" altLang="zh-TW" dirty="0"/>
          </a:p>
          <a:p>
            <a:pPr marL="0" indent="0">
              <a:buNone/>
            </a:pPr>
            <a:r>
              <a:rPr lang="zh-TW" altLang="en-US" dirty="0"/>
              <a:t>對於 </a:t>
            </a:r>
            <a:r>
              <a:rPr lang="en-US" altLang="zh-TW" dirty="0"/>
              <a:t>(ac – bd) =</a:t>
            </a:r>
            <a:r>
              <a:rPr lang="zh-TW" altLang="en-US" dirty="0"/>
              <a:t> </a:t>
            </a:r>
            <a:r>
              <a:rPr lang="en-US" altLang="zh-TW" u="sng" dirty="0"/>
              <a:t>ac +</a:t>
            </a:r>
            <a:r>
              <a:rPr lang="zh-TW" altLang="en-US" u="sng" dirty="0"/>
              <a:t> </a:t>
            </a:r>
            <a:r>
              <a:rPr lang="en-US" altLang="zh-TW" u="sng" dirty="0" err="1"/>
              <a:t>bc</a:t>
            </a:r>
            <a:r>
              <a:rPr lang="en-US" altLang="zh-TW" dirty="0"/>
              <a:t> – </a:t>
            </a:r>
            <a:r>
              <a:rPr lang="en-US" altLang="zh-TW" u="sng" dirty="0" err="1"/>
              <a:t>bc</a:t>
            </a:r>
            <a:r>
              <a:rPr lang="en-US" altLang="zh-TW" u="sng" dirty="0"/>
              <a:t> – bd</a:t>
            </a:r>
          </a:p>
          <a:p>
            <a:pPr marL="0" indent="0">
              <a:buNone/>
            </a:pPr>
            <a:endParaRPr lang="en-US" altLang="zh-TW" dirty="0"/>
          </a:p>
          <a:p>
            <a:pPr marL="0" indent="0">
              <a:buNone/>
            </a:pPr>
            <a:r>
              <a:rPr lang="zh-TW" altLang="en-US" dirty="0"/>
              <a:t>令</a:t>
            </a:r>
            <a:endParaRPr lang="en-US" altLang="zh-TW" dirty="0"/>
          </a:p>
          <a:p>
            <a:pPr marL="0" indent="0" algn="ctr">
              <a:buNone/>
            </a:pPr>
            <a:r>
              <a:rPr lang="en-US" altLang="zh-TW" dirty="0">
                <a:latin typeface="Consolas" panose="020B0609020204030204" pitchFamily="49" charset="0"/>
              </a:rPr>
              <a:t>k</a:t>
            </a:r>
            <a:r>
              <a:rPr lang="en-US" altLang="zh-TW" baseline="-25000" dirty="0">
                <a:latin typeface="Consolas" panose="020B0609020204030204" pitchFamily="49" charset="0"/>
              </a:rPr>
              <a:t>1</a:t>
            </a:r>
            <a:r>
              <a:rPr lang="en-US" altLang="zh-TW" dirty="0">
                <a:latin typeface="Consolas" panose="020B0609020204030204" pitchFamily="49" charset="0"/>
              </a:rPr>
              <a:t> = ac + </a:t>
            </a:r>
            <a:r>
              <a:rPr lang="en-US" altLang="zh-TW" dirty="0" err="1">
                <a:latin typeface="Consolas" panose="020B0609020204030204" pitchFamily="49" charset="0"/>
              </a:rPr>
              <a:t>bc</a:t>
            </a:r>
            <a:r>
              <a:rPr lang="en-US" altLang="zh-TW" dirty="0">
                <a:latin typeface="Consolas" panose="020B0609020204030204" pitchFamily="49" charset="0"/>
              </a:rPr>
              <a:t> = c(</a:t>
            </a:r>
            <a:r>
              <a:rPr lang="en-US" altLang="zh-TW" dirty="0" err="1">
                <a:latin typeface="Consolas" panose="020B0609020204030204" pitchFamily="49" charset="0"/>
              </a:rPr>
              <a:t>a+b</a:t>
            </a:r>
            <a:r>
              <a:rPr lang="en-US" altLang="zh-TW" dirty="0">
                <a:latin typeface="Consolas" panose="020B0609020204030204" pitchFamily="49" charset="0"/>
              </a:rPr>
              <a:t>)</a:t>
            </a:r>
          </a:p>
          <a:p>
            <a:pPr marL="0" indent="0" algn="ctr">
              <a:buNone/>
            </a:pPr>
            <a:r>
              <a:rPr lang="en-US" altLang="zh-TW" dirty="0">
                <a:latin typeface="Consolas" panose="020B0609020204030204" pitchFamily="49" charset="0"/>
              </a:rPr>
              <a:t>k</a:t>
            </a:r>
            <a:r>
              <a:rPr lang="en-US" altLang="zh-TW" baseline="-25000" dirty="0">
                <a:latin typeface="Consolas" panose="020B0609020204030204" pitchFamily="49" charset="0"/>
              </a:rPr>
              <a:t>2</a:t>
            </a:r>
            <a:r>
              <a:rPr lang="en-US" altLang="zh-TW" dirty="0">
                <a:latin typeface="Consolas" panose="020B0609020204030204" pitchFamily="49" charset="0"/>
              </a:rPr>
              <a:t> = </a:t>
            </a:r>
            <a:r>
              <a:rPr lang="en-US" altLang="zh-TW" dirty="0" err="1">
                <a:latin typeface="Consolas" panose="020B0609020204030204" pitchFamily="49" charset="0"/>
              </a:rPr>
              <a:t>bc</a:t>
            </a:r>
            <a:r>
              <a:rPr lang="en-US" altLang="zh-TW" dirty="0">
                <a:latin typeface="Consolas" panose="020B0609020204030204" pitchFamily="49" charset="0"/>
              </a:rPr>
              <a:t> + bd = b(</a:t>
            </a:r>
            <a:r>
              <a:rPr lang="en-US" altLang="zh-TW" dirty="0" err="1">
                <a:latin typeface="Consolas" panose="020B0609020204030204" pitchFamily="49" charset="0"/>
              </a:rPr>
              <a:t>c+d</a:t>
            </a:r>
            <a:r>
              <a:rPr lang="en-US" altLang="zh-TW" dirty="0">
                <a:latin typeface="Consolas" panose="020B0609020204030204" pitchFamily="49" charset="0"/>
              </a:rPr>
              <a:t>)</a:t>
            </a:r>
          </a:p>
        </p:txBody>
      </p:sp>
    </p:spTree>
    <p:extLst>
      <p:ext uri="{BB962C8B-B14F-4D97-AF65-F5344CB8AC3E}">
        <p14:creationId xmlns:p14="http://schemas.microsoft.com/office/powerpoint/2010/main" val="18796562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kumimoji="1" lang="zh-TW" altLang="en-US" dirty="0"/>
              <a:t>複數乘法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en-US" altLang="zh-TW" dirty="0"/>
              <a:t>(ac</a:t>
            </a:r>
            <a:r>
              <a:rPr lang="zh-TW" altLang="en-US" dirty="0"/>
              <a:t> </a:t>
            </a:r>
            <a:r>
              <a:rPr lang="en-US" altLang="zh-TW" dirty="0"/>
              <a:t>–</a:t>
            </a:r>
            <a:r>
              <a:rPr lang="zh-TW" altLang="en-US" dirty="0"/>
              <a:t> </a:t>
            </a:r>
            <a:r>
              <a:rPr lang="en-US" altLang="zh-TW" dirty="0"/>
              <a:t>bd)</a:t>
            </a:r>
            <a:r>
              <a:rPr lang="zh-TW" altLang="en-US" dirty="0"/>
              <a:t> </a:t>
            </a:r>
            <a:r>
              <a:rPr lang="en-US" altLang="zh-TW" dirty="0"/>
              <a:t>+</a:t>
            </a:r>
            <a:r>
              <a:rPr lang="zh-TW" altLang="en-US" dirty="0"/>
              <a:t> </a:t>
            </a:r>
            <a:r>
              <a:rPr lang="en-US" altLang="zh-TW" dirty="0"/>
              <a:t>(</a:t>
            </a:r>
            <a:r>
              <a:rPr lang="en-US" altLang="zh-TW" dirty="0" err="1"/>
              <a:t>bc</a:t>
            </a:r>
            <a:r>
              <a:rPr lang="zh-TW" altLang="en-US" dirty="0"/>
              <a:t> </a:t>
            </a:r>
            <a:r>
              <a:rPr lang="en-US" altLang="zh-TW" dirty="0"/>
              <a:t>+</a:t>
            </a:r>
            <a:r>
              <a:rPr lang="zh-TW" altLang="en-US" dirty="0"/>
              <a:t> </a:t>
            </a:r>
            <a:r>
              <a:rPr lang="en-US" altLang="zh-TW" dirty="0"/>
              <a:t>ad)</a:t>
            </a:r>
            <a:r>
              <a:rPr lang="en-US" altLang="zh-TW" dirty="0" err="1"/>
              <a:t>i</a:t>
            </a:r>
            <a:endParaRPr lang="en-US" altLang="zh-TW" dirty="0"/>
          </a:p>
          <a:p>
            <a:pPr marL="0" indent="0">
              <a:buNone/>
            </a:pPr>
            <a:endParaRPr lang="en-US" altLang="zh-TW" dirty="0"/>
          </a:p>
          <a:p>
            <a:pPr marL="0" indent="0">
              <a:buNone/>
            </a:pPr>
            <a:r>
              <a:rPr lang="zh-TW" altLang="en-US" dirty="0"/>
              <a:t>對於 </a:t>
            </a:r>
            <a:r>
              <a:rPr lang="en-US" altLang="zh-TW" dirty="0"/>
              <a:t>(</a:t>
            </a:r>
            <a:r>
              <a:rPr lang="en-US" altLang="zh-TW" dirty="0" err="1"/>
              <a:t>bc</a:t>
            </a:r>
            <a:r>
              <a:rPr lang="zh-TW" altLang="en-US" dirty="0"/>
              <a:t> </a:t>
            </a:r>
            <a:r>
              <a:rPr lang="en-US" altLang="zh-TW" dirty="0"/>
              <a:t>+</a:t>
            </a:r>
            <a:r>
              <a:rPr lang="zh-TW" altLang="en-US" dirty="0"/>
              <a:t> </a:t>
            </a:r>
            <a:r>
              <a:rPr lang="en-US" altLang="zh-TW" dirty="0"/>
              <a:t>ad) =</a:t>
            </a:r>
            <a:r>
              <a:rPr lang="zh-TW" altLang="en-US" dirty="0"/>
              <a:t> </a:t>
            </a:r>
            <a:r>
              <a:rPr lang="en-US" altLang="zh-TW" dirty="0"/>
              <a:t>ac +</a:t>
            </a:r>
            <a:r>
              <a:rPr lang="zh-TW" altLang="en-US" dirty="0"/>
              <a:t> </a:t>
            </a:r>
            <a:r>
              <a:rPr lang="en-US" altLang="zh-TW" dirty="0" err="1"/>
              <a:t>bc</a:t>
            </a:r>
            <a:r>
              <a:rPr lang="en-US" altLang="zh-TW" dirty="0"/>
              <a:t> + ad – ac</a:t>
            </a:r>
          </a:p>
        </p:txBody>
      </p:sp>
    </p:spTree>
    <p:extLst>
      <p:ext uri="{BB962C8B-B14F-4D97-AF65-F5344CB8AC3E}">
        <p14:creationId xmlns:p14="http://schemas.microsoft.com/office/powerpoint/2010/main" val="2242694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kumimoji="1" lang="zh-TW" altLang="en-US" dirty="0"/>
              <a:t>複數乘法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en-US" altLang="zh-TW" dirty="0"/>
              <a:t>(ac</a:t>
            </a:r>
            <a:r>
              <a:rPr lang="zh-TW" altLang="en-US" dirty="0"/>
              <a:t> </a:t>
            </a:r>
            <a:r>
              <a:rPr lang="en-US" altLang="zh-TW" dirty="0"/>
              <a:t>–</a:t>
            </a:r>
            <a:r>
              <a:rPr lang="zh-TW" altLang="en-US" dirty="0"/>
              <a:t> </a:t>
            </a:r>
            <a:r>
              <a:rPr lang="en-US" altLang="zh-TW" dirty="0"/>
              <a:t>bd)</a:t>
            </a:r>
            <a:r>
              <a:rPr lang="zh-TW" altLang="en-US" dirty="0"/>
              <a:t> </a:t>
            </a:r>
            <a:r>
              <a:rPr lang="en-US" altLang="zh-TW" dirty="0"/>
              <a:t>+</a:t>
            </a:r>
            <a:r>
              <a:rPr lang="zh-TW" altLang="en-US" dirty="0"/>
              <a:t> </a:t>
            </a:r>
            <a:r>
              <a:rPr lang="en-US" altLang="zh-TW" dirty="0"/>
              <a:t>(</a:t>
            </a:r>
            <a:r>
              <a:rPr lang="en-US" altLang="zh-TW" dirty="0" err="1"/>
              <a:t>bc</a:t>
            </a:r>
            <a:r>
              <a:rPr lang="zh-TW" altLang="en-US" dirty="0"/>
              <a:t> </a:t>
            </a:r>
            <a:r>
              <a:rPr lang="en-US" altLang="zh-TW" dirty="0"/>
              <a:t>+</a:t>
            </a:r>
            <a:r>
              <a:rPr lang="zh-TW" altLang="en-US" dirty="0"/>
              <a:t> </a:t>
            </a:r>
            <a:r>
              <a:rPr lang="en-US" altLang="zh-TW" dirty="0"/>
              <a:t>ad)</a:t>
            </a:r>
            <a:r>
              <a:rPr lang="en-US" altLang="zh-TW" dirty="0" err="1"/>
              <a:t>i</a:t>
            </a:r>
            <a:endParaRPr lang="en-US" altLang="zh-TW" dirty="0"/>
          </a:p>
          <a:p>
            <a:pPr marL="0" indent="0">
              <a:buNone/>
            </a:pPr>
            <a:endParaRPr lang="en-US" altLang="zh-TW" dirty="0"/>
          </a:p>
          <a:p>
            <a:pPr marL="0" indent="0">
              <a:buNone/>
            </a:pPr>
            <a:r>
              <a:rPr lang="zh-TW" altLang="en-US" dirty="0"/>
              <a:t>對於 </a:t>
            </a:r>
            <a:r>
              <a:rPr lang="en-US" altLang="zh-TW" dirty="0"/>
              <a:t>(</a:t>
            </a:r>
            <a:r>
              <a:rPr lang="en-US" altLang="zh-TW" dirty="0" err="1"/>
              <a:t>bc</a:t>
            </a:r>
            <a:r>
              <a:rPr lang="zh-TW" altLang="en-US" dirty="0"/>
              <a:t> </a:t>
            </a:r>
            <a:r>
              <a:rPr lang="en-US" altLang="zh-TW" dirty="0"/>
              <a:t>+</a:t>
            </a:r>
            <a:r>
              <a:rPr lang="zh-TW" altLang="en-US" dirty="0"/>
              <a:t> </a:t>
            </a:r>
            <a:r>
              <a:rPr lang="en-US" altLang="zh-TW" dirty="0"/>
              <a:t>ad) =</a:t>
            </a:r>
            <a:r>
              <a:rPr lang="zh-TW" altLang="en-US" dirty="0"/>
              <a:t> </a:t>
            </a:r>
            <a:r>
              <a:rPr lang="en-US" altLang="zh-TW" u="sng" dirty="0"/>
              <a:t>ac +</a:t>
            </a:r>
            <a:r>
              <a:rPr lang="zh-TW" altLang="en-US" u="sng" dirty="0"/>
              <a:t> </a:t>
            </a:r>
            <a:r>
              <a:rPr lang="en-US" altLang="zh-TW" u="sng" dirty="0" err="1"/>
              <a:t>bc</a:t>
            </a:r>
            <a:r>
              <a:rPr lang="en-US" altLang="zh-TW" dirty="0"/>
              <a:t> + </a:t>
            </a:r>
            <a:r>
              <a:rPr lang="en-US" altLang="zh-TW" u="sng" dirty="0"/>
              <a:t>ad – ac</a:t>
            </a:r>
          </a:p>
          <a:p>
            <a:pPr marL="0" indent="0">
              <a:buNone/>
            </a:pPr>
            <a:endParaRPr lang="en-US" altLang="zh-TW" dirty="0"/>
          </a:p>
          <a:p>
            <a:pPr marL="0" indent="0">
              <a:buNone/>
            </a:pPr>
            <a:r>
              <a:rPr lang="zh-TW" altLang="en-US" dirty="0"/>
              <a:t>令</a:t>
            </a:r>
            <a:endParaRPr lang="en-US" altLang="zh-TW" dirty="0"/>
          </a:p>
          <a:p>
            <a:pPr marL="0" indent="0" algn="ctr">
              <a:buNone/>
            </a:pPr>
            <a:r>
              <a:rPr lang="en-US" altLang="zh-TW" dirty="0">
                <a:latin typeface="Consolas" panose="020B0609020204030204" pitchFamily="49" charset="0"/>
              </a:rPr>
              <a:t>k</a:t>
            </a:r>
            <a:r>
              <a:rPr lang="en-US" altLang="zh-TW" baseline="-25000" dirty="0">
                <a:latin typeface="Consolas" panose="020B0609020204030204" pitchFamily="49" charset="0"/>
              </a:rPr>
              <a:t>1</a:t>
            </a:r>
            <a:r>
              <a:rPr lang="en-US" altLang="zh-TW" dirty="0">
                <a:latin typeface="Consolas" panose="020B0609020204030204" pitchFamily="49" charset="0"/>
              </a:rPr>
              <a:t> = ac + </a:t>
            </a:r>
            <a:r>
              <a:rPr lang="en-US" altLang="zh-TW" dirty="0" err="1">
                <a:latin typeface="Consolas" panose="020B0609020204030204" pitchFamily="49" charset="0"/>
              </a:rPr>
              <a:t>bc</a:t>
            </a:r>
            <a:r>
              <a:rPr lang="en-US" altLang="zh-TW" dirty="0">
                <a:latin typeface="Consolas" panose="020B0609020204030204" pitchFamily="49" charset="0"/>
              </a:rPr>
              <a:t> = c(</a:t>
            </a:r>
            <a:r>
              <a:rPr lang="en-US" altLang="zh-TW" dirty="0" err="1">
                <a:latin typeface="Consolas" panose="020B0609020204030204" pitchFamily="49" charset="0"/>
              </a:rPr>
              <a:t>a+b</a:t>
            </a:r>
            <a:r>
              <a:rPr lang="en-US" altLang="zh-TW" dirty="0">
                <a:latin typeface="Consolas" panose="020B0609020204030204" pitchFamily="49" charset="0"/>
              </a:rPr>
              <a:t>)</a:t>
            </a:r>
          </a:p>
          <a:p>
            <a:pPr marL="0" indent="0" algn="ctr">
              <a:buNone/>
            </a:pPr>
            <a:r>
              <a:rPr lang="en-US" altLang="zh-TW" dirty="0">
                <a:latin typeface="Consolas" panose="020B0609020204030204" pitchFamily="49" charset="0"/>
              </a:rPr>
              <a:t>k</a:t>
            </a:r>
            <a:r>
              <a:rPr lang="en-US" altLang="zh-TW" baseline="-25000" dirty="0">
                <a:latin typeface="Consolas" panose="020B0609020204030204" pitchFamily="49" charset="0"/>
              </a:rPr>
              <a:t>3</a:t>
            </a:r>
            <a:r>
              <a:rPr lang="en-US" altLang="zh-TW" dirty="0">
                <a:latin typeface="Consolas" panose="020B0609020204030204" pitchFamily="49" charset="0"/>
              </a:rPr>
              <a:t> = ad - ac = a(d-c)</a:t>
            </a:r>
          </a:p>
        </p:txBody>
      </p:sp>
    </p:spTree>
    <p:extLst>
      <p:ext uri="{BB962C8B-B14F-4D97-AF65-F5344CB8AC3E}">
        <p14:creationId xmlns:p14="http://schemas.microsoft.com/office/powerpoint/2010/main" val="8403301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kumimoji="1" lang="zh-TW" altLang="en-US" dirty="0"/>
              <a:t>複數乘法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en-US" altLang="zh-TW" dirty="0"/>
              <a:t>(ac</a:t>
            </a:r>
            <a:r>
              <a:rPr lang="zh-TW" altLang="en-US" dirty="0"/>
              <a:t> </a:t>
            </a:r>
            <a:r>
              <a:rPr lang="en-US" altLang="zh-TW" dirty="0"/>
              <a:t>–</a:t>
            </a:r>
            <a:r>
              <a:rPr lang="zh-TW" altLang="en-US" dirty="0"/>
              <a:t> </a:t>
            </a:r>
            <a:r>
              <a:rPr lang="en-US" altLang="zh-TW" dirty="0"/>
              <a:t>bd)</a:t>
            </a:r>
            <a:r>
              <a:rPr lang="zh-TW" altLang="en-US" dirty="0"/>
              <a:t> </a:t>
            </a:r>
            <a:r>
              <a:rPr lang="en-US" altLang="zh-TW" dirty="0"/>
              <a:t>+</a:t>
            </a:r>
            <a:r>
              <a:rPr lang="zh-TW" altLang="en-US" dirty="0"/>
              <a:t> </a:t>
            </a:r>
            <a:r>
              <a:rPr lang="en-US" altLang="zh-TW" dirty="0"/>
              <a:t>(</a:t>
            </a:r>
            <a:r>
              <a:rPr lang="en-US" altLang="zh-TW" dirty="0" err="1"/>
              <a:t>bc</a:t>
            </a:r>
            <a:r>
              <a:rPr lang="zh-TW" altLang="en-US" dirty="0"/>
              <a:t> </a:t>
            </a:r>
            <a:r>
              <a:rPr lang="en-US" altLang="zh-TW" dirty="0"/>
              <a:t>+</a:t>
            </a:r>
            <a:r>
              <a:rPr lang="zh-TW" altLang="en-US" dirty="0"/>
              <a:t> </a:t>
            </a:r>
            <a:r>
              <a:rPr lang="en-US" altLang="zh-TW" dirty="0"/>
              <a:t>ad)</a:t>
            </a:r>
            <a:r>
              <a:rPr lang="en-US" altLang="zh-TW" dirty="0" err="1"/>
              <a:t>i</a:t>
            </a:r>
            <a:endParaRPr lang="en-US" altLang="zh-TW" dirty="0"/>
          </a:p>
          <a:p>
            <a:pPr marL="0" indent="0">
              <a:buNone/>
            </a:pPr>
            <a:endParaRPr lang="en-US" altLang="zh-TW" u="sng" dirty="0"/>
          </a:p>
          <a:p>
            <a:pPr marL="0" indent="0">
              <a:buNone/>
            </a:pPr>
            <a:r>
              <a:rPr lang="en-US" altLang="zh-TW" dirty="0"/>
              <a:t>=</a:t>
            </a:r>
            <a:r>
              <a:rPr lang="zh-TW" altLang="en-US" dirty="0"/>
              <a:t> </a:t>
            </a:r>
            <a:r>
              <a:rPr lang="en-US" altLang="zh-TW" dirty="0"/>
              <a:t>(k</a:t>
            </a:r>
            <a:r>
              <a:rPr lang="en-US" altLang="zh-TW" baseline="-25000" dirty="0"/>
              <a:t>1</a:t>
            </a:r>
            <a:r>
              <a:rPr lang="en-US" altLang="zh-TW" dirty="0"/>
              <a:t>-k</a:t>
            </a:r>
            <a:r>
              <a:rPr lang="en-US" altLang="zh-TW" baseline="-25000" dirty="0"/>
              <a:t>2</a:t>
            </a:r>
            <a:r>
              <a:rPr lang="en-US" altLang="zh-TW" dirty="0"/>
              <a:t>)</a:t>
            </a:r>
            <a:r>
              <a:rPr lang="ja-JP" altLang="en-US" dirty="0"/>
              <a:t> </a:t>
            </a:r>
            <a:r>
              <a:rPr lang="en-US" altLang="zh-TW" dirty="0"/>
              <a:t>+ (k</a:t>
            </a:r>
            <a:r>
              <a:rPr lang="en-US" altLang="zh-TW" baseline="-25000" dirty="0"/>
              <a:t>1</a:t>
            </a:r>
            <a:r>
              <a:rPr lang="en-US" altLang="zh-TW" dirty="0"/>
              <a:t>+k</a:t>
            </a:r>
            <a:r>
              <a:rPr lang="en-US" altLang="zh-TW" baseline="-25000" dirty="0"/>
              <a:t>3</a:t>
            </a:r>
            <a:r>
              <a:rPr lang="en-US" altLang="zh-TW" dirty="0"/>
              <a:t>)</a:t>
            </a:r>
            <a:r>
              <a:rPr lang="en-US" altLang="zh-TW" dirty="0" err="1"/>
              <a:t>i</a:t>
            </a:r>
            <a:endParaRPr lang="en-US" altLang="zh-TW" dirty="0"/>
          </a:p>
          <a:p>
            <a:pPr marL="0" indent="0">
              <a:buNone/>
            </a:pPr>
            <a:endParaRPr lang="en-US" altLang="zh-TW" dirty="0"/>
          </a:p>
          <a:p>
            <a:pPr marL="0" indent="0" algn="ctr">
              <a:buNone/>
            </a:pPr>
            <a:r>
              <a:rPr lang="en-US" altLang="zh-TW" dirty="0">
                <a:latin typeface="Consolas" panose="020B0609020204030204" pitchFamily="49" charset="0"/>
              </a:rPr>
              <a:t>k</a:t>
            </a:r>
            <a:r>
              <a:rPr lang="en-US" altLang="zh-TW" baseline="-25000" dirty="0">
                <a:latin typeface="Consolas" panose="020B0609020204030204" pitchFamily="49" charset="0"/>
              </a:rPr>
              <a:t>1</a:t>
            </a:r>
            <a:r>
              <a:rPr lang="en-US" altLang="zh-TW" dirty="0">
                <a:latin typeface="Consolas" panose="020B0609020204030204" pitchFamily="49" charset="0"/>
              </a:rPr>
              <a:t> = ac + </a:t>
            </a:r>
            <a:r>
              <a:rPr lang="en-US" altLang="zh-TW" dirty="0" err="1">
                <a:latin typeface="Consolas" panose="020B0609020204030204" pitchFamily="49" charset="0"/>
              </a:rPr>
              <a:t>bc</a:t>
            </a:r>
            <a:r>
              <a:rPr lang="en-US" altLang="zh-TW" dirty="0">
                <a:latin typeface="Consolas" panose="020B0609020204030204" pitchFamily="49" charset="0"/>
              </a:rPr>
              <a:t> = c(</a:t>
            </a:r>
            <a:r>
              <a:rPr lang="en-US" altLang="zh-TW" dirty="0" err="1">
                <a:latin typeface="Consolas" panose="020B0609020204030204" pitchFamily="49" charset="0"/>
              </a:rPr>
              <a:t>a+b</a:t>
            </a:r>
            <a:r>
              <a:rPr lang="en-US" altLang="zh-TW" dirty="0">
                <a:latin typeface="Consolas" panose="020B0609020204030204" pitchFamily="49" charset="0"/>
              </a:rPr>
              <a:t>)</a:t>
            </a:r>
          </a:p>
          <a:p>
            <a:pPr marL="0" indent="0" algn="ctr">
              <a:buNone/>
            </a:pPr>
            <a:r>
              <a:rPr lang="en-US" altLang="zh-TW" dirty="0">
                <a:latin typeface="Consolas" panose="020B0609020204030204" pitchFamily="49" charset="0"/>
              </a:rPr>
              <a:t>k</a:t>
            </a:r>
            <a:r>
              <a:rPr lang="en-US" altLang="zh-TW" baseline="-25000" dirty="0">
                <a:latin typeface="Consolas" panose="020B0609020204030204" pitchFamily="49" charset="0"/>
              </a:rPr>
              <a:t>2</a:t>
            </a:r>
            <a:r>
              <a:rPr lang="en-US" altLang="zh-TW" dirty="0">
                <a:latin typeface="Consolas" panose="020B0609020204030204" pitchFamily="49" charset="0"/>
              </a:rPr>
              <a:t> = </a:t>
            </a:r>
            <a:r>
              <a:rPr lang="en-US" altLang="zh-TW" dirty="0" err="1">
                <a:latin typeface="Consolas" panose="020B0609020204030204" pitchFamily="49" charset="0"/>
              </a:rPr>
              <a:t>bc</a:t>
            </a:r>
            <a:r>
              <a:rPr lang="en-US" altLang="zh-TW" dirty="0">
                <a:latin typeface="Consolas" panose="020B0609020204030204" pitchFamily="49" charset="0"/>
              </a:rPr>
              <a:t> + bd = b(</a:t>
            </a:r>
            <a:r>
              <a:rPr lang="en-US" altLang="zh-TW" dirty="0" err="1">
                <a:latin typeface="Consolas" panose="020B0609020204030204" pitchFamily="49" charset="0"/>
              </a:rPr>
              <a:t>c+d</a:t>
            </a:r>
            <a:r>
              <a:rPr lang="en-US" altLang="zh-TW" dirty="0">
                <a:latin typeface="Consolas" panose="020B0609020204030204" pitchFamily="49" charset="0"/>
              </a:rPr>
              <a:t>)</a:t>
            </a:r>
          </a:p>
          <a:p>
            <a:pPr marL="0" indent="0" algn="ctr">
              <a:buNone/>
            </a:pPr>
            <a:r>
              <a:rPr lang="en-US" altLang="zh-TW" dirty="0">
                <a:latin typeface="Consolas" panose="020B0609020204030204" pitchFamily="49" charset="0"/>
              </a:rPr>
              <a:t>k</a:t>
            </a:r>
            <a:r>
              <a:rPr lang="en-US" altLang="zh-TW" baseline="-25000" dirty="0">
                <a:latin typeface="Consolas" panose="020B0609020204030204" pitchFamily="49" charset="0"/>
              </a:rPr>
              <a:t>3</a:t>
            </a:r>
            <a:r>
              <a:rPr lang="en-US" altLang="zh-TW" dirty="0">
                <a:latin typeface="Consolas" panose="020B0609020204030204" pitchFamily="49" charset="0"/>
              </a:rPr>
              <a:t> = ad - ac = a(d-c)</a:t>
            </a:r>
          </a:p>
          <a:p>
            <a:pPr marL="0" indent="0" algn="ctr">
              <a:buNone/>
            </a:pPr>
            <a:endParaRPr lang="en-US" altLang="zh-TW" dirty="0">
              <a:latin typeface="Consolas" panose="020B0609020204030204" pitchFamily="49" charset="0"/>
            </a:endParaRPr>
          </a:p>
          <a:p>
            <a:pPr marL="0" indent="0">
              <a:buNone/>
            </a:pPr>
            <a:endParaRPr lang="en-US" altLang="zh-TW" dirty="0"/>
          </a:p>
        </p:txBody>
      </p:sp>
    </p:spTree>
    <p:extLst>
      <p:ext uri="{BB962C8B-B14F-4D97-AF65-F5344CB8AC3E}">
        <p14:creationId xmlns:p14="http://schemas.microsoft.com/office/powerpoint/2010/main" val="5653756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kumimoji="1" lang="zh-TW" altLang="en-US" dirty="0"/>
              <a:t>複數乘法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en-US" altLang="zh-TW" dirty="0"/>
              <a:t>(ac</a:t>
            </a:r>
            <a:r>
              <a:rPr lang="zh-TW" altLang="en-US" dirty="0"/>
              <a:t> </a:t>
            </a:r>
            <a:r>
              <a:rPr lang="en-US" altLang="zh-TW" dirty="0"/>
              <a:t>–</a:t>
            </a:r>
            <a:r>
              <a:rPr lang="zh-TW" altLang="en-US" dirty="0"/>
              <a:t> </a:t>
            </a:r>
            <a:r>
              <a:rPr lang="en-US" altLang="zh-TW" dirty="0"/>
              <a:t>bd)</a:t>
            </a:r>
            <a:r>
              <a:rPr lang="zh-TW" altLang="en-US" dirty="0"/>
              <a:t> </a:t>
            </a:r>
            <a:r>
              <a:rPr lang="en-US" altLang="zh-TW" dirty="0"/>
              <a:t>+</a:t>
            </a:r>
            <a:r>
              <a:rPr lang="zh-TW" altLang="en-US" dirty="0"/>
              <a:t> </a:t>
            </a:r>
            <a:r>
              <a:rPr lang="en-US" altLang="zh-TW" dirty="0"/>
              <a:t>(</a:t>
            </a:r>
            <a:r>
              <a:rPr lang="en-US" altLang="zh-TW" dirty="0" err="1"/>
              <a:t>bc</a:t>
            </a:r>
            <a:r>
              <a:rPr lang="zh-TW" altLang="en-US" dirty="0"/>
              <a:t> </a:t>
            </a:r>
            <a:r>
              <a:rPr lang="en-US" altLang="zh-TW" dirty="0"/>
              <a:t>+</a:t>
            </a:r>
            <a:r>
              <a:rPr lang="zh-TW" altLang="en-US" dirty="0"/>
              <a:t> </a:t>
            </a:r>
            <a:r>
              <a:rPr lang="en-US" altLang="zh-TW" dirty="0"/>
              <a:t>ad)</a:t>
            </a:r>
            <a:r>
              <a:rPr lang="en-US" altLang="zh-TW" dirty="0" err="1"/>
              <a:t>i</a:t>
            </a:r>
            <a:endParaRPr lang="en-US" altLang="zh-TW" dirty="0"/>
          </a:p>
          <a:p>
            <a:pPr marL="0" indent="0">
              <a:buNone/>
            </a:pPr>
            <a:endParaRPr lang="en-US" altLang="zh-TW" u="sng" dirty="0"/>
          </a:p>
          <a:p>
            <a:pPr marL="0" indent="0">
              <a:buNone/>
            </a:pPr>
            <a:r>
              <a:rPr lang="en-US" altLang="zh-TW" dirty="0"/>
              <a:t>=</a:t>
            </a:r>
            <a:r>
              <a:rPr lang="zh-TW" altLang="en-US" dirty="0"/>
              <a:t> </a:t>
            </a:r>
            <a:r>
              <a:rPr lang="en-US" altLang="zh-TW" dirty="0"/>
              <a:t>(k</a:t>
            </a:r>
            <a:r>
              <a:rPr lang="en-US" altLang="zh-TW" baseline="-25000" dirty="0"/>
              <a:t>1</a:t>
            </a:r>
            <a:r>
              <a:rPr lang="en-US" altLang="zh-TW" dirty="0"/>
              <a:t>-k</a:t>
            </a:r>
            <a:r>
              <a:rPr lang="en-US" altLang="zh-TW" baseline="-25000" dirty="0"/>
              <a:t>2</a:t>
            </a:r>
            <a:r>
              <a:rPr lang="en-US" altLang="zh-TW" dirty="0"/>
              <a:t>)</a:t>
            </a:r>
            <a:r>
              <a:rPr lang="ja-JP" altLang="en-US" dirty="0"/>
              <a:t> </a:t>
            </a:r>
            <a:r>
              <a:rPr lang="en-US" altLang="zh-TW" dirty="0"/>
              <a:t>+ (k</a:t>
            </a:r>
            <a:r>
              <a:rPr lang="en-US" altLang="zh-TW" baseline="-25000" dirty="0"/>
              <a:t>1</a:t>
            </a:r>
            <a:r>
              <a:rPr lang="en-US" altLang="zh-TW" dirty="0"/>
              <a:t>+k</a:t>
            </a:r>
            <a:r>
              <a:rPr lang="en-US" altLang="zh-TW" baseline="-25000" dirty="0"/>
              <a:t>3</a:t>
            </a:r>
            <a:r>
              <a:rPr lang="en-US" altLang="zh-TW" dirty="0"/>
              <a:t>)</a:t>
            </a:r>
            <a:r>
              <a:rPr lang="en-US" altLang="zh-TW" dirty="0" err="1"/>
              <a:t>i</a:t>
            </a:r>
            <a:endParaRPr lang="en-US" altLang="zh-TW" dirty="0"/>
          </a:p>
          <a:p>
            <a:pPr marL="0" indent="0">
              <a:buNone/>
            </a:pPr>
            <a:endParaRPr lang="en-US" altLang="zh-TW" dirty="0"/>
          </a:p>
          <a:p>
            <a:pPr marL="0" indent="0">
              <a:buNone/>
            </a:pPr>
            <a:r>
              <a:rPr lang="zh-TW" altLang="en-US" dirty="0"/>
              <a:t>總共只需要</a:t>
            </a:r>
            <a:r>
              <a:rPr lang="zh-TW" altLang="en-US" b="1" dirty="0"/>
              <a:t>三</a:t>
            </a:r>
            <a:r>
              <a:rPr lang="zh-TW" altLang="en-US" dirty="0"/>
              <a:t>次乘法</a:t>
            </a:r>
            <a:endParaRPr lang="en-US" altLang="zh-TW" dirty="0"/>
          </a:p>
          <a:p>
            <a:pPr marL="0" indent="0">
              <a:buNone/>
            </a:pPr>
            <a:endParaRPr lang="en-US" altLang="zh-TW" dirty="0"/>
          </a:p>
          <a:p>
            <a:pPr marL="0" indent="0">
              <a:buNone/>
            </a:pPr>
            <a:r>
              <a:rPr lang="zh-TW" altLang="en-US" dirty="0"/>
              <a:t>似乎變快了一點</a:t>
            </a:r>
            <a:endParaRPr lang="en-US" altLang="zh-TW" dirty="0"/>
          </a:p>
        </p:txBody>
      </p:sp>
      <p:pic>
        <p:nvPicPr>
          <p:cNvPr id="5" name="圖片 4">
            <a:extLst>
              <a:ext uri="{FF2B5EF4-FFF2-40B4-BE49-F238E27FC236}">
                <a16:creationId xmlns:a16="http://schemas.microsoft.com/office/drawing/2014/main" xmlns="" id="{4098C702-F4BD-4AD7-B4A4-3A4E86C8F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9123" y="3804804"/>
            <a:ext cx="2818248" cy="2507096"/>
          </a:xfrm>
          <a:prstGeom prst="rect">
            <a:avLst/>
          </a:prstGeom>
        </p:spPr>
      </p:pic>
    </p:spTree>
    <p:extLst>
      <p:ext uri="{BB962C8B-B14F-4D97-AF65-F5344CB8AC3E}">
        <p14:creationId xmlns:p14="http://schemas.microsoft.com/office/powerpoint/2010/main" val="39079092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en-US" altLang="zh-TW" dirty="0"/>
              <a:t>M</a:t>
            </a:r>
            <a:r>
              <a:rPr lang="en-US" altLang="ja-JP" dirty="0"/>
              <a:t>ultiplication algorithm</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r>
              <a:rPr lang="en-US" altLang="ja-JP" dirty="0">
                <a:solidFill>
                  <a:schemeClr val="bg1">
                    <a:lumMod val="75000"/>
                  </a:schemeClr>
                </a:solidFill>
              </a:rPr>
              <a:t>Gauss</a:t>
            </a:r>
            <a:r>
              <a:rPr lang="en-US" altLang="zh-TW" dirty="0">
                <a:solidFill>
                  <a:schemeClr val="bg1">
                    <a:lumMod val="75000"/>
                  </a:schemeClr>
                </a:solidFill>
              </a:rPr>
              <a:t>′</a:t>
            </a:r>
            <a:r>
              <a:rPr lang="en-US" altLang="ja-JP" dirty="0">
                <a:solidFill>
                  <a:schemeClr val="bg1">
                    <a:lumMod val="75000"/>
                  </a:schemeClr>
                </a:solidFill>
              </a:rPr>
              <a:t>s complex multiplication algorithm</a:t>
            </a:r>
            <a:endParaRPr kumimoji="1" lang="en-US" altLang="ja-JP" dirty="0">
              <a:solidFill>
                <a:schemeClr val="bg1">
                  <a:lumMod val="75000"/>
                </a:schemeClr>
              </a:solidFill>
            </a:endParaRPr>
          </a:p>
          <a:p>
            <a:r>
              <a:rPr lang="en-US" altLang="ja-JP" dirty="0"/>
              <a:t>Karatsuba algorithm</a:t>
            </a:r>
          </a:p>
        </p:txBody>
      </p:sp>
    </p:spTree>
    <p:extLst>
      <p:ext uri="{BB962C8B-B14F-4D97-AF65-F5344CB8AC3E}">
        <p14:creationId xmlns:p14="http://schemas.microsoft.com/office/powerpoint/2010/main" val="35347557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en-US" altLang="ja-JP" dirty="0"/>
              <a:t>Karatsuba algorithm</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zh-TW" altLang="en-US" dirty="0"/>
              <a:t>對於剛剛的複數乘法</a:t>
            </a:r>
            <a:endParaRPr lang="en-US" altLang="zh-TW" dirty="0"/>
          </a:p>
          <a:p>
            <a:pPr marL="0" indent="0">
              <a:buNone/>
            </a:pPr>
            <a:endParaRPr lang="en-US" altLang="ja-JP" dirty="0"/>
          </a:p>
          <a:p>
            <a:pPr marL="0" indent="0">
              <a:buNone/>
            </a:pPr>
            <a:r>
              <a:rPr lang="zh-TW" altLang="en-US" dirty="0"/>
              <a:t>似乎對於整數 </a:t>
            </a:r>
            <a:r>
              <a:rPr lang="en-US" altLang="zh-TW" dirty="0"/>
              <a:t>x, y </a:t>
            </a:r>
            <a:r>
              <a:rPr lang="zh-TW" altLang="en-US" dirty="0"/>
              <a:t>相乘有些啟示</a:t>
            </a:r>
            <a:endParaRPr lang="en-US" altLang="ja-JP" dirty="0"/>
          </a:p>
        </p:txBody>
      </p:sp>
    </p:spTree>
    <p:extLst>
      <p:ext uri="{BB962C8B-B14F-4D97-AF65-F5344CB8AC3E}">
        <p14:creationId xmlns:p14="http://schemas.microsoft.com/office/powerpoint/2010/main" val="5298694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en-US" altLang="ja-JP" dirty="0"/>
              <a:t>Karatsuba algorithm</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zh-TW" altLang="en-US" dirty="0"/>
              <a:t>對於剛剛的複數乘法</a:t>
            </a:r>
            <a:endParaRPr lang="en-US" altLang="zh-TW" dirty="0"/>
          </a:p>
          <a:p>
            <a:pPr marL="0" indent="0">
              <a:buNone/>
            </a:pPr>
            <a:endParaRPr lang="en-US" altLang="ja-JP" dirty="0"/>
          </a:p>
          <a:p>
            <a:pPr marL="0" indent="0">
              <a:buNone/>
            </a:pPr>
            <a:r>
              <a:rPr lang="zh-TW" altLang="en-US" dirty="0"/>
              <a:t>似乎對於整數 </a:t>
            </a:r>
            <a:r>
              <a:rPr lang="en-US" altLang="zh-TW" dirty="0"/>
              <a:t>x, y </a:t>
            </a:r>
            <a:r>
              <a:rPr lang="zh-TW" altLang="en-US" dirty="0"/>
              <a:t>相乘有些啟示</a:t>
            </a:r>
            <a:endParaRPr lang="en-US" altLang="zh-TW" dirty="0"/>
          </a:p>
          <a:p>
            <a:pPr marL="0" indent="0">
              <a:buNone/>
            </a:pPr>
            <a:endParaRPr lang="en-US" altLang="ja-JP" dirty="0"/>
          </a:p>
          <a:p>
            <a:pPr marL="0" indent="0">
              <a:buNone/>
            </a:pPr>
            <a:r>
              <a:rPr lang="zh-TW" altLang="en-US" dirty="0"/>
              <a:t>也就是令</a:t>
            </a:r>
            <a:endParaRPr lang="en-US" altLang="zh-TW" dirty="0"/>
          </a:p>
          <a:p>
            <a:pPr marL="0" indent="0" algn="ctr">
              <a:buNone/>
            </a:pPr>
            <a:r>
              <a:rPr lang="en-US" altLang="ja-JP" dirty="0">
                <a:latin typeface="Consolas" panose="020B0609020204030204" pitchFamily="49" charset="0"/>
              </a:rPr>
              <a:t>x = am + b</a:t>
            </a:r>
          </a:p>
          <a:p>
            <a:pPr marL="0" indent="0" algn="ctr">
              <a:buNone/>
            </a:pPr>
            <a:r>
              <a:rPr lang="en-US" altLang="ja-JP" dirty="0">
                <a:latin typeface="Consolas" panose="020B0609020204030204" pitchFamily="49" charset="0"/>
              </a:rPr>
              <a:t>y = cm + d</a:t>
            </a:r>
          </a:p>
        </p:txBody>
      </p:sp>
      <p:pic>
        <p:nvPicPr>
          <p:cNvPr id="5" name="圖片 4">
            <a:extLst>
              <a:ext uri="{FF2B5EF4-FFF2-40B4-BE49-F238E27FC236}">
                <a16:creationId xmlns:a16="http://schemas.microsoft.com/office/drawing/2014/main" xmlns="" id="{FC6D044B-12E4-45C9-9A2C-A3E194288A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5093" y="3147251"/>
            <a:ext cx="3566223" cy="3029712"/>
          </a:xfrm>
          <a:prstGeom prst="rect">
            <a:avLst/>
          </a:prstGeom>
        </p:spPr>
      </p:pic>
      <p:sp>
        <p:nvSpPr>
          <p:cNvPr id="6" name="矩形 5">
            <a:extLst>
              <a:ext uri="{FF2B5EF4-FFF2-40B4-BE49-F238E27FC236}">
                <a16:creationId xmlns:a16="http://schemas.microsoft.com/office/drawing/2014/main" xmlns="" id="{CD0355EF-627C-4F4B-8188-BB959BB407B8}"/>
              </a:ext>
            </a:extLst>
          </p:cNvPr>
          <p:cNvSpPr/>
          <p:nvPr/>
        </p:nvSpPr>
        <p:spPr>
          <a:xfrm>
            <a:off x="10004154" y="3708906"/>
            <a:ext cx="1097280" cy="584775"/>
          </a:xfrm>
          <a:prstGeom prst="rect">
            <a:avLst/>
          </a:prstGeom>
        </p:spPr>
        <p:txBody>
          <a:bodyPr wrap="square">
            <a:spAutoFit/>
          </a:bodyPr>
          <a:lstStyle/>
          <a:p>
            <a:r>
              <a:rPr lang="en-US" altLang="zh-TW" sz="3200" dirty="0"/>
              <a:t>a + bi</a:t>
            </a:r>
            <a:endParaRPr lang="ja-JP" altLang="en-US" sz="3200" dirty="0"/>
          </a:p>
        </p:txBody>
      </p:sp>
    </p:spTree>
    <p:extLst>
      <p:ext uri="{BB962C8B-B14F-4D97-AF65-F5344CB8AC3E}">
        <p14:creationId xmlns:p14="http://schemas.microsoft.com/office/powerpoint/2010/main" val="7054185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en-US" altLang="ja-JP" dirty="0"/>
              <a:t>Karatsuba algorithm</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lgn="ctr">
              <a:buNone/>
            </a:pPr>
            <a:r>
              <a:rPr lang="en-US" altLang="ja-JP" dirty="0">
                <a:latin typeface="Consolas" panose="020B0609020204030204" pitchFamily="49" charset="0"/>
              </a:rPr>
              <a:t>x = am + b</a:t>
            </a:r>
          </a:p>
          <a:p>
            <a:pPr marL="0" indent="0" algn="ctr">
              <a:buNone/>
            </a:pPr>
            <a:r>
              <a:rPr lang="en-US" altLang="ja-JP" dirty="0">
                <a:latin typeface="Consolas" panose="020B0609020204030204" pitchFamily="49" charset="0"/>
              </a:rPr>
              <a:t>y = cm + d</a:t>
            </a:r>
          </a:p>
          <a:p>
            <a:pPr marL="0" indent="0" algn="ctr">
              <a:buNone/>
            </a:pPr>
            <a:endParaRPr lang="en-US" altLang="ja-JP" dirty="0">
              <a:latin typeface="Consolas" panose="020B0609020204030204" pitchFamily="49" charset="0"/>
            </a:endParaRPr>
          </a:p>
          <a:p>
            <a:pPr marL="0" indent="0" algn="ctr">
              <a:buNone/>
            </a:pPr>
            <a:r>
              <a:rPr lang="en-US" altLang="ja-JP" dirty="0" err="1">
                <a:latin typeface="Consolas" panose="020B0609020204030204" pitchFamily="49" charset="0"/>
              </a:rPr>
              <a:t>xy</a:t>
            </a:r>
            <a:r>
              <a:rPr lang="en-US" altLang="ja-JP" dirty="0">
                <a:latin typeface="Consolas" panose="020B0609020204030204" pitchFamily="49" charset="0"/>
              </a:rPr>
              <a:t> = acm</a:t>
            </a:r>
            <a:r>
              <a:rPr lang="en-US" altLang="ja-JP" baseline="30000" dirty="0">
                <a:latin typeface="Consolas" panose="020B0609020204030204" pitchFamily="49" charset="0"/>
              </a:rPr>
              <a:t>2 </a:t>
            </a:r>
            <a:r>
              <a:rPr lang="en-US" altLang="ja-JP" dirty="0">
                <a:latin typeface="Consolas" panose="020B0609020204030204" pitchFamily="49" charset="0"/>
              </a:rPr>
              <a:t>+ (ad </a:t>
            </a:r>
            <a:r>
              <a:rPr lang="en-US" altLang="zh-TW" dirty="0">
                <a:latin typeface="Consolas" panose="020B0609020204030204" pitchFamily="49" charset="0"/>
              </a:rPr>
              <a:t>+</a:t>
            </a:r>
            <a:r>
              <a:rPr lang="zh-TW" altLang="en-US" dirty="0">
                <a:latin typeface="Consolas" panose="020B0609020204030204" pitchFamily="49" charset="0"/>
              </a:rPr>
              <a:t> </a:t>
            </a:r>
            <a:r>
              <a:rPr lang="en-US" altLang="zh-TW" dirty="0" err="1">
                <a:latin typeface="Consolas" panose="020B0609020204030204" pitchFamily="49" charset="0"/>
              </a:rPr>
              <a:t>bc</a:t>
            </a:r>
            <a:r>
              <a:rPr lang="en-US" altLang="zh-TW" dirty="0">
                <a:latin typeface="Consolas" panose="020B0609020204030204" pitchFamily="49" charset="0"/>
              </a:rPr>
              <a:t>)m + bd</a:t>
            </a:r>
            <a:endParaRPr lang="en-US" altLang="ja-JP" dirty="0">
              <a:latin typeface="Consolas" panose="020B0609020204030204" pitchFamily="49" charset="0"/>
            </a:endParaRPr>
          </a:p>
        </p:txBody>
      </p:sp>
    </p:spTree>
    <p:extLst>
      <p:ext uri="{BB962C8B-B14F-4D97-AF65-F5344CB8AC3E}">
        <p14:creationId xmlns:p14="http://schemas.microsoft.com/office/powerpoint/2010/main" val="35872734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en-US" altLang="ja-JP" dirty="0"/>
              <a:t>Karatsuba algorithm</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lgn="ctr">
              <a:buNone/>
            </a:pPr>
            <a:r>
              <a:rPr lang="en-US" altLang="ja-JP" dirty="0" err="1">
                <a:latin typeface="Consolas" panose="020B0609020204030204" pitchFamily="49" charset="0"/>
              </a:rPr>
              <a:t>xy</a:t>
            </a:r>
            <a:r>
              <a:rPr lang="en-US" altLang="ja-JP" dirty="0">
                <a:latin typeface="Consolas" panose="020B0609020204030204" pitchFamily="49" charset="0"/>
              </a:rPr>
              <a:t> = acm</a:t>
            </a:r>
            <a:r>
              <a:rPr lang="en-US" altLang="ja-JP" baseline="30000" dirty="0">
                <a:latin typeface="Consolas" panose="020B0609020204030204" pitchFamily="49" charset="0"/>
              </a:rPr>
              <a:t>2 </a:t>
            </a:r>
            <a:r>
              <a:rPr lang="en-US" altLang="ja-JP" dirty="0">
                <a:latin typeface="Consolas" panose="020B0609020204030204" pitchFamily="49" charset="0"/>
              </a:rPr>
              <a:t>+ </a:t>
            </a:r>
            <a:r>
              <a:rPr lang="en-US" altLang="ja-JP" u="sng" dirty="0">
                <a:latin typeface="Consolas" panose="020B0609020204030204" pitchFamily="49" charset="0"/>
              </a:rPr>
              <a:t>(ad </a:t>
            </a:r>
            <a:r>
              <a:rPr lang="en-US" altLang="zh-TW" u="sng" dirty="0">
                <a:latin typeface="Consolas" panose="020B0609020204030204" pitchFamily="49" charset="0"/>
              </a:rPr>
              <a:t>+</a:t>
            </a:r>
            <a:r>
              <a:rPr lang="zh-TW" altLang="en-US" u="sng" dirty="0">
                <a:latin typeface="Consolas" panose="020B0609020204030204" pitchFamily="49" charset="0"/>
              </a:rPr>
              <a:t> </a:t>
            </a:r>
            <a:r>
              <a:rPr lang="en-US" altLang="zh-TW" u="sng" dirty="0" err="1">
                <a:latin typeface="Consolas" panose="020B0609020204030204" pitchFamily="49" charset="0"/>
              </a:rPr>
              <a:t>bc</a:t>
            </a:r>
            <a:r>
              <a:rPr lang="en-US" altLang="zh-TW" u="sng" dirty="0">
                <a:latin typeface="Consolas" panose="020B0609020204030204" pitchFamily="49" charset="0"/>
              </a:rPr>
              <a:t>)</a:t>
            </a:r>
            <a:r>
              <a:rPr lang="en-US" altLang="zh-TW" dirty="0">
                <a:latin typeface="Consolas" panose="020B0609020204030204" pitchFamily="49" charset="0"/>
              </a:rPr>
              <a:t>m + bd</a:t>
            </a:r>
            <a:endParaRPr lang="en-US" altLang="ja-JP" dirty="0">
              <a:latin typeface="Consolas" panose="020B0609020204030204" pitchFamily="49" charset="0"/>
            </a:endParaRPr>
          </a:p>
          <a:p>
            <a:pPr marL="0" indent="0">
              <a:buNone/>
            </a:pPr>
            <a:r>
              <a:rPr lang="zh-TW" altLang="en-US" dirty="0">
                <a:latin typeface="Consolas" panose="020B0609020204030204" pitchFamily="49" charset="0"/>
              </a:rPr>
              <a:t>其中</a:t>
            </a:r>
            <a:endParaRPr lang="en-US" altLang="zh-TW" dirty="0">
              <a:latin typeface="Consolas" panose="020B0609020204030204" pitchFamily="49" charset="0"/>
            </a:endParaRPr>
          </a:p>
          <a:p>
            <a:pPr marL="0" indent="0">
              <a:buNone/>
            </a:pPr>
            <a:r>
              <a:rPr lang="en-US" altLang="zh-TW" dirty="0">
                <a:latin typeface="Consolas" panose="020B0609020204030204" pitchFamily="49" charset="0"/>
              </a:rPr>
              <a:t>(ad +</a:t>
            </a:r>
            <a:r>
              <a:rPr lang="zh-TW" altLang="en-US" dirty="0">
                <a:latin typeface="Consolas" panose="020B0609020204030204" pitchFamily="49" charset="0"/>
              </a:rPr>
              <a:t> </a:t>
            </a:r>
            <a:r>
              <a:rPr lang="en-US" altLang="zh-TW" dirty="0" err="1">
                <a:latin typeface="Consolas" panose="020B0609020204030204" pitchFamily="49" charset="0"/>
              </a:rPr>
              <a:t>bc</a:t>
            </a:r>
            <a:r>
              <a:rPr lang="en-US" altLang="zh-TW" dirty="0">
                <a:latin typeface="Consolas" panose="020B0609020204030204" pitchFamily="49" charset="0"/>
              </a:rPr>
              <a:t>) = ad + ac + </a:t>
            </a:r>
            <a:r>
              <a:rPr lang="en-US" altLang="zh-TW" dirty="0" err="1">
                <a:latin typeface="Consolas" panose="020B0609020204030204" pitchFamily="49" charset="0"/>
              </a:rPr>
              <a:t>bc</a:t>
            </a:r>
            <a:r>
              <a:rPr lang="en-US" altLang="zh-TW" dirty="0">
                <a:latin typeface="Consolas" panose="020B0609020204030204" pitchFamily="49" charset="0"/>
              </a:rPr>
              <a:t> + bd – bd – ac</a:t>
            </a:r>
          </a:p>
          <a:p>
            <a:pPr marL="0" indent="0">
              <a:buNone/>
            </a:pPr>
            <a:r>
              <a:rPr lang="en-US" altLang="ja-JP" dirty="0">
                <a:latin typeface="Consolas" panose="020B0609020204030204" pitchFamily="49" charset="0"/>
              </a:rPr>
              <a:t>          = (a + b)(c + d) – bd – ac</a:t>
            </a:r>
          </a:p>
        </p:txBody>
      </p:sp>
    </p:spTree>
    <p:extLst>
      <p:ext uri="{BB962C8B-B14F-4D97-AF65-F5344CB8AC3E}">
        <p14:creationId xmlns:p14="http://schemas.microsoft.com/office/powerpoint/2010/main" val="193773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點與向量</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程式碼通常寫成一個 </a:t>
            </a:r>
            <a:r>
              <a:rPr lang="en-US" altLang="zh-TW" dirty="0" err="1">
                <a:latin typeface="Meslo LG M for Powerline" panose="020B0609030804020204" pitchFamily="50" charset="0"/>
                <a:ea typeface="Meslo LG M for Powerline" panose="020B0609030804020204" pitchFamily="50" charset="0"/>
                <a:cs typeface="Meslo LG M for Powerline" panose="020B0609030804020204" pitchFamily="50" charset="0"/>
              </a:rPr>
              <a:t>struct</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表示</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3380319" y="2286283"/>
            <a:ext cx="5428703" cy="3890680"/>
          </a:xfrm>
          <a:prstGeom prst="rect">
            <a:avLst/>
          </a:prstGeom>
        </p:spPr>
      </p:pic>
    </p:spTree>
    <p:extLst>
      <p:ext uri="{BB962C8B-B14F-4D97-AF65-F5344CB8AC3E}">
        <p14:creationId xmlns:p14="http://schemas.microsoft.com/office/powerpoint/2010/main" val="16423162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en-US" altLang="ja-JP" dirty="0"/>
              <a:t>Karatsuba algorithm</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normAutofit/>
          </a:bodyPr>
          <a:lstStyle/>
          <a:p>
            <a:pPr marL="0" indent="0" algn="ctr">
              <a:buNone/>
            </a:pPr>
            <a:r>
              <a:rPr lang="en-US" altLang="ja-JP" dirty="0" err="1">
                <a:latin typeface="Consolas" panose="020B0609020204030204" pitchFamily="49" charset="0"/>
              </a:rPr>
              <a:t>xy</a:t>
            </a:r>
            <a:r>
              <a:rPr lang="en-US" altLang="ja-JP" dirty="0">
                <a:latin typeface="Consolas" panose="020B0609020204030204" pitchFamily="49" charset="0"/>
              </a:rPr>
              <a:t> = acm</a:t>
            </a:r>
            <a:r>
              <a:rPr lang="en-US" altLang="ja-JP" baseline="30000" dirty="0">
                <a:latin typeface="Consolas" panose="020B0609020204030204" pitchFamily="49" charset="0"/>
              </a:rPr>
              <a:t>2 </a:t>
            </a:r>
            <a:r>
              <a:rPr lang="en-US" altLang="ja-JP" dirty="0">
                <a:latin typeface="Consolas" panose="020B0609020204030204" pitchFamily="49" charset="0"/>
              </a:rPr>
              <a:t>+ </a:t>
            </a:r>
            <a:r>
              <a:rPr lang="en-US" altLang="ja-JP" u="sng" dirty="0">
                <a:latin typeface="Consolas" panose="020B0609020204030204" pitchFamily="49" charset="0"/>
              </a:rPr>
              <a:t>(ad </a:t>
            </a:r>
            <a:r>
              <a:rPr lang="en-US" altLang="zh-TW" u="sng" dirty="0">
                <a:latin typeface="Consolas" panose="020B0609020204030204" pitchFamily="49" charset="0"/>
              </a:rPr>
              <a:t>+</a:t>
            </a:r>
            <a:r>
              <a:rPr lang="zh-TW" altLang="en-US" u="sng" dirty="0">
                <a:latin typeface="Consolas" panose="020B0609020204030204" pitchFamily="49" charset="0"/>
              </a:rPr>
              <a:t> </a:t>
            </a:r>
            <a:r>
              <a:rPr lang="en-US" altLang="zh-TW" u="sng" dirty="0" err="1">
                <a:latin typeface="Consolas" panose="020B0609020204030204" pitchFamily="49" charset="0"/>
              </a:rPr>
              <a:t>bc</a:t>
            </a:r>
            <a:r>
              <a:rPr lang="en-US" altLang="zh-TW" u="sng" dirty="0">
                <a:latin typeface="Consolas" panose="020B0609020204030204" pitchFamily="49" charset="0"/>
              </a:rPr>
              <a:t>)</a:t>
            </a:r>
            <a:r>
              <a:rPr lang="en-US" altLang="zh-TW" dirty="0">
                <a:latin typeface="Consolas" panose="020B0609020204030204" pitchFamily="49" charset="0"/>
              </a:rPr>
              <a:t>m + bd</a:t>
            </a:r>
          </a:p>
          <a:p>
            <a:pPr marL="0" indent="0">
              <a:buNone/>
            </a:pPr>
            <a:endParaRPr lang="en-US" altLang="zh-TW" dirty="0">
              <a:latin typeface="Consolas" panose="020B0609020204030204" pitchFamily="49" charset="0"/>
            </a:endParaRPr>
          </a:p>
          <a:p>
            <a:pPr marL="0" indent="0">
              <a:buNone/>
            </a:pPr>
            <a:r>
              <a:rPr lang="en-US" altLang="zh-TW" dirty="0">
                <a:latin typeface="Consolas" panose="020B0609020204030204" pitchFamily="49" charset="0"/>
              </a:rPr>
              <a:t>(ad +</a:t>
            </a:r>
            <a:r>
              <a:rPr lang="zh-TW" altLang="en-US" dirty="0">
                <a:latin typeface="Consolas" panose="020B0609020204030204" pitchFamily="49" charset="0"/>
              </a:rPr>
              <a:t> </a:t>
            </a:r>
            <a:r>
              <a:rPr lang="en-US" altLang="zh-TW" dirty="0" err="1">
                <a:latin typeface="Consolas" panose="020B0609020204030204" pitchFamily="49" charset="0"/>
              </a:rPr>
              <a:t>bc</a:t>
            </a:r>
            <a:r>
              <a:rPr lang="en-US" altLang="zh-TW" dirty="0">
                <a:latin typeface="Consolas" panose="020B0609020204030204" pitchFamily="49" charset="0"/>
              </a:rPr>
              <a:t>) = ad + ac + </a:t>
            </a:r>
            <a:r>
              <a:rPr lang="en-US" altLang="zh-TW" dirty="0" err="1">
                <a:latin typeface="Consolas" panose="020B0609020204030204" pitchFamily="49" charset="0"/>
              </a:rPr>
              <a:t>bc</a:t>
            </a:r>
            <a:r>
              <a:rPr lang="en-US" altLang="zh-TW" dirty="0">
                <a:latin typeface="Consolas" panose="020B0609020204030204" pitchFamily="49" charset="0"/>
              </a:rPr>
              <a:t> + bd – bd – ac</a:t>
            </a:r>
          </a:p>
          <a:p>
            <a:pPr marL="0" indent="0">
              <a:buNone/>
            </a:pPr>
            <a:r>
              <a:rPr lang="en-US" altLang="ja-JP" dirty="0">
                <a:latin typeface="Consolas" panose="020B0609020204030204" pitchFamily="49" charset="0"/>
              </a:rPr>
              <a:t>          = (a + b)(c + d) – bd – ac</a:t>
            </a:r>
          </a:p>
          <a:p>
            <a:pPr marL="0" indent="0">
              <a:buNone/>
            </a:pPr>
            <a:r>
              <a:rPr lang="en-US" altLang="ja-JP" dirty="0">
                <a:latin typeface="Consolas" panose="020B0609020204030204" pitchFamily="49" charset="0"/>
              </a:rPr>
              <a:t>z</a:t>
            </a:r>
            <a:r>
              <a:rPr lang="en-US" altLang="ja-JP" baseline="-25000" dirty="0">
                <a:latin typeface="Consolas" panose="020B0609020204030204" pitchFamily="49" charset="0"/>
              </a:rPr>
              <a:t>1</a:t>
            </a:r>
            <a:r>
              <a:rPr lang="en-US" altLang="ja-JP" dirty="0">
                <a:latin typeface="Consolas" panose="020B0609020204030204" pitchFamily="49" charset="0"/>
              </a:rPr>
              <a:t> = ac</a:t>
            </a:r>
          </a:p>
          <a:p>
            <a:pPr marL="0" indent="0">
              <a:buNone/>
            </a:pPr>
            <a:r>
              <a:rPr lang="en-US" altLang="ja-JP" dirty="0">
                <a:latin typeface="Consolas" panose="020B0609020204030204" pitchFamily="49" charset="0"/>
              </a:rPr>
              <a:t>z</a:t>
            </a:r>
            <a:r>
              <a:rPr lang="en-US" altLang="ja-JP" baseline="-25000" dirty="0">
                <a:latin typeface="Consolas" panose="020B0609020204030204" pitchFamily="49" charset="0"/>
              </a:rPr>
              <a:t>2</a:t>
            </a:r>
            <a:r>
              <a:rPr lang="en-US" altLang="ja-JP" dirty="0">
                <a:latin typeface="Consolas" panose="020B0609020204030204" pitchFamily="49" charset="0"/>
              </a:rPr>
              <a:t> = bd</a:t>
            </a:r>
          </a:p>
          <a:p>
            <a:pPr marL="0" indent="0">
              <a:buNone/>
            </a:pPr>
            <a:r>
              <a:rPr lang="en-US" altLang="ja-JP" dirty="0">
                <a:latin typeface="Consolas" panose="020B0609020204030204" pitchFamily="49" charset="0"/>
              </a:rPr>
              <a:t>z</a:t>
            </a:r>
            <a:r>
              <a:rPr lang="en-US" altLang="ja-JP" baseline="-25000" dirty="0">
                <a:latin typeface="Consolas" panose="020B0609020204030204" pitchFamily="49" charset="0"/>
              </a:rPr>
              <a:t>3</a:t>
            </a:r>
            <a:r>
              <a:rPr lang="en-US" altLang="ja-JP" dirty="0">
                <a:latin typeface="Consolas" panose="020B0609020204030204" pitchFamily="49" charset="0"/>
              </a:rPr>
              <a:t> = (a + b)(c + d)</a:t>
            </a:r>
          </a:p>
        </p:txBody>
      </p:sp>
    </p:spTree>
    <p:extLst>
      <p:ext uri="{BB962C8B-B14F-4D97-AF65-F5344CB8AC3E}">
        <p14:creationId xmlns:p14="http://schemas.microsoft.com/office/powerpoint/2010/main" val="9256652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en-US" altLang="ja-JP" dirty="0"/>
              <a:t>Karatsuba algorithm</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normAutofit/>
          </a:bodyPr>
          <a:lstStyle/>
          <a:p>
            <a:pPr marL="0" indent="0" algn="ctr">
              <a:buNone/>
            </a:pPr>
            <a:r>
              <a:rPr lang="en-US" altLang="ja-JP" dirty="0" err="1">
                <a:latin typeface="Consolas" panose="020B0609020204030204" pitchFamily="49" charset="0"/>
              </a:rPr>
              <a:t>xy</a:t>
            </a:r>
            <a:r>
              <a:rPr lang="en-US" altLang="ja-JP" dirty="0">
                <a:latin typeface="Consolas" panose="020B0609020204030204" pitchFamily="49" charset="0"/>
              </a:rPr>
              <a:t> = acm</a:t>
            </a:r>
            <a:r>
              <a:rPr lang="en-US" altLang="ja-JP" baseline="30000" dirty="0">
                <a:latin typeface="Consolas" panose="020B0609020204030204" pitchFamily="49" charset="0"/>
              </a:rPr>
              <a:t>2 </a:t>
            </a:r>
            <a:r>
              <a:rPr lang="en-US" altLang="ja-JP" dirty="0">
                <a:latin typeface="Consolas" panose="020B0609020204030204" pitchFamily="49" charset="0"/>
              </a:rPr>
              <a:t>+ </a:t>
            </a:r>
            <a:r>
              <a:rPr lang="en-US" altLang="ja-JP" u="sng" dirty="0">
                <a:latin typeface="Consolas" panose="020B0609020204030204" pitchFamily="49" charset="0"/>
              </a:rPr>
              <a:t>(ad </a:t>
            </a:r>
            <a:r>
              <a:rPr lang="en-US" altLang="zh-TW" u="sng" dirty="0">
                <a:latin typeface="Consolas" panose="020B0609020204030204" pitchFamily="49" charset="0"/>
              </a:rPr>
              <a:t>+</a:t>
            </a:r>
            <a:r>
              <a:rPr lang="zh-TW" altLang="en-US" u="sng" dirty="0">
                <a:latin typeface="Consolas" panose="020B0609020204030204" pitchFamily="49" charset="0"/>
              </a:rPr>
              <a:t> </a:t>
            </a:r>
            <a:r>
              <a:rPr lang="en-US" altLang="zh-TW" u="sng" dirty="0" err="1">
                <a:latin typeface="Consolas" panose="020B0609020204030204" pitchFamily="49" charset="0"/>
              </a:rPr>
              <a:t>bc</a:t>
            </a:r>
            <a:r>
              <a:rPr lang="en-US" altLang="zh-TW" u="sng" dirty="0">
                <a:latin typeface="Consolas" panose="020B0609020204030204" pitchFamily="49" charset="0"/>
              </a:rPr>
              <a:t>)</a:t>
            </a:r>
            <a:r>
              <a:rPr lang="en-US" altLang="zh-TW" dirty="0">
                <a:latin typeface="Consolas" panose="020B0609020204030204" pitchFamily="49" charset="0"/>
              </a:rPr>
              <a:t>m + bd</a:t>
            </a:r>
          </a:p>
          <a:p>
            <a:pPr marL="0" indent="0">
              <a:buNone/>
            </a:pPr>
            <a:endParaRPr lang="en-US" altLang="zh-TW" dirty="0">
              <a:latin typeface="Consolas" panose="020B0609020204030204" pitchFamily="49" charset="0"/>
            </a:endParaRPr>
          </a:p>
          <a:p>
            <a:pPr marL="0" indent="0">
              <a:buNone/>
            </a:pPr>
            <a:r>
              <a:rPr lang="zh-TW" altLang="en-US" dirty="0">
                <a:latin typeface="Consolas" panose="020B0609020204030204" pitchFamily="49" charset="0"/>
              </a:rPr>
              <a:t>也就是說</a:t>
            </a:r>
            <a:endParaRPr lang="en-US" altLang="zh-TW" dirty="0">
              <a:latin typeface="Consolas" panose="020B0609020204030204" pitchFamily="49" charset="0"/>
            </a:endParaRPr>
          </a:p>
          <a:p>
            <a:pPr marL="0" indent="0" algn="ctr">
              <a:buNone/>
            </a:pPr>
            <a:r>
              <a:rPr lang="en-US" altLang="ja-JP" dirty="0" err="1">
                <a:latin typeface="Consolas" panose="020B0609020204030204" pitchFamily="49" charset="0"/>
              </a:rPr>
              <a:t>xy</a:t>
            </a:r>
            <a:r>
              <a:rPr lang="en-US" altLang="ja-JP" dirty="0">
                <a:latin typeface="Consolas" panose="020B0609020204030204" pitchFamily="49" charset="0"/>
              </a:rPr>
              <a:t> = z</a:t>
            </a:r>
            <a:r>
              <a:rPr lang="en-US" altLang="ja-JP" baseline="-25000" dirty="0">
                <a:latin typeface="Consolas" panose="020B0609020204030204" pitchFamily="49" charset="0"/>
              </a:rPr>
              <a:t>1</a:t>
            </a:r>
            <a:r>
              <a:rPr lang="en-US" altLang="ja-JP" dirty="0">
                <a:latin typeface="Consolas" panose="020B0609020204030204" pitchFamily="49" charset="0"/>
              </a:rPr>
              <a:t>m</a:t>
            </a:r>
            <a:r>
              <a:rPr lang="en-US" altLang="ja-JP" baseline="30000" dirty="0">
                <a:latin typeface="Consolas" panose="020B0609020204030204" pitchFamily="49" charset="0"/>
              </a:rPr>
              <a:t>2 </a:t>
            </a:r>
            <a:r>
              <a:rPr lang="en-US" altLang="ja-JP" dirty="0">
                <a:latin typeface="Consolas" panose="020B0609020204030204" pitchFamily="49" charset="0"/>
              </a:rPr>
              <a:t>+ (z</a:t>
            </a:r>
            <a:r>
              <a:rPr lang="en-US" altLang="ja-JP" baseline="-25000" dirty="0">
                <a:latin typeface="Consolas" panose="020B0609020204030204" pitchFamily="49" charset="0"/>
              </a:rPr>
              <a:t>3</a:t>
            </a:r>
            <a:r>
              <a:rPr lang="en-US" altLang="ja-JP" dirty="0">
                <a:latin typeface="Consolas" panose="020B0609020204030204" pitchFamily="49" charset="0"/>
              </a:rPr>
              <a:t>-z</a:t>
            </a:r>
            <a:r>
              <a:rPr lang="en-US" altLang="ja-JP" baseline="-25000" dirty="0">
                <a:latin typeface="Consolas" panose="020B0609020204030204" pitchFamily="49" charset="0"/>
              </a:rPr>
              <a:t>1</a:t>
            </a:r>
            <a:r>
              <a:rPr lang="en-US" altLang="ja-JP" dirty="0">
                <a:latin typeface="Consolas" panose="020B0609020204030204" pitchFamily="49" charset="0"/>
              </a:rPr>
              <a:t>-z</a:t>
            </a:r>
            <a:r>
              <a:rPr lang="en-US" altLang="ja-JP" baseline="-25000" dirty="0">
                <a:latin typeface="Consolas" panose="020B0609020204030204" pitchFamily="49" charset="0"/>
              </a:rPr>
              <a:t>2</a:t>
            </a:r>
            <a:r>
              <a:rPr lang="en-US" altLang="zh-TW" dirty="0">
                <a:latin typeface="Consolas" panose="020B0609020204030204" pitchFamily="49" charset="0"/>
              </a:rPr>
              <a:t>)m + z</a:t>
            </a:r>
            <a:r>
              <a:rPr lang="en-US" altLang="zh-TW" baseline="-25000" dirty="0">
                <a:latin typeface="Consolas" panose="020B0609020204030204" pitchFamily="49" charset="0"/>
              </a:rPr>
              <a:t>2</a:t>
            </a:r>
          </a:p>
          <a:p>
            <a:pPr marL="0" indent="0">
              <a:buNone/>
            </a:pPr>
            <a:r>
              <a:rPr lang="en-US" altLang="ja-JP" dirty="0">
                <a:latin typeface="Consolas" panose="020B0609020204030204" pitchFamily="49" charset="0"/>
              </a:rPr>
              <a:t>z</a:t>
            </a:r>
            <a:r>
              <a:rPr lang="en-US" altLang="ja-JP" baseline="-25000" dirty="0">
                <a:latin typeface="Consolas" panose="020B0609020204030204" pitchFamily="49" charset="0"/>
              </a:rPr>
              <a:t>1</a:t>
            </a:r>
            <a:r>
              <a:rPr lang="en-US" altLang="ja-JP" dirty="0">
                <a:latin typeface="Consolas" panose="020B0609020204030204" pitchFamily="49" charset="0"/>
              </a:rPr>
              <a:t> = ac</a:t>
            </a:r>
          </a:p>
          <a:p>
            <a:pPr marL="0" indent="0">
              <a:buNone/>
            </a:pPr>
            <a:r>
              <a:rPr lang="en-US" altLang="ja-JP" dirty="0">
                <a:latin typeface="Consolas" panose="020B0609020204030204" pitchFamily="49" charset="0"/>
              </a:rPr>
              <a:t>z</a:t>
            </a:r>
            <a:r>
              <a:rPr lang="en-US" altLang="ja-JP" baseline="-25000" dirty="0">
                <a:latin typeface="Consolas" panose="020B0609020204030204" pitchFamily="49" charset="0"/>
              </a:rPr>
              <a:t>2</a:t>
            </a:r>
            <a:r>
              <a:rPr lang="en-US" altLang="ja-JP" dirty="0">
                <a:latin typeface="Consolas" panose="020B0609020204030204" pitchFamily="49" charset="0"/>
              </a:rPr>
              <a:t> = bd</a:t>
            </a:r>
          </a:p>
          <a:p>
            <a:pPr marL="0" indent="0">
              <a:buNone/>
            </a:pPr>
            <a:r>
              <a:rPr lang="en-US" altLang="ja-JP" dirty="0">
                <a:latin typeface="Consolas" panose="020B0609020204030204" pitchFamily="49" charset="0"/>
              </a:rPr>
              <a:t>z</a:t>
            </a:r>
            <a:r>
              <a:rPr lang="en-US" altLang="ja-JP" baseline="-25000" dirty="0">
                <a:latin typeface="Consolas" panose="020B0609020204030204" pitchFamily="49" charset="0"/>
              </a:rPr>
              <a:t>3</a:t>
            </a:r>
            <a:r>
              <a:rPr lang="en-US" altLang="ja-JP" dirty="0">
                <a:latin typeface="Consolas" panose="020B0609020204030204" pitchFamily="49" charset="0"/>
              </a:rPr>
              <a:t> = (a + b)(c + d)</a:t>
            </a:r>
          </a:p>
          <a:p>
            <a:pPr marL="0" indent="0" algn="ctr">
              <a:buNone/>
            </a:pPr>
            <a:endParaRPr lang="en-US" altLang="zh-TW" baseline="-25000" dirty="0">
              <a:latin typeface="Consolas" panose="020B0609020204030204" pitchFamily="49" charset="0"/>
            </a:endParaRPr>
          </a:p>
        </p:txBody>
      </p:sp>
    </p:spTree>
    <p:extLst>
      <p:ext uri="{BB962C8B-B14F-4D97-AF65-F5344CB8AC3E}">
        <p14:creationId xmlns:p14="http://schemas.microsoft.com/office/powerpoint/2010/main" val="42050870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en-US" altLang="ja-JP" dirty="0"/>
              <a:t>Karatsuba algorithm</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normAutofit/>
          </a:bodyPr>
          <a:lstStyle/>
          <a:p>
            <a:pPr marL="0" indent="0" algn="ctr">
              <a:buNone/>
            </a:pPr>
            <a:r>
              <a:rPr lang="en-US" altLang="ja-JP" dirty="0" err="1">
                <a:latin typeface="Consolas" panose="020B0609020204030204" pitchFamily="49" charset="0"/>
              </a:rPr>
              <a:t>xy</a:t>
            </a:r>
            <a:r>
              <a:rPr lang="en-US" altLang="ja-JP" dirty="0">
                <a:latin typeface="Consolas" panose="020B0609020204030204" pitchFamily="49" charset="0"/>
              </a:rPr>
              <a:t> = acm</a:t>
            </a:r>
            <a:r>
              <a:rPr lang="en-US" altLang="ja-JP" baseline="30000" dirty="0">
                <a:latin typeface="Consolas" panose="020B0609020204030204" pitchFamily="49" charset="0"/>
              </a:rPr>
              <a:t>2 </a:t>
            </a:r>
            <a:r>
              <a:rPr lang="en-US" altLang="ja-JP" dirty="0">
                <a:latin typeface="Consolas" panose="020B0609020204030204" pitchFamily="49" charset="0"/>
              </a:rPr>
              <a:t>+ </a:t>
            </a:r>
            <a:r>
              <a:rPr lang="en-US" altLang="ja-JP" u="sng" dirty="0">
                <a:latin typeface="Consolas" panose="020B0609020204030204" pitchFamily="49" charset="0"/>
              </a:rPr>
              <a:t>(ad </a:t>
            </a:r>
            <a:r>
              <a:rPr lang="en-US" altLang="zh-TW" u="sng" dirty="0">
                <a:latin typeface="Consolas" panose="020B0609020204030204" pitchFamily="49" charset="0"/>
              </a:rPr>
              <a:t>+</a:t>
            </a:r>
            <a:r>
              <a:rPr lang="zh-TW" altLang="en-US" u="sng" dirty="0">
                <a:latin typeface="Consolas" panose="020B0609020204030204" pitchFamily="49" charset="0"/>
              </a:rPr>
              <a:t> </a:t>
            </a:r>
            <a:r>
              <a:rPr lang="en-US" altLang="zh-TW" u="sng" dirty="0" err="1">
                <a:latin typeface="Consolas" panose="020B0609020204030204" pitchFamily="49" charset="0"/>
              </a:rPr>
              <a:t>bc</a:t>
            </a:r>
            <a:r>
              <a:rPr lang="en-US" altLang="zh-TW" u="sng" dirty="0">
                <a:latin typeface="Consolas" panose="020B0609020204030204" pitchFamily="49" charset="0"/>
              </a:rPr>
              <a:t>)</a:t>
            </a:r>
            <a:r>
              <a:rPr lang="en-US" altLang="zh-TW" dirty="0">
                <a:latin typeface="Consolas" panose="020B0609020204030204" pitchFamily="49" charset="0"/>
              </a:rPr>
              <a:t>m + bd</a:t>
            </a:r>
          </a:p>
          <a:p>
            <a:pPr marL="0" indent="0">
              <a:buNone/>
            </a:pPr>
            <a:endParaRPr lang="en-US" altLang="zh-TW" dirty="0">
              <a:latin typeface="Consolas" panose="020B0609020204030204" pitchFamily="49" charset="0"/>
            </a:endParaRPr>
          </a:p>
          <a:p>
            <a:pPr marL="0" indent="0">
              <a:buNone/>
            </a:pPr>
            <a:r>
              <a:rPr lang="zh-TW" altLang="en-US" dirty="0">
                <a:latin typeface="Consolas" panose="020B0609020204030204" pitchFamily="49" charset="0"/>
              </a:rPr>
              <a:t>也就是說</a:t>
            </a:r>
            <a:endParaRPr lang="en-US" altLang="zh-TW" dirty="0">
              <a:latin typeface="Consolas" panose="020B0609020204030204" pitchFamily="49" charset="0"/>
            </a:endParaRPr>
          </a:p>
          <a:p>
            <a:pPr marL="0" indent="0" algn="ctr">
              <a:buNone/>
            </a:pPr>
            <a:r>
              <a:rPr lang="en-US" altLang="ja-JP" dirty="0" err="1">
                <a:latin typeface="Consolas" panose="020B0609020204030204" pitchFamily="49" charset="0"/>
              </a:rPr>
              <a:t>xy</a:t>
            </a:r>
            <a:r>
              <a:rPr lang="en-US" altLang="ja-JP" dirty="0">
                <a:latin typeface="Consolas" panose="020B0609020204030204" pitchFamily="49" charset="0"/>
              </a:rPr>
              <a:t> = z</a:t>
            </a:r>
            <a:r>
              <a:rPr lang="en-US" altLang="ja-JP" baseline="-25000" dirty="0">
                <a:latin typeface="Consolas" panose="020B0609020204030204" pitchFamily="49" charset="0"/>
              </a:rPr>
              <a:t>1</a:t>
            </a:r>
            <a:r>
              <a:rPr lang="en-US" altLang="ja-JP" dirty="0">
                <a:latin typeface="Consolas" panose="020B0609020204030204" pitchFamily="49" charset="0"/>
              </a:rPr>
              <a:t>m</a:t>
            </a:r>
            <a:r>
              <a:rPr lang="en-US" altLang="ja-JP" baseline="30000" dirty="0">
                <a:latin typeface="Consolas" panose="020B0609020204030204" pitchFamily="49" charset="0"/>
              </a:rPr>
              <a:t>2 </a:t>
            </a:r>
            <a:r>
              <a:rPr lang="en-US" altLang="ja-JP" dirty="0">
                <a:latin typeface="Consolas" panose="020B0609020204030204" pitchFamily="49" charset="0"/>
              </a:rPr>
              <a:t>+ (z</a:t>
            </a:r>
            <a:r>
              <a:rPr lang="en-US" altLang="ja-JP" baseline="-25000" dirty="0">
                <a:latin typeface="Consolas" panose="020B0609020204030204" pitchFamily="49" charset="0"/>
              </a:rPr>
              <a:t>3</a:t>
            </a:r>
            <a:r>
              <a:rPr lang="en-US" altLang="ja-JP" dirty="0">
                <a:latin typeface="Consolas" panose="020B0609020204030204" pitchFamily="49" charset="0"/>
              </a:rPr>
              <a:t>-z</a:t>
            </a:r>
            <a:r>
              <a:rPr lang="en-US" altLang="ja-JP" baseline="-25000" dirty="0">
                <a:latin typeface="Consolas" panose="020B0609020204030204" pitchFamily="49" charset="0"/>
              </a:rPr>
              <a:t>1</a:t>
            </a:r>
            <a:r>
              <a:rPr lang="en-US" altLang="ja-JP" dirty="0">
                <a:latin typeface="Consolas" panose="020B0609020204030204" pitchFamily="49" charset="0"/>
              </a:rPr>
              <a:t>-z</a:t>
            </a:r>
            <a:r>
              <a:rPr lang="en-US" altLang="ja-JP" baseline="-25000" dirty="0">
                <a:latin typeface="Consolas" panose="020B0609020204030204" pitchFamily="49" charset="0"/>
              </a:rPr>
              <a:t>2</a:t>
            </a:r>
            <a:r>
              <a:rPr lang="en-US" altLang="zh-TW" dirty="0">
                <a:latin typeface="Consolas" panose="020B0609020204030204" pitchFamily="49" charset="0"/>
              </a:rPr>
              <a:t>)m + z</a:t>
            </a:r>
            <a:r>
              <a:rPr lang="en-US" altLang="zh-TW" baseline="-25000" dirty="0">
                <a:latin typeface="Consolas" panose="020B0609020204030204" pitchFamily="49" charset="0"/>
              </a:rPr>
              <a:t>2</a:t>
            </a:r>
          </a:p>
          <a:p>
            <a:pPr marL="0" indent="0">
              <a:buNone/>
            </a:pPr>
            <a:r>
              <a:rPr lang="en-US" altLang="ja-JP" dirty="0">
                <a:latin typeface="Consolas" panose="020B0609020204030204" pitchFamily="49" charset="0"/>
              </a:rPr>
              <a:t>z</a:t>
            </a:r>
            <a:r>
              <a:rPr lang="en-US" altLang="ja-JP" baseline="-25000" dirty="0">
                <a:latin typeface="Consolas" panose="020B0609020204030204" pitchFamily="49" charset="0"/>
              </a:rPr>
              <a:t>1</a:t>
            </a:r>
            <a:r>
              <a:rPr lang="en-US" altLang="ja-JP" dirty="0">
                <a:latin typeface="Consolas" panose="020B0609020204030204" pitchFamily="49" charset="0"/>
              </a:rPr>
              <a:t> = ac</a:t>
            </a:r>
          </a:p>
          <a:p>
            <a:pPr marL="0" indent="0">
              <a:buNone/>
            </a:pPr>
            <a:r>
              <a:rPr lang="en-US" altLang="ja-JP" dirty="0">
                <a:latin typeface="Consolas" panose="020B0609020204030204" pitchFamily="49" charset="0"/>
              </a:rPr>
              <a:t>z</a:t>
            </a:r>
            <a:r>
              <a:rPr lang="en-US" altLang="ja-JP" baseline="-25000" dirty="0">
                <a:latin typeface="Consolas" panose="020B0609020204030204" pitchFamily="49" charset="0"/>
              </a:rPr>
              <a:t>2</a:t>
            </a:r>
            <a:r>
              <a:rPr lang="en-US" altLang="ja-JP" dirty="0">
                <a:latin typeface="Consolas" panose="020B0609020204030204" pitchFamily="49" charset="0"/>
              </a:rPr>
              <a:t> = bd</a:t>
            </a:r>
          </a:p>
          <a:p>
            <a:pPr marL="0" indent="0">
              <a:buNone/>
            </a:pPr>
            <a:r>
              <a:rPr lang="en-US" altLang="ja-JP" dirty="0">
                <a:latin typeface="Consolas" panose="020B0609020204030204" pitchFamily="49" charset="0"/>
              </a:rPr>
              <a:t>z</a:t>
            </a:r>
            <a:r>
              <a:rPr lang="en-US" altLang="ja-JP" baseline="-25000" dirty="0">
                <a:latin typeface="Consolas" panose="020B0609020204030204" pitchFamily="49" charset="0"/>
              </a:rPr>
              <a:t>3</a:t>
            </a:r>
            <a:r>
              <a:rPr lang="en-US" altLang="ja-JP" dirty="0">
                <a:latin typeface="Consolas" panose="020B0609020204030204" pitchFamily="49" charset="0"/>
              </a:rPr>
              <a:t> = (a + b)(c + d)</a:t>
            </a:r>
          </a:p>
          <a:p>
            <a:pPr marL="0" indent="0" algn="ctr">
              <a:buNone/>
            </a:pPr>
            <a:endParaRPr lang="en-US" altLang="zh-TW" baseline="-25000" dirty="0">
              <a:latin typeface="Consolas" panose="020B0609020204030204" pitchFamily="49" charset="0"/>
            </a:endParaRPr>
          </a:p>
        </p:txBody>
      </p:sp>
    </p:spTree>
    <p:extLst>
      <p:ext uri="{BB962C8B-B14F-4D97-AF65-F5344CB8AC3E}">
        <p14:creationId xmlns:p14="http://schemas.microsoft.com/office/powerpoint/2010/main" val="38348161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en-US" altLang="ja-JP" dirty="0"/>
              <a:t>Karatsuba algorithm</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normAutofit/>
          </a:bodyPr>
          <a:lstStyle/>
          <a:p>
            <a:pPr marL="0" indent="0" algn="ctr">
              <a:buNone/>
            </a:pPr>
            <a:r>
              <a:rPr lang="en-US" altLang="ja-JP" dirty="0" err="1">
                <a:latin typeface="Consolas" panose="020B0609020204030204" pitchFamily="49" charset="0"/>
              </a:rPr>
              <a:t>xy</a:t>
            </a:r>
            <a:r>
              <a:rPr lang="en-US" altLang="ja-JP" dirty="0">
                <a:latin typeface="Consolas" panose="020B0609020204030204" pitchFamily="49" charset="0"/>
              </a:rPr>
              <a:t> = z</a:t>
            </a:r>
            <a:r>
              <a:rPr lang="en-US" altLang="ja-JP" baseline="-25000" dirty="0">
                <a:latin typeface="Consolas" panose="020B0609020204030204" pitchFamily="49" charset="0"/>
              </a:rPr>
              <a:t>1</a:t>
            </a:r>
            <a:r>
              <a:rPr lang="en-US" altLang="ja-JP" dirty="0">
                <a:latin typeface="Consolas" panose="020B0609020204030204" pitchFamily="49" charset="0"/>
              </a:rPr>
              <a:t>m</a:t>
            </a:r>
            <a:r>
              <a:rPr lang="en-US" altLang="ja-JP" baseline="30000" dirty="0">
                <a:latin typeface="Consolas" panose="020B0609020204030204" pitchFamily="49" charset="0"/>
              </a:rPr>
              <a:t>2 </a:t>
            </a:r>
            <a:r>
              <a:rPr lang="en-US" altLang="ja-JP" dirty="0">
                <a:latin typeface="Consolas" panose="020B0609020204030204" pitchFamily="49" charset="0"/>
              </a:rPr>
              <a:t>+ (z</a:t>
            </a:r>
            <a:r>
              <a:rPr lang="en-US" altLang="ja-JP" baseline="-25000" dirty="0">
                <a:latin typeface="Consolas" panose="020B0609020204030204" pitchFamily="49" charset="0"/>
              </a:rPr>
              <a:t>3</a:t>
            </a:r>
            <a:r>
              <a:rPr lang="en-US" altLang="ja-JP" dirty="0">
                <a:latin typeface="Consolas" panose="020B0609020204030204" pitchFamily="49" charset="0"/>
              </a:rPr>
              <a:t>-z</a:t>
            </a:r>
            <a:r>
              <a:rPr lang="en-US" altLang="ja-JP" baseline="-25000" dirty="0">
                <a:latin typeface="Consolas" panose="020B0609020204030204" pitchFamily="49" charset="0"/>
              </a:rPr>
              <a:t>1</a:t>
            </a:r>
            <a:r>
              <a:rPr lang="en-US" altLang="ja-JP" dirty="0">
                <a:latin typeface="Consolas" panose="020B0609020204030204" pitchFamily="49" charset="0"/>
              </a:rPr>
              <a:t>-z</a:t>
            </a:r>
            <a:r>
              <a:rPr lang="en-US" altLang="ja-JP" baseline="-25000" dirty="0">
                <a:latin typeface="Consolas" panose="020B0609020204030204" pitchFamily="49" charset="0"/>
              </a:rPr>
              <a:t>2</a:t>
            </a:r>
            <a:r>
              <a:rPr lang="en-US" altLang="zh-TW" dirty="0">
                <a:latin typeface="Consolas" panose="020B0609020204030204" pitchFamily="49" charset="0"/>
              </a:rPr>
              <a:t>)m + z</a:t>
            </a:r>
            <a:r>
              <a:rPr lang="en-US" altLang="zh-TW" baseline="-25000" dirty="0">
                <a:latin typeface="Consolas" panose="020B0609020204030204" pitchFamily="49" charset="0"/>
              </a:rPr>
              <a:t>2</a:t>
            </a:r>
          </a:p>
          <a:p>
            <a:pPr marL="0" indent="0">
              <a:buNone/>
            </a:pPr>
            <a:endParaRPr lang="en-US" altLang="zh-TW" dirty="0"/>
          </a:p>
          <a:p>
            <a:pPr marL="0" indent="0">
              <a:buNone/>
            </a:pPr>
            <a:r>
              <a:rPr lang="zh-TW" altLang="en-US" dirty="0">
                <a:solidFill>
                  <a:schemeClr val="bg1">
                    <a:lumMod val="75000"/>
                  </a:schemeClr>
                </a:solidFill>
              </a:rPr>
              <a:t>假設數字長度為 </a:t>
            </a:r>
            <a:r>
              <a:rPr lang="en-US" altLang="zh-TW" dirty="0">
                <a:solidFill>
                  <a:schemeClr val="bg1">
                    <a:lumMod val="75000"/>
                  </a:schemeClr>
                </a:solidFill>
              </a:rPr>
              <a:t>n</a:t>
            </a:r>
          </a:p>
          <a:p>
            <a:pPr marL="0" indent="0">
              <a:buNone/>
            </a:pPr>
            <a:endParaRPr lang="en-US" altLang="zh-TW" dirty="0"/>
          </a:p>
          <a:p>
            <a:pPr marL="0" indent="0">
              <a:buNone/>
            </a:pPr>
            <a:r>
              <a:rPr lang="zh-TW" altLang="en-US" dirty="0"/>
              <a:t>總共只需要</a:t>
            </a:r>
            <a:r>
              <a:rPr lang="zh-TW" altLang="en-US" b="1" dirty="0"/>
              <a:t>三</a:t>
            </a:r>
            <a:r>
              <a:rPr lang="zh-TW" altLang="en-US" dirty="0"/>
              <a:t>次乘法</a:t>
            </a:r>
            <a:endParaRPr lang="en-US" altLang="zh-TW" dirty="0"/>
          </a:p>
          <a:p>
            <a:pPr marL="0" indent="0">
              <a:buNone/>
            </a:pPr>
            <a:r>
              <a:rPr lang="zh-TW" altLang="en-US" dirty="0"/>
              <a:t>相較於直式乘法複雜度 </a:t>
            </a:r>
            <a:r>
              <a:rPr lang="en-US" altLang="zh-TW" dirty="0"/>
              <a:t>O(n</a:t>
            </a:r>
            <a:r>
              <a:rPr lang="en-US" altLang="zh-TW" baseline="30000" dirty="0"/>
              <a:t>2</a:t>
            </a:r>
            <a:r>
              <a:rPr lang="en-US" altLang="zh-TW" dirty="0"/>
              <a:t>)</a:t>
            </a:r>
          </a:p>
          <a:p>
            <a:pPr marL="0" indent="0">
              <a:buNone/>
            </a:pPr>
            <a:r>
              <a:rPr lang="zh-TW" altLang="en-US" dirty="0"/>
              <a:t>這個算法有複雜度 </a:t>
            </a:r>
            <a:r>
              <a:rPr lang="en-US" altLang="zh-TW" dirty="0"/>
              <a:t>3</a:t>
            </a:r>
            <a:r>
              <a:rPr lang="ja-JP" altLang="en-US" dirty="0"/>
              <a:t>⋅</a:t>
            </a:r>
            <a:r>
              <a:rPr lang="en-US" altLang="zh-TW" dirty="0"/>
              <a:t>O(n</a:t>
            </a:r>
            <a:r>
              <a:rPr lang="en-US" altLang="zh-TW" baseline="30000" dirty="0"/>
              <a:t>2</a:t>
            </a:r>
            <a:r>
              <a:rPr lang="en-US" altLang="zh-TW" dirty="0"/>
              <a:t>)</a:t>
            </a:r>
          </a:p>
        </p:txBody>
      </p:sp>
    </p:spTree>
    <p:extLst>
      <p:ext uri="{BB962C8B-B14F-4D97-AF65-F5344CB8AC3E}">
        <p14:creationId xmlns:p14="http://schemas.microsoft.com/office/powerpoint/2010/main" val="304969652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en-US" altLang="ja-JP" dirty="0"/>
              <a:t>Karatsuba algorithm</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zh-TW" altLang="en-US" dirty="0"/>
              <a:t>到底在幹三小</a:t>
            </a:r>
            <a:r>
              <a:rPr lang="en-US" altLang="zh-TW" dirty="0"/>
              <a:t>?</a:t>
            </a:r>
          </a:p>
        </p:txBody>
      </p:sp>
      <p:pic>
        <p:nvPicPr>
          <p:cNvPr id="1026" name="Picture 2" descr="Image result for 黑人問號">
            <a:extLst>
              <a:ext uri="{FF2B5EF4-FFF2-40B4-BE49-F238E27FC236}">
                <a16:creationId xmlns:a16="http://schemas.microsoft.com/office/drawing/2014/main" xmlns="" id="{1A1D1C8C-555E-4757-B6F6-6A3DADAB4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448" y="3151488"/>
            <a:ext cx="4376928" cy="302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1570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zh-TW" altLang="en-US" dirty="0"/>
              <a:t>分治法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lstStyle/>
          <a:p>
            <a:pPr marL="0" indent="0">
              <a:buNone/>
            </a:pPr>
            <a:r>
              <a:rPr lang="zh-TW" altLang="en-US" dirty="0"/>
              <a:t>對於上述演算法，</a:t>
            </a:r>
            <a:endParaRPr lang="en-US" altLang="zh-TW" dirty="0"/>
          </a:p>
          <a:p>
            <a:pPr marL="0" indent="0">
              <a:buNone/>
            </a:pPr>
            <a:r>
              <a:rPr lang="zh-TW" altLang="en-US" dirty="0"/>
              <a:t>凡是遇到乘法運算，都使用同樣的演算法</a:t>
            </a:r>
            <a:endParaRPr lang="en-US" altLang="zh-TW" dirty="0"/>
          </a:p>
          <a:p>
            <a:pPr marL="0" indent="0">
              <a:buNone/>
            </a:pPr>
            <a:endParaRPr lang="en-US" altLang="zh-TW" dirty="0"/>
          </a:p>
          <a:p>
            <a:pPr marL="0" indent="0">
              <a:buNone/>
            </a:pPr>
            <a:r>
              <a:rPr lang="zh-TW" altLang="en-US" dirty="0">
                <a:solidFill>
                  <a:schemeClr val="bg1">
                    <a:lumMod val="75000"/>
                  </a:schemeClr>
                </a:solidFill>
              </a:rPr>
              <a:t>感恩分治 讚嘆分治</a:t>
            </a:r>
            <a:endParaRPr lang="en-US" altLang="zh-TW" dirty="0">
              <a:solidFill>
                <a:schemeClr val="bg1">
                  <a:lumMod val="75000"/>
                </a:schemeClr>
              </a:solidFill>
            </a:endParaRPr>
          </a:p>
        </p:txBody>
      </p:sp>
      <p:pic>
        <p:nvPicPr>
          <p:cNvPr id="5" name="圖片 4">
            <a:extLst>
              <a:ext uri="{FF2B5EF4-FFF2-40B4-BE49-F238E27FC236}">
                <a16:creationId xmlns:a16="http://schemas.microsoft.com/office/drawing/2014/main" xmlns="" id="{08EF928E-43C5-4585-B85C-33B9F2C8B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540" y="3125972"/>
            <a:ext cx="2078333" cy="3185928"/>
          </a:xfrm>
          <a:prstGeom prst="rect">
            <a:avLst/>
          </a:prstGeom>
        </p:spPr>
      </p:pic>
    </p:spTree>
    <p:extLst>
      <p:ext uri="{BB962C8B-B14F-4D97-AF65-F5344CB8AC3E}">
        <p14:creationId xmlns:p14="http://schemas.microsoft.com/office/powerpoint/2010/main" val="19666668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zh-TW" altLang="en-US" dirty="0"/>
              <a:t>分治法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normAutofit/>
          </a:bodyPr>
          <a:lstStyle/>
          <a:p>
            <a:pPr marL="0" indent="0">
              <a:buNone/>
            </a:pPr>
            <a:r>
              <a:rPr lang="zh-TW" altLang="en-US" dirty="0"/>
              <a:t>對於上述演算法，</a:t>
            </a:r>
            <a:endParaRPr lang="en-US" altLang="zh-TW" dirty="0"/>
          </a:p>
          <a:p>
            <a:pPr marL="0" indent="0">
              <a:buNone/>
            </a:pPr>
            <a:r>
              <a:rPr lang="zh-TW" altLang="en-US" dirty="0"/>
              <a:t>凡是遇到乘法運算，都使用同樣的演算法</a:t>
            </a:r>
            <a:endParaRPr lang="en-US" altLang="zh-TW" dirty="0"/>
          </a:p>
          <a:p>
            <a:pPr marL="0" indent="0">
              <a:buNone/>
            </a:pPr>
            <a:r>
              <a:rPr lang="zh-TW" altLang="en-US" dirty="0"/>
              <a:t/>
            </a:r>
            <a:br>
              <a:rPr lang="zh-TW" altLang="en-US" dirty="0"/>
            </a:br>
            <a:r>
              <a:rPr lang="zh-TW" altLang="en-US" dirty="0"/>
              <a:t>並且對於數字的分割，總是分成均等的</a:t>
            </a:r>
            <a:r>
              <a:rPr lang="zh-TW" altLang="en-US" b="1" dirty="0"/>
              <a:t>兩半</a:t>
            </a:r>
            <a:endParaRPr lang="en-US" altLang="zh-TW" b="1" dirty="0"/>
          </a:p>
          <a:p>
            <a:pPr marL="0" indent="0">
              <a:buNone/>
            </a:pPr>
            <a:endParaRPr lang="en-US" altLang="zh-TW" dirty="0"/>
          </a:p>
          <a:p>
            <a:pPr marL="0" indent="0">
              <a:buNone/>
            </a:pPr>
            <a:r>
              <a:rPr lang="zh-TW" altLang="en-US" dirty="0">
                <a:solidFill>
                  <a:schemeClr val="bg1">
                    <a:lumMod val="75000"/>
                  </a:schemeClr>
                </a:solidFill>
              </a:rPr>
              <a:t>例如 </a:t>
            </a:r>
            <a:r>
              <a:rPr lang="en-US" altLang="zh-TW" dirty="0">
                <a:solidFill>
                  <a:schemeClr val="bg1">
                    <a:lumMod val="75000"/>
                  </a:schemeClr>
                </a:solidFill>
              </a:rPr>
              <a:t>6789 </a:t>
            </a:r>
            <a:r>
              <a:rPr lang="zh-TW" altLang="en-US" dirty="0">
                <a:solidFill>
                  <a:schemeClr val="bg1">
                    <a:lumMod val="75000"/>
                  </a:schemeClr>
                </a:solidFill>
              </a:rPr>
              <a:t>分成 </a:t>
            </a:r>
            <a:r>
              <a:rPr lang="en-US" altLang="zh-TW" dirty="0">
                <a:solidFill>
                  <a:schemeClr val="bg1">
                    <a:lumMod val="75000"/>
                  </a:schemeClr>
                </a:solidFill>
              </a:rPr>
              <a:t>67 </a:t>
            </a:r>
            <a:r>
              <a:rPr lang="zh-TW" altLang="en-US" dirty="0">
                <a:solidFill>
                  <a:schemeClr val="bg1">
                    <a:lumMod val="75000"/>
                  </a:schemeClr>
                </a:solidFill>
              </a:rPr>
              <a:t>和 </a:t>
            </a:r>
            <a:r>
              <a:rPr lang="en-US" altLang="zh-TW" dirty="0">
                <a:solidFill>
                  <a:schemeClr val="bg1">
                    <a:lumMod val="75000"/>
                  </a:schemeClr>
                </a:solidFill>
              </a:rPr>
              <a:t>89</a:t>
            </a:r>
          </a:p>
          <a:p>
            <a:pPr marL="0" indent="0">
              <a:buNone/>
            </a:pPr>
            <a:r>
              <a:rPr lang="en-US" altLang="zh-TW" dirty="0">
                <a:solidFill>
                  <a:schemeClr val="bg1">
                    <a:lumMod val="75000"/>
                  </a:schemeClr>
                </a:solidFill>
              </a:rPr>
              <a:t>6789</a:t>
            </a:r>
            <a:r>
              <a:rPr lang="zh-TW" altLang="en-US" dirty="0">
                <a:solidFill>
                  <a:schemeClr val="bg1">
                    <a:lumMod val="75000"/>
                  </a:schemeClr>
                </a:solidFill>
              </a:rPr>
              <a:t> </a:t>
            </a:r>
            <a:r>
              <a:rPr lang="en-US" altLang="zh-TW" dirty="0">
                <a:solidFill>
                  <a:schemeClr val="bg1">
                    <a:lumMod val="75000"/>
                  </a:schemeClr>
                </a:solidFill>
              </a:rPr>
              <a:t>=</a:t>
            </a:r>
            <a:r>
              <a:rPr lang="zh-TW" altLang="en-US" dirty="0">
                <a:solidFill>
                  <a:schemeClr val="bg1">
                    <a:lumMod val="75000"/>
                  </a:schemeClr>
                </a:solidFill>
              </a:rPr>
              <a:t> </a:t>
            </a:r>
            <a:r>
              <a:rPr lang="en-US" altLang="zh-TW" dirty="0">
                <a:solidFill>
                  <a:schemeClr val="bg1">
                    <a:lumMod val="75000"/>
                  </a:schemeClr>
                </a:solidFill>
              </a:rPr>
              <a:t>67⋅100</a:t>
            </a:r>
            <a:r>
              <a:rPr lang="zh-TW" altLang="en-US" dirty="0">
                <a:solidFill>
                  <a:schemeClr val="bg1">
                    <a:lumMod val="75000"/>
                  </a:schemeClr>
                </a:solidFill>
              </a:rPr>
              <a:t> </a:t>
            </a:r>
            <a:r>
              <a:rPr lang="en-US" altLang="zh-TW" dirty="0">
                <a:solidFill>
                  <a:schemeClr val="bg1">
                    <a:lumMod val="75000"/>
                  </a:schemeClr>
                </a:solidFill>
              </a:rPr>
              <a:t>+</a:t>
            </a:r>
            <a:r>
              <a:rPr lang="zh-TW" altLang="en-US" dirty="0">
                <a:solidFill>
                  <a:schemeClr val="bg1">
                    <a:lumMod val="75000"/>
                  </a:schemeClr>
                </a:solidFill>
              </a:rPr>
              <a:t> </a:t>
            </a:r>
            <a:r>
              <a:rPr lang="en-US" altLang="zh-TW" dirty="0">
                <a:solidFill>
                  <a:schemeClr val="bg1">
                    <a:lumMod val="75000"/>
                  </a:schemeClr>
                </a:solidFill>
              </a:rPr>
              <a:t>89</a:t>
            </a:r>
          </a:p>
        </p:txBody>
      </p:sp>
    </p:spTree>
    <p:extLst>
      <p:ext uri="{BB962C8B-B14F-4D97-AF65-F5344CB8AC3E}">
        <p14:creationId xmlns:p14="http://schemas.microsoft.com/office/powerpoint/2010/main" val="12652309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zh-TW" altLang="en-US" dirty="0"/>
              <a:t>分治法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normAutofit fontScale="85000" lnSpcReduction="10000"/>
          </a:bodyPr>
          <a:lstStyle/>
          <a:p>
            <a:pPr marL="0" indent="0">
              <a:buNone/>
            </a:pPr>
            <a:r>
              <a:rPr lang="ja-JP" altLang="ja-JP" dirty="0">
                <a:solidFill>
                  <a:srgbClr val="0077AA"/>
                </a:solidFill>
                <a:latin typeface="Consolas" panose="020B0609020204030204" pitchFamily="49" charset="0"/>
                <a:ea typeface="Menlo"/>
              </a:rPr>
              <a:t>int</a:t>
            </a:r>
            <a:r>
              <a:rPr lang="ja-JP" altLang="ja-JP" dirty="0">
                <a:solidFill>
                  <a:srgbClr val="333333"/>
                </a:solidFill>
                <a:latin typeface="Consolas" panose="020B0609020204030204" pitchFamily="49" charset="0"/>
                <a:ea typeface="Menlo"/>
              </a:rPr>
              <a:t> </a:t>
            </a:r>
            <a:r>
              <a:rPr lang="ja-JP" altLang="ja-JP" dirty="0">
                <a:solidFill>
                  <a:srgbClr val="DD4A68"/>
                </a:solidFill>
                <a:latin typeface="Consolas" panose="020B0609020204030204" pitchFamily="49" charset="0"/>
                <a:ea typeface="Menlo"/>
              </a:rPr>
              <a:t>k</a:t>
            </a:r>
            <a:r>
              <a:rPr lang="ja-JP" altLang="ja-JP" dirty="0">
                <a:solidFill>
                  <a:srgbClr val="999999"/>
                </a:solidFill>
                <a:latin typeface="Consolas" panose="020B0609020204030204" pitchFamily="49" charset="0"/>
                <a:ea typeface="Menlo"/>
              </a:rPr>
              <a:t>(</a:t>
            </a:r>
            <a:r>
              <a:rPr lang="ja-JP" altLang="ja-JP" dirty="0">
                <a:solidFill>
                  <a:srgbClr val="0077AA"/>
                </a:solidFill>
                <a:latin typeface="Consolas" panose="020B0609020204030204" pitchFamily="49" charset="0"/>
                <a:ea typeface="Menlo"/>
              </a:rPr>
              <a:t>int</a:t>
            </a:r>
            <a:r>
              <a:rPr lang="ja-JP" altLang="ja-JP" dirty="0">
                <a:solidFill>
                  <a:srgbClr val="333333"/>
                </a:solidFill>
                <a:latin typeface="Consolas" panose="020B0609020204030204" pitchFamily="49" charset="0"/>
                <a:ea typeface="Menlo"/>
              </a:rPr>
              <a:t> x</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0077AA"/>
                </a:solidFill>
                <a:latin typeface="Consolas" panose="020B0609020204030204" pitchFamily="49" charset="0"/>
                <a:ea typeface="Menlo"/>
              </a:rPr>
              <a:t>int</a:t>
            </a:r>
            <a:r>
              <a:rPr lang="ja-JP" altLang="ja-JP" dirty="0">
                <a:solidFill>
                  <a:srgbClr val="333333"/>
                </a:solidFill>
                <a:latin typeface="Consolas" panose="020B0609020204030204" pitchFamily="49" charset="0"/>
                <a:ea typeface="Menlo"/>
              </a:rPr>
              <a:t> y</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999999"/>
                </a:solidFill>
                <a:latin typeface="Consolas" panose="020B0609020204030204" pitchFamily="49" charset="0"/>
                <a:ea typeface="Menlo"/>
              </a:rPr>
              <a:t>{</a:t>
            </a:r>
            <a:r>
              <a:rPr lang="en-US" altLang="ja-JP" dirty="0">
                <a:solidFill>
                  <a:srgbClr val="333333"/>
                </a:solidFill>
                <a:latin typeface="Consolas" panose="020B0609020204030204" pitchFamily="49" charset="0"/>
                <a:ea typeface="Menlo"/>
              </a:rPr>
              <a:t/>
            </a:r>
            <a:br>
              <a:rPr lang="en-US" altLang="ja-JP" dirty="0">
                <a:solidFill>
                  <a:srgbClr val="333333"/>
                </a:solidFill>
                <a:latin typeface="Consolas" panose="020B0609020204030204" pitchFamily="49" charset="0"/>
                <a:ea typeface="Menlo"/>
              </a:rPr>
            </a:br>
            <a:r>
              <a:rPr lang="zh-TW" altLang="en-US" dirty="0">
                <a:solidFill>
                  <a:srgbClr val="333333"/>
                </a:solidFill>
                <a:latin typeface="Consolas" panose="020B0609020204030204" pitchFamily="49" charset="0"/>
                <a:ea typeface="Menlo"/>
              </a:rPr>
              <a:t>  </a:t>
            </a:r>
            <a:r>
              <a:rPr lang="ja-JP" altLang="ja-JP" dirty="0">
                <a:solidFill>
                  <a:srgbClr val="0077AA"/>
                </a:solidFill>
                <a:latin typeface="Consolas" panose="020B0609020204030204" pitchFamily="49" charset="0"/>
                <a:ea typeface="Menlo"/>
              </a:rPr>
              <a:t>if</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x </a:t>
            </a:r>
            <a:r>
              <a:rPr lang="ja-JP" altLang="ja-JP" dirty="0">
                <a:solidFill>
                  <a:srgbClr val="9A6E3A"/>
                </a:solidFill>
                <a:latin typeface="Consolas" panose="020B0609020204030204" pitchFamily="49" charset="0"/>
                <a:ea typeface="Menlo"/>
              </a:rPr>
              <a:t>&lt;</a:t>
            </a:r>
            <a:r>
              <a:rPr lang="ja-JP" altLang="ja-JP" dirty="0">
                <a:solidFill>
                  <a:srgbClr val="333333"/>
                </a:solidFill>
                <a:latin typeface="Consolas" panose="020B0609020204030204" pitchFamily="49" charset="0"/>
                <a:ea typeface="Menlo"/>
              </a:rPr>
              <a:t> </a:t>
            </a:r>
            <a:r>
              <a:rPr lang="ja-JP" altLang="ja-JP" dirty="0">
                <a:solidFill>
                  <a:srgbClr val="990055"/>
                </a:solidFill>
                <a:latin typeface="Consolas" panose="020B0609020204030204" pitchFamily="49" charset="0"/>
                <a:ea typeface="Menlo"/>
              </a:rPr>
              <a:t>10</a:t>
            </a:r>
            <a:r>
              <a:rPr lang="ja-JP" altLang="ja-JP" dirty="0">
                <a:solidFill>
                  <a:srgbClr val="333333"/>
                </a:solidFill>
                <a:latin typeface="Consolas" panose="020B0609020204030204" pitchFamily="49" charset="0"/>
                <a:ea typeface="Menlo"/>
              </a:rPr>
              <a:t> </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y </a:t>
            </a:r>
            <a:r>
              <a:rPr lang="ja-JP" altLang="ja-JP" dirty="0">
                <a:solidFill>
                  <a:srgbClr val="9A6E3A"/>
                </a:solidFill>
                <a:latin typeface="Consolas" panose="020B0609020204030204" pitchFamily="49" charset="0"/>
                <a:ea typeface="Menlo"/>
              </a:rPr>
              <a:t>&lt;</a:t>
            </a:r>
            <a:r>
              <a:rPr lang="ja-JP" altLang="ja-JP" dirty="0">
                <a:solidFill>
                  <a:srgbClr val="333333"/>
                </a:solidFill>
                <a:latin typeface="Consolas" panose="020B0609020204030204" pitchFamily="49" charset="0"/>
                <a:ea typeface="Menlo"/>
              </a:rPr>
              <a:t> </a:t>
            </a:r>
            <a:r>
              <a:rPr lang="ja-JP" altLang="ja-JP" dirty="0">
                <a:solidFill>
                  <a:srgbClr val="990055"/>
                </a:solidFill>
                <a:latin typeface="Consolas" panose="020B0609020204030204" pitchFamily="49" charset="0"/>
                <a:ea typeface="Menlo"/>
              </a:rPr>
              <a:t>10</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0077AA"/>
                </a:solidFill>
                <a:latin typeface="Consolas" panose="020B0609020204030204" pitchFamily="49" charset="0"/>
                <a:ea typeface="Menlo"/>
              </a:rPr>
              <a:t>return</a:t>
            </a:r>
            <a:r>
              <a:rPr lang="ja-JP" altLang="ja-JP" dirty="0">
                <a:solidFill>
                  <a:srgbClr val="333333"/>
                </a:solidFill>
                <a:latin typeface="Consolas" panose="020B0609020204030204" pitchFamily="49" charset="0"/>
                <a:ea typeface="Menlo"/>
              </a:rPr>
              <a:t> x</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y</a:t>
            </a:r>
            <a:r>
              <a:rPr lang="ja-JP" altLang="ja-JP" dirty="0">
                <a:solidFill>
                  <a:srgbClr val="999999"/>
                </a:solidFill>
                <a:latin typeface="Consolas" panose="020B0609020204030204" pitchFamily="49" charset="0"/>
                <a:ea typeface="Menlo"/>
              </a:rPr>
              <a:t>;</a:t>
            </a:r>
            <a:r>
              <a:rPr lang="en-US" altLang="ja-JP" dirty="0">
                <a:solidFill>
                  <a:srgbClr val="999999"/>
                </a:solidFill>
                <a:latin typeface="Consolas" panose="020B0609020204030204" pitchFamily="49" charset="0"/>
                <a:ea typeface="Menlo"/>
              </a:rPr>
              <a:t/>
            </a:r>
            <a:br>
              <a:rPr lang="en-US" altLang="ja-JP" dirty="0">
                <a:solidFill>
                  <a:srgbClr val="999999"/>
                </a:solidFill>
                <a:latin typeface="Consolas" panose="020B0609020204030204" pitchFamily="49" charset="0"/>
                <a:ea typeface="Menlo"/>
              </a:rPr>
            </a:br>
            <a:r>
              <a:rPr lang="en-US" altLang="ja-JP" dirty="0">
                <a:solidFill>
                  <a:srgbClr val="333333"/>
                </a:solidFill>
                <a:latin typeface="Consolas" panose="020B0609020204030204" pitchFamily="49" charset="0"/>
                <a:ea typeface="Menlo"/>
              </a:rPr>
              <a:t/>
            </a:r>
            <a:br>
              <a:rPr lang="en-US" altLang="ja-JP" dirty="0">
                <a:solidFill>
                  <a:srgbClr val="333333"/>
                </a:solidFill>
                <a:latin typeface="Consolas" panose="020B0609020204030204" pitchFamily="49" charset="0"/>
                <a:ea typeface="Menlo"/>
              </a:rPr>
            </a:br>
            <a:r>
              <a:rPr lang="zh-TW" altLang="en-US" dirty="0">
                <a:solidFill>
                  <a:srgbClr val="333333"/>
                </a:solidFill>
                <a:latin typeface="Consolas" panose="020B0609020204030204" pitchFamily="49" charset="0"/>
                <a:ea typeface="Menlo"/>
              </a:rPr>
              <a:t>  </a:t>
            </a:r>
            <a:r>
              <a:rPr lang="ja-JP" altLang="ja-JP" dirty="0">
                <a:solidFill>
                  <a:srgbClr val="0077AA"/>
                </a:solidFill>
                <a:latin typeface="Consolas" panose="020B0609020204030204" pitchFamily="49" charset="0"/>
                <a:ea typeface="Menlo"/>
              </a:rPr>
              <a:t>int</a:t>
            </a:r>
            <a:r>
              <a:rPr lang="ja-JP" altLang="ja-JP" dirty="0">
                <a:solidFill>
                  <a:srgbClr val="333333"/>
                </a:solidFill>
                <a:latin typeface="Consolas" panose="020B0609020204030204" pitchFamily="49" charset="0"/>
                <a:ea typeface="Menlo"/>
              </a:rPr>
              <a:t> len </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DD4A68"/>
                </a:solidFill>
                <a:latin typeface="Consolas" panose="020B0609020204030204" pitchFamily="49" charset="0"/>
                <a:ea typeface="Menlo"/>
              </a:rPr>
              <a:t>min</a:t>
            </a:r>
            <a:r>
              <a:rPr lang="ja-JP" altLang="ja-JP" dirty="0">
                <a:solidFill>
                  <a:srgbClr val="999999"/>
                </a:solidFill>
                <a:latin typeface="Consolas" panose="020B0609020204030204" pitchFamily="49" charset="0"/>
                <a:ea typeface="Menlo"/>
              </a:rPr>
              <a:t>(</a:t>
            </a:r>
            <a:r>
              <a:rPr lang="ja-JP" altLang="ja-JP" dirty="0">
                <a:solidFill>
                  <a:srgbClr val="DD4A68"/>
                </a:solidFill>
                <a:latin typeface="Consolas" panose="020B0609020204030204" pitchFamily="49" charset="0"/>
                <a:ea typeface="Menlo"/>
              </a:rPr>
              <a:t>log10</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x</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DD4A68"/>
                </a:solidFill>
                <a:latin typeface="Consolas" panose="020B0609020204030204" pitchFamily="49" charset="0"/>
                <a:ea typeface="Menlo"/>
              </a:rPr>
              <a:t>log10</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y</a:t>
            </a:r>
            <a:r>
              <a:rPr lang="ja-JP" altLang="ja-JP" dirty="0">
                <a:solidFill>
                  <a:srgbClr val="999999"/>
                </a:solidFill>
                <a:latin typeface="Consolas" panose="020B0609020204030204" pitchFamily="49" charset="0"/>
                <a:ea typeface="Menlo"/>
              </a:rPr>
              <a:t>));</a:t>
            </a:r>
            <a:r>
              <a:rPr lang="en-US" altLang="ja-JP" dirty="0">
                <a:solidFill>
                  <a:srgbClr val="333333"/>
                </a:solidFill>
                <a:latin typeface="Consolas" panose="020B0609020204030204" pitchFamily="49" charset="0"/>
                <a:ea typeface="Menlo"/>
              </a:rPr>
              <a:t/>
            </a:r>
            <a:br>
              <a:rPr lang="en-US" altLang="ja-JP" dirty="0">
                <a:solidFill>
                  <a:srgbClr val="333333"/>
                </a:solidFill>
                <a:latin typeface="Consolas" panose="020B0609020204030204" pitchFamily="49" charset="0"/>
                <a:ea typeface="Menlo"/>
              </a:rPr>
            </a:br>
            <a:r>
              <a:rPr lang="zh-TW" altLang="en-US" dirty="0">
                <a:solidFill>
                  <a:srgbClr val="333333"/>
                </a:solidFill>
                <a:latin typeface="Consolas" panose="020B0609020204030204" pitchFamily="49" charset="0"/>
                <a:ea typeface="Menlo"/>
              </a:rPr>
              <a:t>  </a:t>
            </a:r>
            <a:r>
              <a:rPr lang="ja-JP" altLang="ja-JP" dirty="0">
                <a:solidFill>
                  <a:srgbClr val="0077AA"/>
                </a:solidFill>
                <a:latin typeface="Consolas" panose="020B0609020204030204" pitchFamily="49" charset="0"/>
                <a:ea typeface="Menlo"/>
              </a:rPr>
              <a:t>int</a:t>
            </a:r>
            <a:r>
              <a:rPr lang="ja-JP" altLang="ja-JP" dirty="0">
                <a:solidFill>
                  <a:srgbClr val="333333"/>
                </a:solidFill>
                <a:latin typeface="Consolas" panose="020B0609020204030204" pitchFamily="49" charset="0"/>
                <a:ea typeface="Menlo"/>
              </a:rPr>
              <a:t> m </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DD4A68"/>
                </a:solidFill>
                <a:latin typeface="Consolas" panose="020B0609020204030204" pitchFamily="49" charset="0"/>
                <a:ea typeface="Menlo"/>
              </a:rPr>
              <a:t>pow</a:t>
            </a:r>
            <a:r>
              <a:rPr lang="ja-JP" altLang="ja-JP" dirty="0">
                <a:solidFill>
                  <a:srgbClr val="999999"/>
                </a:solidFill>
                <a:latin typeface="Consolas" panose="020B0609020204030204" pitchFamily="49" charset="0"/>
                <a:ea typeface="Menlo"/>
              </a:rPr>
              <a:t>(</a:t>
            </a:r>
            <a:r>
              <a:rPr lang="ja-JP" altLang="ja-JP" dirty="0">
                <a:solidFill>
                  <a:srgbClr val="990055"/>
                </a:solidFill>
                <a:latin typeface="Consolas" panose="020B0609020204030204" pitchFamily="49" charset="0"/>
                <a:ea typeface="Menlo"/>
              </a:rPr>
              <a:t>10</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len</a:t>
            </a:r>
            <a:r>
              <a:rPr lang="ja-JP" altLang="ja-JP" dirty="0">
                <a:solidFill>
                  <a:srgbClr val="9A6E3A"/>
                </a:solidFill>
                <a:latin typeface="Consolas" panose="020B0609020204030204" pitchFamily="49" charset="0"/>
                <a:ea typeface="Menlo"/>
              </a:rPr>
              <a:t>/</a:t>
            </a:r>
            <a:r>
              <a:rPr lang="ja-JP" altLang="ja-JP" dirty="0">
                <a:solidFill>
                  <a:srgbClr val="990055"/>
                </a:solidFill>
                <a:latin typeface="Consolas" panose="020B0609020204030204" pitchFamily="49" charset="0"/>
                <a:ea typeface="Menlo"/>
              </a:rPr>
              <a:t>2</a:t>
            </a:r>
            <a:r>
              <a:rPr lang="ja-JP" altLang="ja-JP" dirty="0">
                <a:solidFill>
                  <a:srgbClr val="333333"/>
                </a:solidFill>
                <a:latin typeface="Consolas" panose="020B0609020204030204" pitchFamily="49" charset="0"/>
                <a:ea typeface="Menlo"/>
              </a:rPr>
              <a:t> </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990055"/>
                </a:solidFill>
                <a:latin typeface="Consolas" panose="020B0609020204030204" pitchFamily="49" charset="0"/>
                <a:ea typeface="Menlo"/>
              </a:rPr>
              <a:t>1</a:t>
            </a:r>
            <a:r>
              <a:rPr lang="ja-JP" altLang="ja-JP" dirty="0">
                <a:solidFill>
                  <a:srgbClr val="999999"/>
                </a:solidFill>
                <a:latin typeface="Consolas" panose="020B0609020204030204" pitchFamily="49" charset="0"/>
                <a:ea typeface="Menlo"/>
              </a:rPr>
              <a:t>);</a:t>
            </a:r>
            <a:r>
              <a:rPr lang="en-US" altLang="ja-JP" dirty="0">
                <a:solidFill>
                  <a:srgbClr val="999999"/>
                </a:solidFill>
                <a:latin typeface="Consolas" panose="020B0609020204030204" pitchFamily="49" charset="0"/>
                <a:ea typeface="Menlo"/>
              </a:rPr>
              <a:t/>
            </a:r>
            <a:br>
              <a:rPr lang="en-US" altLang="ja-JP" dirty="0">
                <a:solidFill>
                  <a:srgbClr val="999999"/>
                </a:solidFill>
                <a:latin typeface="Consolas" panose="020B0609020204030204" pitchFamily="49" charset="0"/>
                <a:ea typeface="Menlo"/>
              </a:rPr>
            </a:br>
            <a:r>
              <a:rPr lang="en-US" altLang="ja-JP" dirty="0">
                <a:solidFill>
                  <a:srgbClr val="333333"/>
                </a:solidFill>
                <a:latin typeface="Consolas" panose="020B0609020204030204" pitchFamily="49" charset="0"/>
                <a:ea typeface="Menlo"/>
              </a:rPr>
              <a:t/>
            </a:r>
            <a:br>
              <a:rPr lang="en-US" altLang="ja-JP" dirty="0">
                <a:solidFill>
                  <a:srgbClr val="333333"/>
                </a:solidFill>
                <a:latin typeface="Consolas" panose="020B0609020204030204" pitchFamily="49" charset="0"/>
                <a:ea typeface="Menlo"/>
              </a:rPr>
            </a:br>
            <a:r>
              <a:rPr lang="zh-TW" altLang="en-US" dirty="0">
                <a:solidFill>
                  <a:srgbClr val="333333"/>
                </a:solidFill>
                <a:latin typeface="Consolas" panose="020B0609020204030204" pitchFamily="49" charset="0"/>
                <a:ea typeface="Menlo"/>
              </a:rPr>
              <a:t>  </a:t>
            </a:r>
            <a:r>
              <a:rPr lang="ja-JP" altLang="ja-JP" dirty="0">
                <a:solidFill>
                  <a:srgbClr val="0077AA"/>
                </a:solidFill>
                <a:latin typeface="Consolas" panose="020B0609020204030204" pitchFamily="49" charset="0"/>
                <a:ea typeface="Menlo"/>
              </a:rPr>
              <a:t>auto</a:t>
            </a:r>
            <a:r>
              <a:rPr lang="ja-JP" altLang="ja-JP" dirty="0">
                <a:solidFill>
                  <a:srgbClr val="333333"/>
                </a:solidFill>
                <a:latin typeface="Consolas" panose="020B0609020204030204" pitchFamily="49" charset="0"/>
                <a:ea typeface="Menlo"/>
              </a:rPr>
              <a:t> </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a</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b</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DD4A68"/>
                </a:solidFill>
                <a:latin typeface="Consolas" panose="020B0609020204030204" pitchFamily="49" charset="0"/>
                <a:ea typeface="Menlo"/>
              </a:rPr>
              <a:t>div</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x</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m</a:t>
            </a:r>
            <a:r>
              <a:rPr lang="ja-JP" altLang="ja-JP" dirty="0">
                <a:solidFill>
                  <a:srgbClr val="999999"/>
                </a:solidFill>
                <a:latin typeface="Consolas" panose="020B0609020204030204" pitchFamily="49" charset="0"/>
                <a:ea typeface="Menlo"/>
              </a:rPr>
              <a:t>);</a:t>
            </a:r>
            <a:r>
              <a:rPr lang="zh-TW" altLang="en-US" dirty="0">
                <a:solidFill>
                  <a:srgbClr val="999999"/>
                </a:solidFill>
                <a:latin typeface="Consolas" panose="020B0609020204030204" pitchFamily="49" charset="0"/>
                <a:ea typeface="Menlo"/>
              </a:rPr>
              <a:t> </a:t>
            </a:r>
            <a:r>
              <a:rPr lang="en-US" altLang="zh-TW" dirty="0">
                <a:solidFill>
                  <a:srgbClr val="999999"/>
                </a:solidFill>
                <a:latin typeface="Consolas" panose="020B0609020204030204" pitchFamily="49" charset="0"/>
                <a:ea typeface="Menlo"/>
              </a:rPr>
              <a:t>// since </a:t>
            </a:r>
            <a:r>
              <a:rPr lang="en-US" altLang="zh-TW" dirty="0" err="1">
                <a:solidFill>
                  <a:srgbClr val="999999"/>
                </a:solidFill>
                <a:latin typeface="Consolas" panose="020B0609020204030204" pitchFamily="49" charset="0"/>
                <a:ea typeface="Menlo"/>
              </a:rPr>
              <a:t>c++</a:t>
            </a:r>
            <a:r>
              <a:rPr lang="en-US" altLang="zh-TW" dirty="0">
                <a:solidFill>
                  <a:srgbClr val="999999"/>
                </a:solidFill>
                <a:latin typeface="Consolas" panose="020B0609020204030204" pitchFamily="49" charset="0"/>
                <a:ea typeface="Menlo"/>
              </a:rPr>
              <a:t>17</a:t>
            </a:r>
            <a:r>
              <a:rPr lang="en-US" altLang="ja-JP" dirty="0">
                <a:solidFill>
                  <a:srgbClr val="333333"/>
                </a:solidFill>
                <a:latin typeface="Consolas" panose="020B0609020204030204" pitchFamily="49" charset="0"/>
                <a:ea typeface="Menlo"/>
              </a:rPr>
              <a:t/>
            </a:r>
            <a:br>
              <a:rPr lang="en-US" altLang="ja-JP" dirty="0">
                <a:solidFill>
                  <a:srgbClr val="333333"/>
                </a:solidFill>
                <a:latin typeface="Consolas" panose="020B0609020204030204" pitchFamily="49" charset="0"/>
                <a:ea typeface="Menlo"/>
              </a:rPr>
            </a:br>
            <a:r>
              <a:rPr lang="zh-TW" altLang="en-US" dirty="0">
                <a:solidFill>
                  <a:srgbClr val="333333"/>
                </a:solidFill>
                <a:latin typeface="Consolas" panose="020B0609020204030204" pitchFamily="49" charset="0"/>
                <a:ea typeface="Menlo"/>
              </a:rPr>
              <a:t>  </a:t>
            </a:r>
            <a:r>
              <a:rPr lang="ja-JP" altLang="ja-JP" dirty="0">
                <a:solidFill>
                  <a:srgbClr val="0077AA"/>
                </a:solidFill>
                <a:latin typeface="Consolas" panose="020B0609020204030204" pitchFamily="49" charset="0"/>
                <a:ea typeface="Menlo"/>
              </a:rPr>
              <a:t>auto</a:t>
            </a:r>
            <a:r>
              <a:rPr lang="ja-JP" altLang="ja-JP" dirty="0">
                <a:solidFill>
                  <a:srgbClr val="333333"/>
                </a:solidFill>
                <a:latin typeface="Consolas" panose="020B0609020204030204" pitchFamily="49" charset="0"/>
                <a:ea typeface="Menlo"/>
              </a:rPr>
              <a:t> </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c</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d</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DD4A68"/>
                </a:solidFill>
                <a:latin typeface="Consolas" panose="020B0609020204030204" pitchFamily="49" charset="0"/>
                <a:ea typeface="Menlo"/>
              </a:rPr>
              <a:t>div</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y</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m</a:t>
            </a:r>
            <a:r>
              <a:rPr lang="ja-JP" altLang="ja-JP" dirty="0">
                <a:solidFill>
                  <a:srgbClr val="999999"/>
                </a:solidFill>
                <a:latin typeface="Consolas" panose="020B0609020204030204" pitchFamily="49" charset="0"/>
                <a:ea typeface="Menlo"/>
              </a:rPr>
              <a:t>);</a:t>
            </a:r>
            <a:r>
              <a:rPr lang="en-US" altLang="ja-JP" dirty="0">
                <a:solidFill>
                  <a:srgbClr val="999999"/>
                </a:solidFill>
                <a:latin typeface="Consolas" panose="020B0609020204030204" pitchFamily="49" charset="0"/>
                <a:ea typeface="Menlo"/>
              </a:rPr>
              <a:t/>
            </a:r>
            <a:br>
              <a:rPr lang="en-US" altLang="ja-JP" dirty="0">
                <a:solidFill>
                  <a:srgbClr val="999999"/>
                </a:solidFill>
                <a:latin typeface="Consolas" panose="020B0609020204030204" pitchFamily="49" charset="0"/>
                <a:ea typeface="Menlo"/>
              </a:rPr>
            </a:br>
            <a:r>
              <a:rPr lang="en-US" altLang="ja-JP" dirty="0">
                <a:solidFill>
                  <a:srgbClr val="333333"/>
                </a:solidFill>
                <a:latin typeface="Consolas" panose="020B0609020204030204" pitchFamily="49" charset="0"/>
                <a:ea typeface="Menlo"/>
              </a:rPr>
              <a:t/>
            </a:r>
            <a:br>
              <a:rPr lang="en-US" altLang="ja-JP" dirty="0">
                <a:solidFill>
                  <a:srgbClr val="333333"/>
                </a:solidFill>
                <a:latin typeface="Consolas" panose="020B0609020204030204" pitchFamily="49" charset="0"/>
                <a:ea typeface="Menlo"/>
              </a:rPr>
            </a:br>
            <a:r>
              <a:rPr lang="zh-TW" altLang="en-US" dirty="0">
                <a:solidFill>
                  <a:srgbClr val="333333"/>
                </a:solidFill>
                <a:latin typeface="Consolas" panose="020B0609020204030204" pitchFamily="49" charset="0"/>
                <a:ea typeface="Menlo"/>
              </a:rPr>
              <a:t>  </a:t>
            </a:r>
            <a:r>
              <a:rPr lang="ja-JP" altLang="ja-JP" dirty="0">
                <a:solidFill>
                  <a:srgbClr val="0077AA"/>
                </a:solidFill>
                <a:latin typeface="Consolas" panose="020B0609020204030204" pitchFamily="49" charset="0"/>
                <a:ea typeface="Menlo"/>
              </a:rPr>
              <a:t>int</a:t>
            </a:r>
            <a:r>
              <a:rPr lang="ja-JP" altLang="ja-JP" dirty="0">
                <a:solidFill>
                  <a:srgbClr val="333333"/>
                </a:solidFill>
                <a:latin typeface="Consolas" panose="020B0609020204030204" pitchFamily="49" charset="0"/>
                <a:ea typeface="Menlo"/>
              </a:rPr>
              <a:t> z1 </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DD4A68"/>
                </a:solidFill>
                <a:latin typeface="Consolas" panose="020B0609020204030204" pitchFamily="49" charset="0"/>
                <a:ea typeface="Menlo"/>
              </a:rPr>
              <a:t>k</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a</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c</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z2 </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DD4A68"/>
                </a:solidFill>
                <a:latin typeface="Consolas" panose="020B0609020204030204" pitchFamily="49" charset="0"/>
                <a:ea typeface="Menlo"/>
              </a:rPr>
              <a:t>k</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b</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d</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z3 </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DD4A68"/>
                </a:solidFill>
                <a:latin typeface="Consolas" panose="020B0609020204030204" pitchFamily="49" charset="0"/>
                <a:ea typeface="Menlo"/>
              </a:rPr>
              <a:t>k</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a</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b</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c</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d</a:t>
            </a:r>
            <a:r>
              <a:rPr lang="ja-JP" altLang="ja-JP" dirty="0">
                <a:solidFill>
                  <a:srgbClr val="999999"/>
                </a:solidFill>
                <a:latin typeface="Consolas" panose="020B0609020204030204" pitchFamily="49" charset="0"/>
                <a:ea typeface="Menlo"/>
              </a:rPr>
              <a:t>);</a:t>
            </a:r>
            <a:endParaRPr lang="en-US" altLang="ja-JP" dirty="0">
              <a:solidFill>
                <a:srgbClr val="333333"/>
              </a:solidFill>
              <a:latin typeface="Consolas" panose="020B0609020204030204" pitchFamily="49" charset="0"/>
              <a:ea typeface="Menlo"/>
            </a:endParaRPr>
          </a:p>
          <a:p>
            <a:pPr marL="0" indent="0">
              <a:buNone/>
            </a:pPr>
            <a:r>
              <a:rPr lang="zh-TW" altLang="en-US" dirty="0">
                <a:solidFill>
                  <a:srgbClr val="333333"/>
                </a:solidFill>
                <a:latin typeface="Consolas" panose="020B0609020204030204" pitchFamily="49" charset="0"/>
                <a:ea typeface="Menlo"/>
              </a:rPr>
              <a:t>  </a:t>
            </a:r>
            <a:r>
              <a:rPr lang="ja-JP" altLang="ja-JP" dirty="0">
                <a:solidFill>
                  <a:srgbClr val="0077AA"/>
                </a:solidFill>
                <a:latin typeface="Consolas" panose="020B0609020204030204" pitchFamily="49" charset="0"/>
                <a:ea typeface="Menlo"/>
              </a:rPr>
              <a:t>return</a:t>
            </a:r>
            <a:r>
              <a:rPr lang="ja-JP" altLang="ja-JP" dirty="0">
                <a:solidFill>
                  <a:srgbClr val="333333"/>
                </a:solidFill>
                <a:latin typeface="Consolas" panose="020B0609020204030204" pitchFamily="49" charset="0"/>
                <a:ea typeface="Menlo"/>
              </a:rPr>
              <a:t> z1</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m</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m </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a:t>
            </a:r>
            <a:r>
              <a:rPr lang="ja-JP" altLang="ja-JP" dirty="0">
                <a:solidFill>
                  <a:srgbClr val="999999"/>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z3</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z1</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z2</a:t>
            </a:r>
            <a:r>
              <a:rPr lang="ja-JP" altLang="ja-JP" dirty="0">
                <a:solidFill>
                  <a:srgbClr val="999999"/>
                </a:solidFill>
                <a:latin typeface="Consolas" panose="020B0609020204030204" pitchFamily="49" charset="0"/>
                <a:ea typeface="Menlo"/>
              </a:rPr>
              <a:t>)</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m </a:t>
            </a:r>
            <a:r>
              <a:rPr lang="ja-JP" altLang="ja-JP" dirty="0">
                <a:solidFill>
                  <a:srgbClr val="9A6E3A"/>
                </a:solidFill>
                <a:latin typeface="Consolas" panose="020B0609020204030204" pitchFamily="49" charset="0"/>
                <a:ea typeface="Menlo"/>
              </a:rPr>
              <a:t>+</a:t>
            </a:r>
            <a:r>
              <a:rPr lang="ja-JP" altLang="ja-JP" dirty="0">
                <a:solidFill>
                  <a:srgbClr val="333333"/>
                </a:solidFill>
                <a:latin typeface="Consolas" panose="020B0609020204030204" pitchFamily="49" charset="0"/>
                <a:ea typeface="Menlo"/>
              </a:rPr>
              <a:t> z2</a:t>
            </a:r>
            <a:r>
              <a:rPr lang="ja-JP" altLang="ja-JP" dirty="0">
                <a:solidFill>
                  <a:srgbClr val="999999"/>
                </a:solidFill>
                <a:latin typeface="Consolas" panose="020B0609020204030204" pitchFamily="49" charset="0"/>
                <a:ea typeface="Menlo"/>
              </a:rPr>
              <a:t>;</a:t>
            </a:r>
            <a:r>
              <a:rPr lang="en-US" altLang="ja-JP" dirty="0">
                <a:solidFill>
                  <a:srgbClr val="333333"/>
                </a:solidFill>
                <a:latin typeface="Consolas" panose="020B0609020204030204" pitchFamily="49" charset="0"/>
                <a:ea typeface="Menlo"/>
              </a:rPr>
              <a:t/>
            </a:r>
            <a:br>
              <a:rPr lang="en-US" altLang="ja-JP" dirty="0">
                <a:solidFill>
                  <a:srgbClr val="333333"/>
                </a:solidFill>
                <a:latin typeface="Consolas" panose="020B0609020204030204" pitchFamily="49" charset="0"/>
                <a:ea typeface="Menlo"/>
              </a:rPr>
            </a:br>
            <a:r>
              <a:rPr lang="ja-JP" altLang="ja-JP" dirty="0">
                <a:solidFill>
                  <a:srgbClr val="999999"/>
                </a:solidFill>
                <a:latin typeface="Consolas" panose="020B0609020204030204" pitchFamily="49" charset="0"/>
                <a:ea typeface="Menlo"/>
              </a:rPr>
              <a:t>}</a:t>
            </a:r>
            <a:r>
              <a:rPr lang="ja-JP" altLang="ja-JP" dirty="0">
                <a:latin typeface="Consolas" panose="020B0609020204030204" pitchFamily="49" charset="0"/>
              </a:rPr>
              <a:t> </a:t>
            </a:r>
            <a:endParaRPr lang="ja-JP" altLang="ja-JP" sz="7200" dirty="0">
              <a:latin typeface="Consolas" panose="020B0609020204030204" pitchFamily="49" charset="0"/>
            </a:endParaRPr>
          </a:p>
          <a:p>
            <a:pPr marL="0" indent="0">
              <a:buNone/>
            </a:pPr>
            <a:endParaRPr lang="en-US" altLang="zh-TW" dirty="0">
              <a:solidFill>
                <a:schemeClr val="bg1">
                  <a:lumMod val="75000"/>
                </a:schemeClr>
              </a:solidFill>
            </a:endParaRPr>
          </a:p>
        </p:txBody>
      </p:sp>
    </p:spTree>
    <p:extLst>
      <p:ext uri="{BB962C8B-B14F-4D97-AF65-F5344CB8AC3E}">
        <p14:creationId xmlns:p14="http://schemas.microsoft.com/office/powerpoint/2010/main" val="42336804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29C22D-B9BF-474D-ABD9-FF9929633778}"/>
              </a:ext>
            </a:extLst>
          </p:cNvPr>
          <p:cNvSpPr>
            <a:spLocks noGrp="1"/>
          </p:cNvSpPr>
          <p:nvPr>
            <p:ph type="title"/>
          </p:nvPr>
        </p:nvSpPr>
        <p:spPr/>
        <p:txBody>
          <a:bodyPr/>
          <a:lstStyle/>
          <a:p>
            <a:r>
              <a:rPr lang="zh-TW" altLang="en-US" dirty="0"/>
              <a:t>分治法</a:t>
            </a:r>
            <a:endParaRPr kumimoji="1" lang="ja-JP" altLang="en-US" dirty="0"/>
          </a:p>
        </p:txBody>
      </p:sp>
      <p:sp>
        <p:nvSpPr>
          <p:cNvPr id="3" name="內容版面配置區 2">
            <a:extLst>
              <a:ext uri="{FF2B5EF4-FFF2-40B4-BE49-F238E27FC236}">
                <a16:creationId xmlns:a16="http://schemas.microsoft.com/office/drawing/2014/main" xmlns="" id="{F3171F7E-4F6B-4DDA-87B8-0779F10F59F3}"/>
              </a:ext>
            </a:extLst>
          </p:cNvPr>
          <p:cNvSpPr>
            <a:spLocks noGrp="1"/>
          </p:cNvSpPr>
          <p:nvPr>
            <p:ph idx="1"/>
          </p:nvPr>
        </p:nvSpPr>
        <p:spPr/>
        <p:txBody>
          <a:bodyPr>
            <a:normAutofit/>
          </a:bodyPr>
          <a:lstStyle/>
          <a:p>
            <a:pPr marL="0" indent="0">
              <a:buNone/>
            </a:pPr>
            <a:r>
              <a:rPr lang="zh-TW" altLang="en-US" dirty="0"/>
              <a:t>時間成本 </a:t>
            </a:r>
            <a:r>
              <a:rPr lang="en-US" altLang="zh-TW" dirty="0"/>
              <a:t>T(n)</a:t>
            </a:r>
          </a:p>
          <a:p>
            <a:pPr marL="0" indent="0">
              <a:buNone/>
            </a:pPr>
            <a:endParaRPr lang="en-US" altLang="zh-TW" dirty="0"/>
          </a:p>
          <a:p>
            <a:pPr marL="0" indent="0">
              <a:buNone/>
            </a:pPr>
            <a:r>
              <a:rPr lang="en-US" altLang="zh-TW" dirty="0"/>
              <a:t>T(n) = 3</a:t>
            </a:r>
            <a:r>
              <a:rPr lang="ja-JP" altLang="en-US" dirty="0"/>
              <a:t>⋅</a:t>
            </a:r>
            <a:r>
              <a:rPr lang="en-US" altLang="ja-JP" dirty="0"/>
              <a:t>T(n/2) + </a:t>
            </a:r>
            <a:r>
              <a:rPr lang="en-US" altLang="ja-JP" dirty="0" err="1"/>
              <a:t>c</a:t>
            </a:r>
            <a:r>
              <a:rPr lang="en-US" altLang="ja-JP" baseline="-25000" dirty="0" err="1"/>
              <a:t>n</a:t>
            </a:r>
            <a:endParaRPr lang="en-US" altLang="ja-JP" baseline="-25000" dirty="0"/>
          </a:p>
          <a:p>
            <a:pPr marL="0" indent="0">
              <a:buNone/>
            </a:pPr>
            <a:r>
              <a:rPr lang="en-US" altLang="zh-TW" dirty="0"/>
              <a:t>T(1) = 1 + c</a:t>
            </a:r>
            <a:r>
              <a:rPr lang="en-US" altLang="zh-TW" baseline="-25000" dirty="0"/>
              <a:t>1</a:t>
            </a:r>
          </a:p>
          <a:p>
            <a:pPr marL="0" indent="0">
              <a:buNone/>
            </a:pPr>
            <a:endParaRPr lang="en-US" altLang="zh-TW" baseline="-25000" dirty="0"/>
          </a:p>
          <a:p>
            <a:pPr marL="0" indent="0">
              <a:buNone/>
            </a:pPr>
            <a:r>
              <a:rPr lang="zh-TW" altLang="en-US" dirty="0"/>
              <a:t>複雜度為 </a:t>
            </a:r>
            <a:r>
              <a:rPr lang="en-US" altLang="zh-TW" dirty="0"/>
              <a:t>O(3</a:t>
            </a:r>
            <a:r>
              <a:rPr lang="en-US" altLang="zh-TW" baseline="30000" dirty="0"/>
              <a:t>lgn</a:t>
            </a:r>
            <a:r>
              <a:rPr lang="en-US" altLang="zh-TW" dirty="0"/>
              <a:t>) = O(n</a:t>
            </a:r>
            <a:r>
              <a:rPr lang="en-US" altLang="zh-TW" baseline="30000" dirty="0"/>
              <a:t>lg3</a:t>
            </a:r>
            <a:r>
              <a:rPr lang="en-US" altLang="zh-TW" dirty="0"/>
              <a:t>)</a:t>
            </a:r>
          </a:p>
        </p:txBody>
      </p:sp>
      <p:pic>
        <p:nvPicPr>
          <p:cNvPr id="5" name="圖片 4" descr="一張含有 物件 的圖片&#10;&#10;自動產生的描述">
            <a:extLst>
              <a:ext uri="{FF2B5EF4-FFF2-40B4-BE49-F238E27FC236}">
                <a16:creationId xmlns:a16="http://schemas.microsoft.com/office/drawing/2014/main" xmlns="" id="{75B83ECC-5207-4491-B773-3B47CD6FC9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7202" y="3528839"/>
            <a:ext cx="3021050" cy="2426952"/>
          </a:xfrm>
          <a:prstGeom prst="rect">
            <a:avLst/>
          </a:prstGeom>
        </p:spPr>
      </p:pic>
    </p:spTree>
    <p:extLst>
      <p:ext uri="{BB962C8B-B14F-4D97-AF65-F5344CB8AC3E}">
        <p14:creationId xmlns:p14="http://schemas.microsoft.com/office/powerpoint/2010/main" val="19788694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D1B1D8-7B5A-4BED-AB39-CB90796B6FDF}"/>
              </a:ext>
            </a:extLst>
          </p:cNvPr>
          <p:cNvSpPr>
            <a:spLocks noGrp="1"/>
          </p:cNvSpPr>
          <p:nvPr>
            <p:ph type="title"/>
          </p:nvPr>
        </p:nvSpPr>
        <p:spPr/>
        <p:txBody>
          <a:bodyPr/>
          <a:lstStyle/>
          <a:p>
            <a:r>
              <a:rPr lang="en-US" altLang="zh-TW" dirty="0"/>
              <a:t>Floating-Point</a:t>
            </a:r>
            <a:r>
              <a:rPr lang="zh-TW" altLang="en-US" dirty="0"/>
              <a:t> </a:t>
            </a:r>
            <a:r>
              <a:rPr lang="en-US" altLang="zh-TW" dirty="0"/>
              <a:t>Precision</a:t>
            </a:r>
            <a:endParaRPr lang="zh-TW" altLang="en-US" dirty="0"/>
          </a:p>
        </p:txBody>
      </p:sp>
      <p:sp>
        <p:nvSpPr>
          <p:cNvPr id="3" name="文字版面配置區 2">
            <a:extLst>
              <a:ext uri="{FF2B5EF4-FFF2-40B4-BE49-F238E27FC236}">
                <a16:creationId xmlns:a16="http://schemas.microsoft.com/office/drawing/2014/main" xmlns="" id="{B3B906D7-A118-4330-B00A-0C1FA36F7D92}"/>
              </a:ext>
            </a:extLst>
          </p:cNvPr>
          <p:cNvSpPr>
            <a:spLocks noGrp="1"/>
          </p:cNvSpPr>
          <p:nvPr>
            <p:ph type="body" idx="1"/>
          </p:nvPr>
        </p:nvSpPr>
        <p:spPr/>
        <p:txBody>
          <a:bodyPr/>
          <a:lstStyle/>
          <a:p>
            <a:r>
              <a:rPr lang="zh-TW" altLang="en-US" dirty="0"/>
              <a:t>浮點數誤差以及競程處理技巧</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1682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點與向量</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a:xfrm>
                <a:off x="838199" y="1825625"/>
                <a:ext cx="10787743" cy="4351338"/>
              </a:xfrm>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也可使用 </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C++</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的 </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&lt;complex&gt;</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函式庫</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(since C++11)</a:t>
                </a: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將二維座標用複數平面表示，實部為</a:t>
                </a:r>
                <a14:m>
                  <m:oMath xmlns:m="http://schemas.openxmlformats.org/officeDocument/2006/math">
                    <m:r>
                      <a:rPr lang="en-US" altLang="zh-TW" b="0" i="0"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𝑥</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，虛部為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𝑦</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本身就支援相加相減等操作</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筆者還是習慣自己寫 </a:t>
                </a:r>
                <a:r>
                  <a:rPr lang="en-US" altLang="zh-TW" dirty="0" err="1">
                    <a:latin typeface="Meslo LG M for Powerline" panose="020B0609030804020204" pitchFamily="50" charset="0"/>
                    <a:ea typeface="Meslo LG M for Powerline" panose="020B0609030804020204" pitchFamily="50" charset="0"/>
                    <a:cs typeface="Meslo LG M for Powerline" panose="020B0609030804020204" pitchFamily="50" charset="0"/>
                  </a:rPr>
                  <a:t>struct</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，較好撰寫函數</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xfrm>
                <a:off x="838199" y="1825625"/>
                <a:ext cx="10787743" cy="4351338"/>
              </a:xfrm>
              <a:blipFill rotWithShape="0">
                <a:blip r:embed="rId2"/>
                <a:stretch>
                  <a:fillRect l="-1243" t="-3361" r="-113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5044809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308E4B0-3675-47EB-90D6-E57A25EC6D1D}"/>
              </a:ext>
            </a:extLst>
          </p:cNvPr>
          <p:cNvSpPr>
            <a:spLocks noGrp="1"/>
          </p:cNvSpPr>
          <p:nvPr>
            <p:ph type="title"/>
          </p:nvPr>
        </p:nvSpPr>
        <p:spPr/>
        <p:txBody>
          <a:bodyPr>
            <a:normAutofit/>
          </a:bodyPr>
          <a:lstStyle/>
          <a:p>
            <a:r>
              <a:rPr lang="zh-TW" altLang="en-US" sz="4000" dirty="0">
                <a:latin typeface="Consolas" panose="020B0609020204030204" pitchFamily="49" charset="0"/>
              </a:rPr>
              <a:t>形成原因：</a:t>
            </a:r>
            <a:r>
              <a:rPr lang="en-US" altLang="zh-TW" sz="4000" dirty="0">
                <a:latin typeface="Consolas" panose="020B0609020204030204" pitchFamily="49" charset="0"/>
              </a:rPr>
              <a:t>IEEE</a:t>
            </a:r>
            <a:r>
              <a:rPr lang="zh-TW" altLang="en-US" sz="4000" dirty="0">
                <a:latin typeface="Consolas" panose="020B0609020204030204" pitchFamily="49" charset="0"/>
              </a:rPr>
              <a:t> </a:t>
            </a:r>
            <a:r>
              <a:rPr lang="en-US" altLang="zh-TW" sz="4000" dirty="0">
                <a:latin typeface="Consolas" panose="020B0609020204030204" pitchFamily="49" charset="0"/>
              </a:rPr>
              <a:t>754</a:t>
            </a:r>
            <a:r>
              <a:rPr lang="zh-TW" altLang="en-US" sz="4000" dirty="0">
                <a:latin typeface="Consolas" panose="020B0609020204030204" pitchFamily="49" charset="0"/>
              </a:rPr>
              <a:t> 的浮點數的儲存</a:t>
            </a:r>
            <a:endParaRPr lang="en-US" sz="4000" dirty="0">
              <a:latin typeface="Consolas" panose="020B0609020204030204" pitchFamily="49" charset="0"/>
            </a:endParaRPr>
          </a:p>
        </p:txBody>
      </p:sp>
      <p:sp>
        <p:nvSpPr>
          <p:cNvPr id="3" name="內容版面配置區 2">
            <a:extLst>
              <a:ext uri="{FF2B5EF4-FFF2-40B4-BE49-F238E27FC236}">
                <a16:creationId xmlns:a16="http://schemas.microsoft.com/office/drawing/2014/main" xmlns="" id="{C2BCB979-393A-4E8B-A03D-8259BCD8A68A}"/>
              </a:ext>
            </a:extLst>
          </p:cNvPr>
          <p:cNvSpPr>
            <a:spLocks noGrp="1"/>
          </p:cNvSpPr>
          <p:nvPr>
            <p:ph idx="1"/>
          </p:nvPr>
        </p:nvSpPr>
        <p:spPr>
          <a:xfrm>
            <a:off x="838200" y="2092960"/>
            <a:ext cx="10515600" cy="4084003"/>
          </a:xfrm>
        </p:spPr>
        <p:txBody>
          <a:bodyPr>
            <a:normAutofit/>
          </a:bodyPr>
          <a:lstStyle/>
          <a:p>
            <a:r>
              <a:rPr lang="zh-TW" altLang="en-US" dirty="0">
                <a:latin typeface="Consolas" panose="020B0609020204030204" pitchFamily="49" charset="0"/>
              </a:rPr>
              <a:t>用 </a:t>
            </a:r>
            <a:r>
              <a:rPr lang="en-US" altLang="zh-TW" dirty="0">
                <a:latin typeface="Consolas" panose="020B0609020204030204" pitchFamily="49" charset="0"/>
              </a:rPr>
              <a:t>0</a:t>
            </a:r>
            <a:r>
              <a:rPr lang="zh-TW" altLang="en-US" dirty="0">
                <a:latin typeface="Consolas" panose="020B0609020204030204" pitchFamily="49" charset="0"/>
              </a:rPr>
              <a:t> 跟 </a:t>
            </a:r>
            <a:r>
              <a:rPr lang="en-US" altLang="zh-TW" dirty="0">
                <a:latin typeface="Consolas" panose="020B0609020204030204" pitchFamily="49" charset="0"/>
              </a:rPr>
              <a:t>1 </a:t>
            </a:r>
            <a:r>
              <a:rPr lang="zh-TW" altLang="en-US" dirty="0">
                <a:latin typeface="Consolas" panose="020B0609020204030204" pitchFamily="49" charset="0"/>
              </a:rPr>
              <a:t>表示浮點數</a:t>
            </a:r>
            <a:endParaRPr lang="en-US" altLang="zh-TW" dirty="0">
              <a:latin typeface="Consolas" panose="020B0609020204030204" pitchFamily="49" charset="0"/>
            </a:endParaRPr>
          </a:p>
          <a:p>
            <a:r>
              <a:rPr lang="zh-TW" altLang="en-US" dirty="0">
                <a:latin typeface="Consolas" panose="020B0609020204030204" pitchFamily="49" charset="0"/>
              </a:rPr>
              <a:t>表示方式</a:t>
            </a:r>
            <a:r>
              <a:rPr lang="zh-TW" altLang="en-US" sz="4000" dirty="0">
                <a:solidFill>
                  <a:srgbClr val="333333"/>
                </a:solidFill>
                <a:latin typeface="Consolas" panose="020B0609020204030204" pitchFamily="49" charset="0"/>
              </a:rPr>
              <a:t>：</a:t>
            </a:r>
            <a:r>
              <a:rPr lang="zh-TW" altLang="zh-TW" dirty="0">
                <a:solidFill>
                  <a:srgbClr val="333333"/>
                </a:solidFill>
                <a:latin typeface="Consolas" panose="020B0609020204030204" pitchFamily="49" charset="0"/>
                <a:ea typeface="-apple-system"/>
              </a:rPr>
              <a:t>1.1101010</a:t>
            </a:r>
            <a:r>
              <a:rPr lang="zh-TW" altLang="zh-TW" baseline="-25000" dirty="0">
                <a:solidFill>
                  <a:srgbClr val="333333"/>
                </a:solidFill>
                <a:latin typeface="Consolas" panose="020B0609020204030204" pitchFamily="49" charset="0"/>
                <a:ea typeface="-apple-system"/>
              </a:rPr>
              <a:t>(2)</a:t>
            </a:r>
            <a:r>
              <a:rPr lang="zh-TW" altLang="en-US" baseline="-25000" dirty="0">
                <a:solidFill>
                  <a:srgbClr val="333333"/>
                </a:solidFill>
                <a:latin typeface="Consolas" panose="020B0609020204030204" pitchFamily="49" charset="0"/>
                <a:ea typeface="-apple-system"/>
              </a:rPr>
              <a:t> </a:t>
            </a:r>
            <a:r>
              <a:rPr lang="zh-TW" altLang="zh-TW" dirty="0">
                <a:solidFill>
                  <a:srgbClr val="333333"/>
                </a:solidFill>
                <a:latin typeface="Consolas" panose="020B0609020204030204" pitchFamily="49" charset="0"/>
                <a:ea typeface="-apple-system"/>
              </a:rPr>
              <a:t>×</a:t>
            </a:r>
            <a:r>
              <a:rPr lang="zh-TW" altLang="en-US" dirty="0">
                <a:solidFill>
                  <a:srgbClr val="333333"/>
                </a:solidFill>
                <a:latin typeface="Consolas" panose="020B0609020204030204" pitchFamily="49" charset="0"/>
                <a:ea typeface="-apple-system"/>
              </a:rPr>
              <a:t> </a:t>
            </a:r>
            <a:r>
              <a:rPr lang="zh-TW" altLang="zh-TW" dirty="0">
                <a:solidFill>
                  <a:srgbClr val="333333"/>
                </a:solidFill>
                <a:latin typeface="Consolas" panose="020B0609020204030204" pitchFamily="49" charset="0"/>
                <a:ea typeface="-apple-system"/>
              </a:rPr>
              <a:t>2</a:t>
            </a:r>
            <a:r>
              <a:rPr lang="zh-TW" altLang="zh-TW" baseline="30000" dirty="0">
                <a:solidFill>
                  <a:srgbClr val="333333"/>
                </a:solidFill>
                <a:latin typeface="Consolas" panose="020B0609020204030204" pitchFamily="49" charset="0"/>
                <a:ea typeface="-apple-system"/>
              </a:rPr>
              <a:t>4</a:t>
            </a:r>
            <a:r>
              <a:rPr lang="zh-TW" altLang="zh-TW" baseline="-25000" dirty="0">
                <a:solidFill>
                  <a:srgbClr val="333333"/>
                </a:solidFill>
                <a:latin typeface="Consolas" panose="020B0609020204030204" pitchFamily="49" charset="0"/>
                <a:ea typeface="-apple-system"/>
              </a:rPr>
              <a:t>(10)</a:t>
            </a:r>
            <a:endParaRPr lang="en-US" altLang="zh-TW" baseline="-25000" dirty="0">
              <a:solidFill>
                <a:srgbClr val="333333"/>
              </a:solidFill>
              <a:latin typeface="Consolas" panose="020B0609020204030204" pitchFamily="49" charset="0"/>
              <a:ea typeface="-apple-system"/>
            </a:endParaRPr>
          </a:p>
          <a:p>
            <a:r>
              <a:rPr lang="zh-TW" altLang="en-US" dirty="0">
                <a:latin typeface="Consolas" panose="020B0609020204030204" pitchFamily="49" charset="0"/>
              </a:rPr>
              <a:t>優點：在精度內可以表達好，通常精度夠用</a:t>
            </a:r>
            <a:endParaRPr lang="en-US" altLang="zh-TW" dirty="0">
              <a:latin typeface="Consolas" panose="020B0609020204030204" pitchFamily="49" charset="0"/>
            </a:endParaRPr>
          </a:p>
          <a:p>
            <a:r>
              <a:rPr lang="zh-TW" altLang="en-US" dirty="0">
                <a:latin typeface="Consolas" panose="020B0609020204030204" pitchFamily="49" charset="0"/>
              </a:rPr>
              <a:t>缺點：超出精度就無法表示</a:t>
            </a:r>
            <a:endParaRPr lang="en-US" altLang="zh-TW" dirty="0">
              <a:latin typeface="Consolas" panose="020B0609020204030204" pitchFamily="49" charset="0"/>
            </a:endParaRPr>
          </a:p>
          <a:p>
            <a:r>
              <a:rPr lang="zh-TW" altLang="en-US" dirty="0">
                <a:latin typeface="Consolas" panose="020B0609020204030204" pitchFamily="49" charset="0"/>
              </a:rPr>
              <a:t>直接 </a:t>
            </a:r>
            <a:r>
              <a:rPr lang="en-US" altLang="zh-TW" dirty="0">
                <a:latin typeface="Consolas" panose="020B0609020204030204" pitchFamily="49" charset="0"/>
              </a:rPr>
              <a:t>WA</a:t>
            </a:r>
            <a:endParaRPr lang="zh-TW" altLang="zh-TW" dirty="0">
              <a:latin typeface="Consolas" panose="020B0609020204030204" pitchFamily="49" charset="0"/>
            </a:endParaRPr>
          </a:p>
          <a:p>
            <a:endParaRPr lang="en-US" altLang="zh-TW" dirty="0">
              <a:latin typeface="Consolas" panose="020B0609020204030204" pitchFamily="49" charset="0"/>
            </a:endParaRPr>
          </a:p>
        </p:txBody>
      </p:sp>
    </p:spTree>
    <p:extLst>
      <p:ext uri="{BB962C8B-B14F-4D97-AF65-F5344CB8AC3E}">
        <p14:creationId xmlns:p14="http://schemas.microsoft.com/office/powerpoint/2010/main" val="12573381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308E4B0-3675-47EB-90D6-E57A25EC6D1D}"/>
              </a:ext>
            </a:extLst>
          </p:cNvPr>
          <p:cNvSpPr>
            <a:spLocks noGrp="1"/>
          </p:cNvSpPr>
          <p:nvPr>
            <p:ph type="title"/>
          </p:nvPr>
        </p:nvSpPr>
        <p:spPr/>
        <p:txBody>
          <a:bodyPr>
            <a:normAutofit/>
          </a:bodyPr>
          <a:lstStyle/>
          <a:p>
            <a:r>
              <a:rPr lang="zh-TW" altLang="en-US" sz="4000" dirty="0">
                <a:latin typeface="Monaco" panose="020B0509030404040204" pitchFamily="49" charset="0"/>
              </a:rPr>
              <a:t>舉例</a:t>
            </a:r>
            <a:endParaRPr lang="en-US" sz="4000" dirty="0">
              <a:latin typeface="Monaco" panose="020B0509030404040204" pitchFamily="49" charset="0"/>
            </a:endParaRPr>
          </a:p>
        </p:txBody>
      </p:sp>
      <p:sp>
        <p:nvSpPr>
          <p:cNvPr id="3" name="內容版面配置區 2">
            <a:extLst>
              <a:ext uri="{FF2B5EF4-FFF2-40B4-BE49-F238E27FC236}">
                <a16:creationId xmlns:a16="http://schemas.microsoft.com/office/drawing/2014/main" xmlns="" id="{C2BCB979-393A-4E8B-A03D-8259BCD8A68A}"/>
              </a:ext>
            </a:extLst>
          </p:cNvPr>
          <p:cNvSpPr>
            <a:spLocks noGrp="1"/>
          </p:cNvSpPr>
          <p:nvPr>
            <p:ph idx="1"/>
          </p:nvPr>
        </p:nvSpPr>
        <p:spPr>
          <a:xfrm>
            <a:off x="838200" y="2092960"/>
            <a:ext cx="10515600" cy="4084003"/>
          </a:xfrm>
        </p:spPr>
        <p:txBody>
          <a:bodyPr>
            <a:normAutofit/>
          </a:bodyPr>
          <a:lstStyle/>
          <a:p>
            <a:r>
              <a:rPr lang="en-US" altLang="zh-TW" dirty="0">
                <a:latin typeface="Consolas" panose="020B0609020204030204" pitchFamily="49" charset="0"/>
              </a:rPr>
              <a:t>0.69</a:t>
            </a:r>
            <a:r>
              <a:rPr lang="en-US" altLang="zh-TW" baseline="-25000" dirty="0">
                <a:latin typeface="Consolas" panose="020B0609020204030204" pitchFamily="49" charset="0"/>
              </a:rPr>
              <a:t>(double)</a:t>
            </a:r>
            <a:r>
              <a:rPr lang="zh-TW" altLang="zh-TW" dirty="0">
                <a:solidFill>
                  <a:srgbClr val="333333"/>
                </a:solidFill>
                <a:latin typeface="Consolas" panose="020B0609020204030204" pitchFamily="49" charset="0"/>
                <a:ea typeface="-apple-system"/>
              </a:rPr>
              <a:t> ×</a:t>
            </a:r>
            <a:r>
              <a:rPr lang="zh-TW" altLang="en-US" dirty="0">
                <a:solidFill>
                  <a:srgbClr val="333333"/>
                </a:solidFill>
                <a:latin typeface="Consolas" panose="020B0609020204030204" pitchFamily="49" charset="0"/>
                <a:ea typeface="-apple-system"/>
              </a:rPr>
              <a:t> </a:t>
            </a:r>
            <a:r>
              <a:rPr lang="en-US" altLang="zh-TW" dirty="0">
                <a:solidFill>
                  <a:srgbClr val="333333"/>
                </a:solidFill>
                <a:latin typeface="Consolas" panose="020B0609020204030204" pitchFamily="49" charset="0"/>
                <a:ea typeface="-apple-system"/>
              </a:rPr>
              <a:t>10 </a:t>
            </a:r>
            <a:r>
              <a:rPr lang="zh-TW" altLang="en-US" dirty="0">
                <a:latin typeface="Consolas" panose="020B0609020204030204" pitchFamily="49" charset="0"/>
              </a:rPr>
              <a:t>≠ </a:t>
            </a:r>
            <a:r>
              <a:rPr lang="en-US" altLang="zh-TW" dirty="0">
                <a:latin typeface="Consolas" panose="020B0609020204030204" pitchFamily="49" charset="0"/>
              </a:rPr>
              <a:t>6.9</a:t>
            </a:r>
            <a:r>
              <a:rPr lang="en-US" altLang="zh-TW" baseline="-25000" dirty="0">
                <a:latin typeface="Consolas" panose="020B0609020204030204" pitchFamily="49" charset="0"/>
              </a:rPr>
              <a:t> (double)</a:t>
            </a:r>
            <a:r>
              <a:rPr lang="zh-TW" altLang="zh-TW" dirty="0">
                <a:solidFill>
                  <a:srgbClr val="333333"/>
                </a:solidFill>
                <a:latin typeface="Consolas" panose="020B0609020204030204" pitchFamily="49" charset="0"/>
                <a:ea typeface="-apple-system"/>
              </a:rPr>
              <a:t> </a:t>
            </a:r>
            <a:endParaRPr lang="en-US" altLang="zh-TW" dirty="0">
              <a:solidFill>
                <a:srgbClr val="333333"/>
              </a:solidFill>
              <a:latin typeface="Consolas" panose="020B0609020204030204" pitchFamily="49" charset="0"/>
              <a:ea typeface="-apple-system"/>
            </a:endParaRPr>
          </a:p>
          <a:p>
            <a:r>
              <a:rPr lang="zh-TW" altLang="en-US" dirty="0">
                <a:solidFill>
                  <a:srgbClr val="333333"/>
                </a:solidFill>
                <a:latin typeface="Consolas" panose="020B0609020204030204" pitchFamily="49" charset="0"/>
              </a:rPr>
              <a:t>結果可能是 </a:t>
            </a:r>
            <a:r>
              <a:rPr lang="en-US" altLang="zh-TW" dirty="0">
                <a:solidFill>
                  <a:srgbClr val="333333"/>
                </a:solidFill>
                <a:latin typeface="Consolas" panose="020B0609020204030204" pitchFamily="49" charset="0"/>
              </a:rPr>
              <a:t>6.89999……</a:t>
            </a:r>
          </a:p>
          <a:p>
            <a:r>
              <a:rPr lang="zh-TW" altLang="en-US" dirty="0">
                <a:solidFill>
                  <a:srgbClr val="333333"/>
                </a:solidFill>
                <a:latin typeface="Consolas" panose="020B0609020204030204" pitchFamily="49" charset="0"/>
              </a:rPr>
              <a:t>在 </a:t>
            </a:r>
            <a:r>
              <a:rPr lang="en-US" altLang="zh-TW" dirty="0">
                <a:solidFill>
                  <a:srgbClr val="333333"/>
                </a:solidFill>
                <a:latin typeface="Consolas" panose="020B0609020204030204" pitchFamily="49" charset="0"/>
              </a:rPr>
              <a:t>print</a:t>
            </a:r>
            <a:r>
              <a:rPr lang="zh-TW" altLang="en-US" dirty="0">
                <a:solidFill>
                  <a:srgbClr val="333333"/>
                </a:solidFill>
                <a:latin typeface="Consolas" panose="020B0609020204030204" pitchFamily="49" charset="0"/>
              </a:rPr>
              <a:t> 的時候不容易出錯，但在比較大小或判斷相等時常會出問題</a:t>
            </a:r>
            <a:endParaRPr lang="en-US" altLang="zh-TW" dirty="0">
              <a:solidFill>
                <a:srgbClr val="333333"/>
              </a:solidFill>
              <a:latin typeface="Consolas" panose="020B0609020204030204" pitchFamily="49" charset="0"/>
            </a:endParaRPr>
          </a:p>
        </p:txBody>
      </p:sp>
    </p:spTree>
    <p:extLst>
      <p:ext uri="{BB962C8B-B14F-4D97-AF65-F5344CB8AC3E}">
        <p14:creationId xmlns:p14="http://schemas.microsoft.com/office/powerpoint/2010/main" val="19507719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308E4B0-3675-47EB-90D6-E57A25EC6D1D}"/>
              </a:ext>
            </a:extLst>
          </p:cNvPr>
          <p:cNvSpPr>
            <a:spLocks noGrp="1"/>
          </p:cNvSpPr>
          <p:nvPr>
            <p:ph type="title"/>
          </p:nvPr>
        </p:nvSpPr>
        <p:spPr/>
        <p:txBody>
          <a:bodyPr>
            <a:normAutofit/>
          </a:bodyPr>
          <a:lstStyle/>
          <a:p>
            <a:r>
              <a:rPr lang="zh-TW" altLang="en-US" sz="4000" dirty="0">
                <a:latin typeface="Monaco" panose="020B0509030404040204" pitchFamily="49" charset="0"/>
              </a:rPr>
              <a:t>解決方法</a:t>
            </a:r>
            <a:endParaRPr lang="en-US" sz="4000" dirty="0">
              <a:latin typeface="Monaco" panose="020B0509030404040204" pitchFamily="49" charset="0"/>
            </a:endParaRPr>
          </a:p>
        </p:txBody>
      </p:sp>
      <p:sp>
        <p:nvSpPr>
          <p:cNvPr id="3" name="內容版面配置區 2">
            <a:extLst>
              <a:ext uri="{FF2B5EF4-FFF2-40B4-BE49-F238E27FC236}">
                <a16:creationId xmlns:a16="http://schemas.microsoft.com/office/drawing/2014/main" xmlns="" id="{C2BCB979-393A-4E8B-A03D-8259BCD8A68A}"/>
              </a:ext>
            </a:extLst>
          </p:cNvPr>
          <p:cNvSpPr>
            <a:spLocks noGrp="1"/>
          </p:cNvSpPr>
          <p:nvPr>
            <p:ph idx="1"/>
          </p:nvPr>
        </p:nvSpPr>
        <p:spPr>
          <a:xfrm>
            <a:off x="838200" y="2092960"/>
            <a:ext cx="10515600" cy="4084003"/>
          </a:xfrm>
        </p:spPr>
        <p:txBody>
          <a:bodyPr>
            <a:normAutofit/>
          </a:bodyPr>
          <a:lstStyle/>
          <a:p>
            <a:r>
              <a:rPr lang="zh-TW" altLang="en-US" dirty="0">
                <a:solidFill>
                  <a:srgbClr val="333333"/>
                </a:solidFill>
                <a:latin typeface="Consolas" panose="020B0609020204030204" pitchFamily="49" charset="0"/>
              </a:rPr>
              <a:t>假設今天有個閾值是 </a:t>
            </a:r>
            <a:r>
              <a:rPr lang="en-US" altLang="zh-TW" dirty="0">
                <a:solidFill>
                  <a:srgbClr val="333333"/>
                </a:solidFill>
                <a:latin typeface="Consolas" panose="020B0609020204030204" pitchFamily="49" charset="0"/>
              </a:rPr>
              <a:t>6.9</a:t>
            </a:r>
            <a:r>
              <a:rPr lang="zh-TW" altLang="en-US" dirty="0">
                <a:solidFill>
                  <a:srgbClr val="333333"/>
                </a:solidFill>
                <a:latin typeface="Consolas" panose="020B0609020204030204" pitchFamily="49" charset="0"/>
              </a:rPr>
              <a:t>，</a:t>
            </a:r>
            <a:r>
              <a:rPr lang="en-US" altLang="zh-TW" dirty="0">
                <a:solidFill>
                  <a:srgbClr val="333333"/>
                </a:solidFill>
                <a:latin typeface="Consolas" panose="020B0609020204030204" pitchFamily="49" charset="0"/>
              </a:rPr>
              <a:t>6.899999</a:t>
            </a:r>
            <a:r>
              <a:rPr lang="zh-TW" altLang="en-US" dirty="0">
                <a:solidFill>
                  <a:srgbClr val="333333"/>
                </a:solidFill>
                <a:latin typeface="Consolas" panose="020B0609020204030204" pitchFamily="49" charset="0"/>
              </a:rPr>
              <a:t> 這樣的表示會有問題</a:t>
            </a:r>
            <a:endParaRPr lang="en-US" altLang="zh-TW" dirty="0">
              <a:solidFill>
                <a:srgbClr val="333333"/>
              </a:solidFill>
              <a:latin typeface="Consolas" panose="020B0609020204030204" pitchFamily="49" charset="0"/>
            </a:endParaRPr>
          </a:p>
          <a:p>
            <a:r>
              <a:rPr lang="zh-TW" altLang="en-US" dirty="0">
                <a:solidFill>
                  <a:srgbClr val="333333"/>
                </a:solidFill>
                <a:latin typeface="Consolas" panose="020B0609020204030204" pitchFamily="49" charset="0"/>
              </a:rPr>
              <a:t>解決方案一：四捨五入</a:t>
            </a:r>
            <a:endParaRPr lang="en-US" altLang="zh-TW" dirty="0">
              <a:solidFill>
                <a:srgbClr val="333333"/>
              </a:solidFill>
              <a:latin typeface="Consolas" panose="020B0609020204030204" pitchFamily="49" charset="0"/>
            </a:endParaRPr>
          </a:p>
          <a:p>
            <a:r>
              <a:rPr lang="zh-TW" altLang="en-US" dirty="0">
                <a:solidFill>
                  <a:srgbClr val="333333"/>
                </a:solidFill>
                <a:latin typeface="Consolas" panose="020B0609020204030204" pitchFamily="49" charset="0"/>
              </a:rPr>
              <a:t>解決方案二：自己用 </a:t>
            </a:r>
            <a:r>
              <a:rPr lang="en-US" altLang="zh-TW" dirty="0">
                <a:solidFill>
                  <a:srgbClr val="333333"/>
                </a:solidFill>
                <a:latin typeface="Consolas" panose="020B0609020204030204" pitchFamily="49" charset="0"/>
              </a:rPr>
              <a:t>int </a:t>
            </a:r>
            <a:r>
              <a:rPr lang="zh-TW" altLang="en-US" dirty="0">
                <a:solidFill>
                  <a:srgbClr val="333333"/>
                </a:solidFill>
                <a:latin typeface="Consolas" panose="020B0609020204030204" pitchFamily="49" charset="0"/>
              </a:rPr>
              <a:t>做運算</a:t>
            </a:r>
            <a:endParaRPr lang="en-US" altLang="zh-TW" dirty="0">
              <a:solidFill>
                <a:srgbClr val="333333"/>
              </a:solidFill>
              <a:latin typeface="Consolas" panose="020B0609020204030204" pitchFamily="49" charset="0"/>
            </a:endParaRPr>
          </a:p>
          <a:p>
            <a:r>
              <a:rPr lang="zh-TW" altLang="en-US" dirty="0">
                <a:solidFill>
                  <a:srgbClr val="333333"/>
                </a:solidFill>
                <a:latin typeface="Consolas" panose="020B0609020204030204" pitchFamily="49" charset="0"/>
              </a:rPr>
              <a:t>解決方案三：乘上 </a:t>
            </a:r>
            <a:r>
              <a:rPr lang="en-US" altLang="zh-TW" dirty="0">
                <a:solidFill>
                  <a:srgbClr val="333333"/>
                </a:solidFill>
                <a:latin typeface="Consolas" panose="020B0609020204030204" pitchFamily="49" charset="0"/>
              </a:rPr>
              <a:t>1.000…001(</a:t>
            </a:r>
            <a:r>
              <a:rPr lang="zh-TW" altLang="en-US" dirty="0">
                <a:solidFill>
                  <a:srgbClr val="333333"/>
                </a:solidFill>
                <a:latin typeface="Consolas" panose="020B0609020204030204" pitchFamily="49" charset="0"/>
              </a:rPr>
              <a:t>數量根據精度調整</a:t>
            </a:r>
            <a:r>
              <a:rPr lang="en-US" altLang="zh-TW" dirty="0">
                <a:solidFill>
                  <a:srgbClr val="333333"/>
                </a:solidFill>
                <a:latin typeface="Consolas" panose="020B0609020204030204" pitchFamily="49" charset="0"/>
              </a:rPr>
              <a:t>)</a:t>
            </a:r>
            <a:r>
              <a:rPr lang="zh-TW" altLang="en-US" dirty="0">
                <a:solidFill>
                  <a:srgbClr val="333333"/>
                </a:solidFill>
                <a:latin typeface="Consolas" panose="020B0609020204030204" pitchFamily="49" charset="0"/>
              </a:rPr>
              <a:t> </a:t>
            </a:r>
            <a:r>
              <a:rPr lang="en-US" altLang="zh-TW" dirty="0">
                <a:solidFill>
                  <a:srgbClr val="333333"/>
                </a:solidFill>
                <a:latin typeface="Consolas" panose="020B0609020204030204" pitchFamily="49" charset="0"/>
              </a:rPr>
              <a:t>-&gt; </a:t>
            </a:r>
            <a:r>
              <a:rPr lang="zh-TW" altLang="en-US" dirty="0">
                <a:solidFill>
                  <a:srgbClr val="FF0000"/>
                </a:solidFill>
                <a:latin typeface="Consolas" panose="020B0609020204030204" pitchFamily="49" charset="0"/>
              </a:rPr>
              <a:t>較推薦</a:t>
            </a:r>
            <a:endParaRPr lang="en-US" altLang="zh-TW"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15252984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308E4B0-3675-47EB-90D6-E57A25EC6D1D}"/>
              </a:ext>
            </a:extLst>
          </p:cNvPr>
          <p:cNvSpPr>
            <a:spLocks noGrp="1"/>
          </p:cNvSpPr>
          <p:nvPr>
            <p:ph type="title"/>
          </p:nvPr>
        </p:nvSpPr>
        <p:spPr>
          <a:xfrm>
            <a:off x="790073" y="365125"/>
            <a:ext cx="10515600" cy="1325563"/>
          </a:xfrm>
        </p:spPr>
        <p:txBody>
          <a:bodyPr>
            <a:normAutofit/>
          </a:bodyPr>
          <a:lstStyle/>
          <a:p>
            <a:r>
              <a:rPr lang="zh-TW" altLang="en-US" sz="4000" dirty="0">
                <a:latin typeface="Consolas" panose="020B0609020204030204" pitchFamily="49" charset="0"/>
              </a:rPr>
              <a:t>解決方法</a:t>
            </a:r>
            <a:r>
              <a:rPr lang="en-US" altLang="zh-TW" sz="4000" dirty="0">
                <a:latin typeface="Consolas" panose="020B0609020204030204" pitchFamily="49" charset="0"/>
              </a:rPr>
              <a:t>(</a:t>
            </a:r>
            <a:r>
              <a:rPr lang="zh-TW" altLang="en-US" sz="4000" dirty="0">
                <a:latin typeface="Consolas" panose="020B0609020204030204" pitchFamily="49" charset="0"/>
              </a:rPr>
              <a:t>比較大小</a:t>
            </a:r>
            <a:r>
              <a:rPr lang="en-US" altLang="zh-TW" sz="4000" dirty="0">
                <a:latin typeface="Consolas" panose="020B0609020204030204" pitchFamily="49" charset="0"/>
              </a:rPr>
              <a:t>)</a:t>
            </a:r>
            <a:endParaRPr lang="en-US" sz="4000" dirty="0">
              <a:latin typeface="Consolas" panose="020B0609020204030204" pitchFamily="49" charset="0"/>
            </a:endParaRPr>
          </a:p>
        </p:txBody>
      </p:sp>
      <p:sp>
        <p:nvSpPr>
          <p:cNvPr id="3" name="內容版面配置區 2">
            <a:extLst>
              <a:ext uri="{FF2B5EF4-FFF2-40B4-BE49-F238E27FC236}">
                <a16:creationId xmlns:a16="http://schemas.microsoft.com/office/drawing/2014/main" xmlns="" id="{C2BCB979-393A-4E8B-A03D-8259BCD8A68A}"/>
              </a:ext>
            </a:extLst>
          </p:cNvPr>
          <p:cNvSpPr>
            <a:spLocks noGrp="1"/>
          </p:cNvSpPr>
          <p:nvPr>
            <p:ph idx="1"/>
          </p:nvPr>
        </p:nvSpPr>
        <p:spPr>
          <a:xfrm>
            <a:off x="677778" y="2092960"/>
            <a:ext cx="10515600" cy="4084003"/>
          </a:xfrm>
        </p:spPr>
        <p:txBody>
          <a:bodyPr>
            <a:normAutofit/>
          </a:bodyPr>
          <a:lstStyle/>
          <a:p>
            <a:pPr marL="0" lvl="0" indent="0" eaLnBrk="0" fontAlgn="base" hangingPunct="0">
              <a:lnSpc>
                <a:spcPct val="100000"/>
              </a:lnSpc>
              <a:spcBef>
                <a:spcPct val="0"/>
              </a:spcBef>
              <a:spcAft>
                <a:spcPct val="0"/>
              </a:spcAft>
              <a:buNone/>
            </a:pPr>
            <a:r>
              <a:rPr lang="zh-TW" altLang="zh-TW" dirty="0">
                <a:solidFill>
                  <a:srgbClr val="0077AA"/>
                </a:solidFill>
                <a:latin typeface="Consolas" panose="020B0609020204030204" pitchFamily="49" charset="0"/>
                <a:ea typeface="Menlo"/>
              </a:rPr>
              <a:t>if</a:t>
            </a:r>
            <a:r>
              <a:rPr lang="zh-TW" altLang="zh-TW" dirty="0">
                <a:solidFill>
                  <a:srgbClr val="333333"/>
                </a:solidFill>
                <a:latin typeface="Consolas" panose="020B0609020204030204" pitchFamily="49" charset="0"/>
                <a:ea typeface="Menlo"/>
              </a:rPr>
              <a:t> </a:t>
            </a:r>
            <a:r>
              <a:rPr lang="zh-TW" altLang="zh-TW" dirty="0">
                <a:solidFill>
                  <a:srgbClr val="999999"/>
                </a:solidFill>
                <a:latin typeface="Consolas" panose="020B0609020204030204" pitchFamily="49" charset="0"/>
                <a:ea typeface="Menlo"/>
              </a:rPr>
              <a:t>(</a:t>
            </a:r>
            <a:r>
              <a:rPr lang="zh-TW" altLang="zh-TW" dirty="0">
                <a:solidFill>
                  <a:srgbClr val="990055"/>
                </a:solidFill>
                <a:latin typeface="Consolas" panose="020B0609020204030204" pitchFamily="49" charset="0"/>
                <a:ea typeface="Menlo"/>
              </a:rPr>
              <a:t>0.69</a:t>
            </a:r>
            <a:r>
              <a:rPr lang="zh-TW" altLang="zh-TW" dirty="0">
                <a:solidFill>
                  <a:srgbClr val="333333"/>
                </a:solidFill>
                <a:latin typeface="Consolas" panose="020B0609020204030204" pitchFamily="49" charset="0"/>
                <a:ea typeface="Menlo"/>
              </a:rPr>
              <a:t> </a:t>
            </a:r>
            <a:r>
              <a:rPr lang="zh-TW" altLang="zh-TW" dirty="0">
                <a:solidFill>
                  <a:srgbClr val="9A6E3A"/>
                </a:solidFill>
                <a:latin typeface="Consolas" panose="020B0609020204030204" pitchFamily="49" charset="0"/>
                <a:ea typeface="Menlo"/>
              </a:rPr>
              <a:t>*</a:t>
            </a:r>
            <a:r>
              <a:rPr lang="zh-TW" altLang="zh-TW" dirty="0">
                <a:solidFill>
                  <a:srgbClr val="990055"/>
                </a:solidFill>
                <a:latin typeface="Consolas" panose="020B0609020204030204" pitchFamily="49" charset="0"/>
                <a:ea typeface="Menlo"/>
              </a:rPr>
              <a:t> </a:t>
            </a:r>
            <a:r>
              <a:rPr lang="en-US" altLang="zh-TW" dirty="0">
                <a:solidFill>
                  <a:srgbClr val="990055"/>
                </a:solidFill>
                <a:latin typeface="Consolas" panose="020B0609020204030204" pitchFamily="49" charset="0"/>
                <a:ea typeface="Menlo"/>
              </a:rPr>
              <a:t>10</a:t>
            </a:r>
            <a:r>
              <a:rPr lang="en-US" altLang="zh-TW" dirty="0">
                <a:solidFill>
                  <a:srgbClr val="9A6E3A"/>
                </a:solidFill>
                <a:latin typeface="Consolas" panose="020B0609020204030204" pitchFamily="49" charset="0"/>
                <a:ea typeface="Menlo"/>
              </a:rPr>
              <a:t> *</a:t>
            </a:r>
            <a:r>
              <a:rPr lang="zh-TW" altLang="zh-TW" dirty="0">
                <a:solidFill>
                  <a:srgbClr val="333333"/>
                </a:solidFill>
                <a:latin typeface="Consolas" panose="020B0609020204030204" pitchFamily="49" charset="0"/>
                <a:ea typeface="Menlo"/>
              </a:rPr>
              <a:t> </a:t>
            </a:r>
            <a:r>
              <a:rPr lang="zh-TW" altLang="zh-TW" dirty="0">
                <a:solidFill>
                  <a:srgbClr val="990055"/>
                </a:solidFill>
                <a:latin typeface="Consolas" panose="020B0609020204030204" pitchFamily="49" charset="0"/>
                <a:ea typeface="Menlo"/>
              </a:rPr>
              <a:t>1</a:t>
            </a:r>
            <a:r>
              <a:rPr lang="en-US" altLang="zh-TW" dirty="0">
                <a:solidFill>
                  <a:srgbClr val="990055"/>
                </a:solidFill>
                <a:latin typeface="Consolas" panose="020B0609020204030204" pitchFamily="49" charset="0"/>
                <a:ea typeface="Menlo"/>
              </a:rPr>
              <a:t>.</a:t>
            </a:r>
            <a:r>
              <a:rPr lang="zh-TW" altLang="zh-TW" dirty="0">
                <a:solidFill>
                  <a:srgbClr val="990055"/>
                </a:solidFill>
                <a:latin typeface="Consolas" panose="020B0609020204030204" pitchFamily="49" charset="0"/>
                <a:ea typeface="Menlo"/>
              </a:rPr>
              <a:t>0</a:t>
            </a:r>
            <a:r>
              <a:rPr lang="en-US" altLang="zh-TW" dirty="0">
                <a:solidFill>
                  <a:srgbClr val="990055"/>
                </a:solidFill>
                <a:latin typeface="Consolas" panose="020B0609020204030204" pitchFamily="49" charset="0"/>
                <a:ea typeface="Menlo"/>
              </a:rPr>
              <a:t>00…1</a:t>
            </a:r>
            <a:r>
              <a:rPr lang="zh-TW" altLang="zh-TW" dirty="0">
                <a:solidFill>
                  <a:srgbClr val="333333"/>
                </a:solidFill>
                <a:latin typeface="Consolas" panose="020B0609020204030204" pitchFamily="49" charset="0"/>
                <a:ea typeface="Menlo"/>
              </a:rPr>
              <a:t> </a:t>
            </a:r>
            <a:r>
              <a:rPr lang="en-US" altLang="zh-TW" dirty="0">
                <a:solidFill>
                  <a:srgbClr val="9A6E3A"/>
                </a:solidFill>
                <a:latin typeface="Consolas" panose="020B0609020204030204" pitchFamily="49" charset="0"/>
                <a:ea typeface="Menlo"/>
              </a:rPr>
              <a:t>&gt;</a:t>
            </a:r>
            <a:r>
              <a:rPr lang="zh-TW" altLang="zh-TW" dirty="0">
                <a:solidFill>
                  <a:srgbClr val="9A6E3A"/>
                </a:solidFill>
                <a:latin typeface="Consolas" panose="020B0609020204030204" pitchFamily="49" charset="0"/>
                <a:ea typeface="Menlo"/>
              </a:rPr>
              <a:t>=</a:t>
            </a:r>
            <a:r>
              <a:rPr lang="zh-TW" altLang="zh-TW" dirty="0">
                <a:solidFill>
                  <a:srgbClr val="333333"/>
                </a:solidFill>
                <a:latin typeface="Consolas" panose="020B0609020204030204" pitchFamily="49" charset="0"/>
                <a:ea typeface="Menlo"/>
              </a:rPr>
              <a:t> </a:t>
            </a:r>
            <a:r>
              <a:rPr lang="zh-TW" altLang="zh-TW" dirty="0">
                <a:solidFill>
                  <a:srgbClr val="990055"/>
                </a:solidFill>
                <a:latin typeface="Consolas" panose="020B0609020204030204" pitchFamily="49" charset="0"/>
                <a:ea typeface="Menlo"/>
              </a:rPr>
              <a:t>6.9</a:t>
            </a:r>
            <a:r>
              <a:rPr lang="zh-TW" altLang="zh-TW" dirty="0">
                <a:solidFill>
                  <a:srgbClr val="999999"/>
                </a:solidFill>
                <a:latin typeface="Consolas" panose="020B0609020204030204" pitchFamily="49" charset="0"/>
                <a:ea typeface="Menlo"/>
              </a:rPr>
              <a:t>)</a:t>
            </a:r>
            <a:r>
              <a:rPr lang="zh-TW" altLang="zh-TW" dirty="0">
                <a:solidFill>
                  <a:srgbClr val="333333"/>
                </a:solidFill>
                <a:latin typeface="Consolas" panose="020B0609020204030204" pitchFamily="49" charset="0"/>
                <a:ea typeface="Menlo"/>
              </a:rPr>
              <a:t> </a:t>
            </a:r>
            <a:r>
              <a:rPr lang="zh-TW" altLang="zh-TW" dirty="0">
                <a:solidFill>
                  <a:srgbClr val="999999"/>
                </a:solidFill>
                <a:latin typeface="Consolas" panose="020B0609020204030204" pitchFamily="49" charset="0"/>
                <a:ea typeface="Menlo"/>
              </a:rPr>
              <a:t>{</a:t>
            </a:r>
            <a:endParaRPr lang="en-US" altLang="zh-TW" dirty="0">
              <a:solidFill>
                <a:srgbClr val="999999"/>
              </a:solidFill>
              <a:latin typeface="Consolas" panose="020B0609020204030204" pitchFamily="49" charset="0"/>
              <a:ea typeface="Menlo"/>
            </a:endParaRPr>
          </a:p>
          <a:p>
            <a:pPr marL="0" lvl="0" indent="0" eaLnBrk="0" fontAlgn="base" hangingPunct="0">
              <a:lnSpc>
                <a:spcPct val="100000"/>
              </a:lnSpc>
              <a:spcBef>
                <a:spcPct val="0"/>
              </a:spcBef>
              <a:spcAft>
                <a:spcPct val="0"/>
              </a:spcAft>
              <a:buNone/>
            </a:pPr>
            <a:r>
              <a:rPr lang="en-US" altLang="zh-TW" dirty="0">
                <a:solidFill>
                  <a:srgbClr val="999999"/>
                </a:solidFill>
                <a:latin typeface="Consolas" panose="020B0609020204030204" pitchFamily="49" charset="0"/>
                <a:ea typeface="Menlo"/>
              </a:rPr>
              <a:t>	do something</a:t>
            </a:r>
            <a:r>
              <a:rPr lang="zh-TW" altLang="zh-TW" dirty="0">
                <a:solidFill>
                  <a:srgbClr val="333333"/>
                </a:solidFill>
                <a:latin typeface="Consolas" panose="020B0609020204030204" pitchFamily="49" charset="0"/>
                <a:ea typeface="Menlo"/>
              </a:rPr>
              <a:t> </a:t>
            </a:r>
            <a:endParaRPr lang="en-US" altLang="zh-TW" dirty="0">
              <a:solidFill>
                <a:srgbClr val="333333"/>
              </a:solidFill>
              <a:latin typeface="Consolas" panose="020B0609020204030204" pitchFamily="49" charset="0"/>
              <a:ea typeface="Menlo"/>
            </a:endParaRPr>
          </a:p>
          <a:p>
            <a:pPr marL="0" lvl="0" indent="0" eaLnBrk="0" fontAlgn="base" hangingPunct="0">
              <a:lnSpc>
                <a:spcPct val="100000"/>
              </a:lnSpc>
              <a:spcBef>
                <a:spcPct val="0"/>
              </a:spcBef>
              <a:spcAft>
                <a:spcPct val="0"/>
              </a:spcAft>
              <a:buNone/>
            </a:pPr>
            <a:r>
              <a:rPr lang="zh-TW" altLang="zh-TW" dirty="0">
                <a:solidFill>
                  <a:srgbClr val="999999"/>
                </a:solidFill>
                <a:latin typeface="Consolas" panose="020B0609020204030204" pitchFamily="49" charset="0"/>
                <a:ea typeface="Menlo"/>
              </a:rPr>
              <a:t>}</a:t>
            </a:r>
            <a:endParaRPr lang="en-US" altLang="zh-TW" dirty="0">
              <a:solidFill>
                <a:srgbClr val="999999"/>
              </a:solidFill>
              <a:latin typeface="Consolas" panose="020B0609020204030204" pitchFamily="49" charset="0"/>
              <a:ea typeface="Menlo"/>
            </a:endParaRPr>
          </a:p>
          <a:p>
            <a:pPr marL="0" lvl="0" indent="0" eaLnBrk="0" fontAlgn="base" hangingPunct="0">
              <a:lnSpc>
                <a:spcPct val="100000"/>
              </a:lnSpc>
              <a:spcBef>
                <a:spcPct val="0"/>
              </a:spcBef>
              <a:spcAft>
                <a:spcPct val="0"/>
              </a:spcAft>
              <a:buNone/>
            </a:pPr>
            <a:r>
              <a:rPr lang="zh-TW" altLang="en-US" dirty="0">
                <a:latin typeface="Consolas" panose="020B0609020204030204" pitchFamily="49" charset="0"/>
              </a:rPr>
              <a:t>這裡比較 </a:t>
            </a:r>
            <a:r>
              <a:rPr lang="en-US" altLang="zh-TW" dirty="0">
                <a:latin typeface="Consolas" panose="020B0609020204030204" pitchFamily="49" charset="0"/>
              </a:rPr>
              <a:t>0.69</a:t>
            </a:r>
            <a:r>
              <a:rPr lang="zh-TW" altLang="en-US" dirty="0">
                <a:latin typeface="Consolas" panose="020B0609020204030204" pitchFamily="49" charset="0"/>
              </a:rPr>
              <a:t>*</a:t>
            </a:r>
            <a:r>
              <a:rPr lang="en-US" altLang="zh-TW" dirty="0">
                <a:latin typeface="Consolas" panose="020B0609020204030204" pitchFamily="49" charset="0"/>
              </a:rPr>
              <a:t>10 </a:t>
            </a:r>
            <a:r>
              <a:rPr lang="zh-TW" altLang="en-US" dirty="0">
                <a:latin typeface="Consolas" panose="020B0609020204030204" pitchFamily="49" charset="0"/>
              </a:rPr>
              <a:t>是否大於等於 </a:t>
            </a:r>
            <a:r>
              <a:rPr lang="en-US" altLang="zh-TW" dirty="0">
                <a:latin typeface="Consolas" panose="020B0609020204030204" pitchFamily="49" charset="0"/>
              </a:rPr>
              <a:t>6.9</a:t>
            </a:r>
          </a:p>
          <a:p>
            <a:pPr marL="0" lvl="0" indent="0" eaLnBrk="0" fontAlgn="base" hangingPunct="0">
              <a:lnSpc>
                <a:spcPct val="100000"/>
              </a:lnSpc>
              <a:spcBef>
                <a:spcPct val="0"/>
              </a:spcBef>
              <a:spcAft>
                <a:spcPct val="0"/>
              </a:spcAft>
              <a:buNone/>
            </a:pPr>
            <a:r>
              <a:rPr lang="zh-TW" altLang="en-US" dirty="0">
                <a:latin typeface="Consolas" panose="020B0609020204030204" pitchFamily="49" charset="0"/>
              </a:rPr>
              <a:t>所以直接將左邊乘大一些，給他一點誤差空間</a:t>
            </a:r>
            <a:endParaRPr lang="zh-TW" altLang="zh-TW" dirty="0">
              <a:latin typeface="Consolas" panose="020B0609020204030204" pitchFamily="49" charset="0"/>
            </a:endParaRPr>
          </a:p>
        </p:txBody>
      </p:sp>
    </p:spTree>
    <p:extLst>
      <p:ext uri="{BB962C8B-B14F-4D97-AF65-F5344CB8AC3E}">
        <p14:creationId xmlns:p14="http://schemas.microsoft.com/office/powerpoint/2010/main" val="17340627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308E4B0-3675-47EB-90D6-E57A25EC6D1D}"/>
              </a:ext>
            </a:extLst>
          </p:cNvPr>
          <p:cNvSpPr>
            <a:spLocks noGrp="1"/>
          </p:cNvSpPr>
          <p:nvPr>
            <p:ph type="title"/>
          </p:nvPr>
        </p:nvSpPr>
        <p:spPr>
          <a:xfrm>
            <a:off x="790073" y="365125"/>
            <a:ext cx="10515600" cy="1325563"/>
          </a:xfrm>
        </p:spPr>
        <p:txBody>
          <a:bodyPr>
            <a:normAutofit/>
          </a:bodyPr>
          <a:lstStyle/>
          <a:p>
            <a:r>
              <a:rPr lang="zh-TW" altLang="en-US" sz="4000" dirty="0">
                <a:latin typeface="Consolas" panose="020B0609020204030204" pitchFamily="49" charset="0"/>
              </a:rPr>
              <a:t>解決方法</a:t>
            </a:r>
            <a:r>
              <a:rPr lang="en-US" altLang="zh-TW" sz="4000" dirty="0">
                <a:latin typeface="Consolas" panose="020B0609020204030204" pitchFamily="49" charset="0"/>
              </a:rPr>
              <a:t>(</a:t>
            </a:r>
            <a:r>
              <a:rPr lang="zh-TW" altLang="en-US" sz="4000" dirty="0">
                <a:latin typeface="Consolas" panose="020B0609020204030204" pitchFamily="49" charset="0"/>
              </a:rPr>
              <a:t>比較相等</a:t>
            </a:r>
            <a:r>
              <a:rPr lang="en-US" altLang="zh-TW" sz="4000" dirty="0">
                <a:latin typeface="Consolas" panose="020B0609020204030204" pitchFamily="49" charset="0"/>
              </a:rPr>
              <a:t>)</a:t>
            </a:r>
            <a:endParaRPr lang="en-US" sz="4000" dirty="0">
              <a:latin typeface="Consolas" panose="020B0609020204030204" pitchFamily="49" charset="0"/>
            </a:endParaRPr>
          </a:p>
        </p:txBody>
      </p:sp>
      <p:sp>
        <p:nvSpPr>
          <p:cNvPr id="3" name="內容版面配置區 2">
            <a:extLst>
              <a:ext uri="{FF2B5EF4-FFF2-40B4-BE49-F238E27FC236}">
                <a16:creationId xmlns:a16="http://schemas.microsoft.com/office/drawing/2014/main" xmlns="" id="{C2BCB979-393A-4E8B-A03D-8259BCD8A68A}"/>
              </a:ext>
            </a:extLst>
          </p:cNvPr>
          <p:cNvSpPr>
            <a:spLocks noGrp="1"/>
          </p:cNvSpPr>
          <p:nvPr>
            <p:ph idx="1"/>
          </p:nvPr>
        </p:nvSpPr>
        <p:spPr>
          <a:xfrm>
            <a:off x="677778" y="2092960"/>
            <a:ext cx="10515600" cy="4084003"/>
          </a:xfrm>
        </p:spPr>
        <p:txBody>
          <a:bodyPr>
            <a:normAutofit/>
          </a:bodyPr>
          <a:lstStyle/>
          <a:p>
            <a:pPr marL="0" lvl="0" indent="0" eaLnBrk="0" fontAlgn="base" hangingPunct="0">
              <a:lnSpc>
                <a:spcPct val="100000"/>
              </a:lnSpc>
              <a:spcBef>
                <a:spcPct val="0"/>
              </a:spcBef>
              <a:spcAft>
                <a:spcPct val="0"/>
              </a:spcAft>
              <a:buNone/>
            </a:pPr>
            <a:r>
              <a:rPr lang="zh-TW" altLang="zh-TW" dirty="0">
                <a:solidFill>
                  <a:srgbClr val="0077AA"/>
                </a:solidFill>
                <a:latin typeface="Consolas" panose="020B0609020204030204" pitchFamily="49" charset="0"/>
                <a:ea typeface="Menlo"/>
              </a:rPr>
              <a:t>if</a:t>
            </a:r>
            <a:r>
              <a:rPr lang="zh-TW" altLang="zh-TW" dirty="0">
                <a:solidFill>
                  <a:srgbClr val="333333"/>
                </a:solidFill>
                <a:latin typeface="Consolas" panose="020B0609020204030204" pitchFamily="49" charset="0"/>
                <a:ea typeface="Menlo"/>
              </a:rPr>
              <a:t> </a:t>
            </a:r>
            <a:r>
              <a:rPr lang="zh-TW" altLang="zh-TW" dirty="0">
                <a:solidFill>
                  <a:srgbClr val="999999"/>
                </a:solidFill>
                <a:latin typeface="Consolas" panose="020B0609020204030204" pitchFamily="49" charset="0"/>
                <a:ea typeface="Menlo"/>
              </a:rPr>
              <a:t>(</a:t>
            </a:r>
            <a:r>
              <a:rPr lang="zh-TW" altLang="zh-TW" dirty="0">
                <a:solidFill>
                  <a:srgbClr val="DD4A68"/>
                </a:solidFill>
                <a:latin typeface="Consolas" panose="020B0609020204030204" pitchFamily="49" charset="0"/>
                <a:ea typeface="Menlo"/>
              </a:rPr>
              <a:t>abs</a:t>
            </a:r>
            <a:r>
              <a:rPr lang="en-US" altLang="zh-TW" dirty="0">
                <a:solidFill>
                  <a:srgbClr val="999999"/>
                </a:solidFill>
                <a:latin typeface="Consolas" panose="020B0609020204030204" pitchFamily="49" charset="0"/>
                <a:ea typeface="Menlo"/>
              </a:rPr>
              <a:t>((</a:t>
            </a:r>
            <a:r>
              <a:rPr lang="zh-TW" altLang="zh-TW" dirty="0">
                <a:solidFill>
                  <a:srgbClr val="990055"/>
                </a:solidFill>
                <a:latin typeface="Consolas" panose="020B0609020204030204" pitchFamily="49" charset="0"/>
                <a:ea typeface="Menlo"/>
              </a:rPr>
              <a:t>0.69</a:t>
            </a:r>
            <a:r>
              <a:rPr lang="zh-TW" altLang="zh-TW" dirty="0">
                <a:solidFill>
                  <a:srgbClr val="9A6E3A"/>
                </a:solidFill>
                <a:latin typeface="Consolas" panose="020B0609020204030204" pitchFamily="49" charset="0"/>
                <a:ea typeface="Menlo"/>
              </a:rPr>
              <a:t>*</a:t>
            </a:r>
            <a:r>
              <a:rPr lang="en-US" altLang="zh-TW" dirty="0">
                <a:solidFill>
                  <a:srgbClr val="990055"/>
                </a:solidFill>
                <a:latin typeface="Consolas" panose="020B0609020204030204" pitchFamily="49" charset="0"/>
                <a:ea typeface="Menlo"/>
              </a:rPr>
              <a:t>10</a:t>
            </a:r>
            <a:r>
              <a:rPr lang="zh-TW" altLang="zh-TW" dirty="0">
                <a:solidFill>
                  <a:srgbClr val="999999"/>
                </a:solidFill>
                <a:latin typeface="Consolas" panose="020B0609020204030204" pitchFamily="49" charset="0"/>
                <a:ea typeface="Menlo"/>
              </a:rPr>
              <a:t>)</a:t>
            </a:r>
            <a:r>
              <a:rPr lang="en-US" altLang="zh-TW" dirty="0">
                <a:solidFill>
                  <a:srgbClr val="999999"/>
                </a:solidFill>
                <a:latin typeface="Consolas" panose="020B0609020204030204" pitchFamily="49" charset="0"/>
                <a:ea typeface="Menlo"/>
              </a:rPr>
              <a:t> </a:t>
            </a:r>
            <a:r>
              <a:rPr lang="en-US" altLang="zh-TW" dirty="0">
                <a:solidFill>
                  <a:srgbClr val="9A6E3A"/>
                </a:solidFill>
                <a:latin typeface="Consolas" panose="020B0609020204030204" pitchFamily="49" charset="0"/>
                <a:ea typeface="Menlo"/>
              </a:rPr>
              <a:t>-</a:t>
            </a:r>
            <a:r>
              <a:rPr lang="zh-TW" altLang="zh-TW" dirty="0">
                <a:solidFill>
                  <a:srgbClr val="333333"/>
                </a:solidFill>
                <a:latin typeface="Consolas" panose="020B0609020204030204" pitchFamily="49" charset="0"/>
                <a:ea typeface="Menlo"/>
              </a:rPr>
              <a:t> </a:t>
            </a:r>
            <a:r>
              <a:rPr lang="zh-TW" altLang="zh-TW" dirty="0">
                <a:solidFill>
                  <a:srgbClr val="990055"/>
                </a:solidFill>
                <a:latin typeface="Consolas" panose="020B0609020204030204" pitchFamily="49" charset="0"/>
                <a:ea typeface="Menlo"/>
              </a:rPr>
              <a:t>6.9</a:t>
            </a:r>
            <a:r>
              <a:rPr lang="zh-TW" altLang="zh-TW" dirty="0">
                <a:solidFill>
                  <a:srgbClr val="999999"/>
                </a:solidFill>
                <a:latin typeface="Consolas" panose="020B0609020204030204" pitchFamily="49" charset="0"/>
                <a:ea typeface="Menlo"/>
              </a:rPr>
              <a:t>)</a:t>
            </a:r>
            <a:r>
              <a:rPr lang="en-US" altLang="zh-TW" dirty="0">
                <a:solidFill>
                  <a:srgbClr val="9A6E3A"/>
                </a:solidFill>
                <a:latin typeface="Consolas" panose="020B0609020204030204" pitchFamily="49" charset="0"/>
                <a:ea typeface="Menlo"/>
              </a:rPr>
              <a:t> &lt;</a:t>
            </a:r>
            <a:r>
              <a:rPr lang="zh-TW" altLang="zh-TW" dirty="0">
                <a:solidFill>
                  <a:srgbClr val="9A6E3A"/>
                </a:solidFill>
                <a:latin typeface="Consolas" panose="020B0609020204030204" pitchFamily="49" charset="0"/>
                <a:ea typeface="Menlo"/>
              </a:rPr>
              <a:t>=</a:t>
            </a:r>
            <a:r>
              <a:rPr lang="zh-TW" altLang="en-US" dirty="0">
                <a:solidFill>
                  <a:srgbClr val="9A6E3A"/>
                </a:solidFill>
                <a:latin typeface="Consolas" panose="020B0609020204030204" pitchFamily="49" charset="0"/>
                <a:ea typeface="Menlo"/>
              </a:rPr>
              <a:t> </a:t>
            </a:r>
            <a:r>
              <a:rPr lang="zh-TW" altLang="zh-TW" dirty="0">
                <a:solidFill>
                  <a:srgbClr val="990055"/>
                </a:solidFill>
                <a:latin typeface="Consolas" panose="020B0609020204030204" pitchFamily="49" charset="0"/>
                <a:ea typeface="Menlo"/>
              </a:rPr>
              <a:t>6</a:t>
            </a:r>
            <a:r>
              <a:rPr lang="en-US" altLang="zh-TW" dirty="0">
                <a:solidFill>
                  <a:srgbClr val="990055"/>
                </a:solidFill>
                <a:latin typeface="Consolas" panose="020B0609020204030204" pitchFamily="49" charset="0"/>
                <a:ea typeface="Menlo"/>
              </a:rPr>
              <a:t>.</a:t>
            </a:r>
            <a:r>
              <a:rPr lang="zh-TW" altLang="zh-TW" dirty="0">
                <a:solidFill>
                  <a:srgbClr val="990055"/>
                </a:solidFill>
                <a:latin typeface="Consolas" panose="020B0609020204030204" pitchFamily="49" charset="0"/>
                <a:ea typeface="Menlo"/>
              </a:rPr>
              <a:t>9</a:t>
            </a:r>
            <a:r>
              <a:rPr lang="zh-TW" altLang="zh-TW" dirty="0">
                <a:solidFill>
                  <a:srgbClr val="9A6E3A"/>
                </a:solidFill>
                <a:latin typeface="Consolas" panose="020B0609020204030204" pitchFamily="49" charset="0"/>
                <a:ea typeface="Menlo"/>
              </a:rPr>
              <a:t>*</a:t>
            </a:r>
            <a:r>
              <a:rPr lang="en-US" altLang="zh-TW" dirty="0">
                <a:solidFill>
                  <a:srgbClr val="990055"/>
                </a:solidFill>
                <a:latin typeface="Consolas" panose="020B0609020204030204" pitchFamily="49" charset="0"/>
                <a:ea typeface="Menlo"/>
              </a:rPr>
              <a:t>1e-14</a:t>
            </a:r>
            <a:r>
              <a:rPr lang="zh-TW" altLang="zh-TW" dirty="0">
                <a:solidFill>
                  <a:srgbClr val="999999"/>
                </a:solidFill>
                <a:latin typeface="Consolas" panose="020B0609020204030204" pitchFamily="49" charset="0"/>
                <a:ea typeface="Menlo"/>
              </a:rPr>
              <a:t>)</a:t>
            </a:r>
            <a:r>
              <a:rPr lang="zh-TW" altLang="zh-TW" dirty="0">
                <a:solidFill>
                  <a:srgbClr val="333333"/>
                </a:solidFill>
                <a:latin typeface="Consolas" panose="020B0609020204030204" pitchFamily="49" charset="0"/>
                <a:ea typeface="Menlo"/>
              </a:rPr>
              <a:t> </a:t>
            </a:r>
            <a:r>
              <a:rPr lang="zh-TW" altLang="zh-TW" dirty="0">
                <a:solidFill>
                  <a:srgbClr val="999999"/>
                </a:solidFill>
                <a:latin typeface="Consolas" panose="020B0609020204030204" pitchFamily="49" charset="0"/>
                <a:ea typeface="Menlo"/>
              </a:rPr>
              <a:t>{</a:t>
            </a:r>
            <a:endParaRPr lang="en-US" altLang="zh-TW" dirty="0">
              <a:solidFill>
                <a:srgbClr val="999999"/>
              </a:solidFill>
              <a:latin typeface="Consolas" panose="020B0609020204030204" pitchFamily="49" charset="0"/>
              <a:ea typeface="Menlo"/>
            </a:endParaRPr>
          </a:p>
          <a:p>
            <a:pPr marL="0" lvl="0" indent="0" eaLnBrk="0" fontAlgn="base" hangingPunct="0">
              <a:lnSpc>
                <a:spcPct val="100000"/>
              </a:lnSpc>
              <a:spcBef>
                <a:spcPct val="0"/>
              </a:spcBef>
              <a:spcAft>
                <a:spcPct val="0"/>
              </a:spcAft>
              <a:buNone/>
            </a:pPr>
            <a:r>
              <a:rPr lang="en-US" altLang="zh-TW" dirty="0">
                <a:solidFill>
                  <a:srgbClr val="999999"/>
                </a:solidFill>
                <a:latin typeface="Consolas" panose="020B0609020204030204" pitchFamily="49" charset="0"/>
                <a:ea typeface="Menlo"/>
              </a:rPr>
              <a:t>	do something</a:t>
            </a:r>
            <a:r>
              <a:rPr lang="zh-TW" altLang="zh-TW" dirty="0">
                <a:solidFill>
                  <a:srgbClr val="333333"/>
                </a:solidFill>
                <a:latin typeface="Consolas" panose="020B0609020204030204" pitchFamily="49" charset="0"/>
                <a:ea typeface="Menlo"/>
              </a:rPr>
              <a:t> </a:t>
            </a:r>
            <a:endParaRPr lang="en-US" altLang="zh-TW" dirty="0">
              <a:solidFill>
                <a:srgbClr val="333333"/>
              </a:solidFill>
              <a:latin typeface="Consolas" panose="020B0609020204030204" pitchFamily="49" charset="0"/>
              <a:ea typeface="Menlo"/>
            </a:endParaRPr>
          </a:p>
          <a:p>
            <a:pPr marL="0" lvl="0" indent="0" eaLnBrk="0" fontAlgn="base" hangingPunct="0">
              <a:lnSpc>
                <a:spcPct val="100000"/>
              </a:lnSpc>
              <a:spcBef>
                <a:spcPct val="0"/>
              </a:spcBef>
              <a:spcAft>
                <a:spcPct val="0"/>
              </a:spcAft>
              <a:buNone/>
            </a:pPr>
            <a:r>
              <a:rPr lang="zh-TW" altLang="zh-TW" dirty="0">
                <a:solidFill>
                  <a:srgbClr val="999999"/>
                </a:solidFill>
                <a:latin typeface="Consolas" panose="020B0609020204030204" pitchFamily="49" charset="0"/>
                <a:ea typeface="Menlo"/>
              </a:rPr>
              <a:t>}</a:t>
            </a:r>
            <a:endParaRPr lang="en-US" altLang="zh-TW" dirty="0">
              <a:solidFill>
                <a:srgbClr val="999999"/>
              </a:solidFill>
              <a:latin typeface="Consolas" panose="020B0609020204030204" pitchFamily="49" charset="0"/>
              <a:ea typeface="Menlo"/>
            </a:endParaRPr>
          </a:p>
          <a:p>
            <a:pPr marL="0" lvl="0" indent="0" eaLnBrk="0" fontAlgn="base" hangingPunct="0">
              <a:lnSpc>
                <a:spcPct val="100000"/>
              </a:lnSpc>
              <a:spcBef>
                <a:spcPct val="0"/>
              </a:spcBef>
              <a:spcAft>
                <a:spcPct val="0"/>
              </a:spcAft>
              <a:buNone/>
            </a:pPr>
            <a:r>
              <a:rPr lang="zh-TW" altLang="en-US" dirty="0">
                <a:latin typeface="Consolas" panose="020B0609020204030204" pitchFamily="49" charset="0"/>
              </a:rPr>
              <a:t>這裡比較 </a:t>
            </a:r>
            <a:r>
              <a:rPr lang="en-US" altLang="zh-TW" dirty="0">
                <a:latin typeface="Consolas" panose="020B0609020204030204" pitchFamily="49" charset="0"/>
              </a:rPr>
              <a:t>0.69*10 </a:t>
            </a:r>
            <a:r>
              <a:rPr lang="zh-TW" altLang="en-US" dirty="0">
                <a:latin typeface="Consolas" panose="020B0609020204030204" pitchFamily="49" charset="0"/>
              </a:rPr>
              <a:t>是否等於 </a:t>
            </a:r>
            <a:r>
              <a:rPr lang="en-US" altLang="zh-TW" dirty="0">
                <a:latin typeface="Consolas" panose="020B0609020204030204" pitchFamily="49" charset="0"/>
              </a:rPr>
              <a:t>6.9</a:t>
            </a:r>
          </a:p>
          <a:p>
            <a:pPr marL="0" lvl="0" indent="0" eaLnBrk="0" fontAlgn="base" hangingPunct="0">
              <a:lnSpc>
                <a:spcPct val="100000"/>
              </a:lnSpc>
              <a:spcBef>
                <a:spcPct val="0"/>
              </a:spcBef>
              <a:spcAft>
                <a:spcPct val="0"/>
              </a:spcAft>
              <a:buNone/>
            </a:pPr>
            <a:r>
              <a:rPr lang="en-US" altLang="zh-TW" dirty="0">
                <a:latin typeface="Consolas" panose="020B0609020204030204" pitchFamily="49" charset="0"/>
              </a:rPr>
              <a:t>1e-14 </a:t>
            </a:r>
            <a:r>
              <a:rPr lang="zh-TW" altLang="en-US" dirty="0">
                <a:latin typeface="Consolas" panose="020B0609020204030204" pitchFamily="49" charset="0"/>
              </a:rPr>
              <a:t>是一個很小的數，需大於資料型態的精度</a:t>
            </a:r>
            <a:endParaRPr lang="en-US" altLang="zh-TW" dirty="0">
              <a:latin typeface="Consolas" panose="020B0609020204030204" pitchFamily="49" charset="0"/>
            </a:endParaRPr>
          </a:p>
          <a:p>
            <a:pPr marL="0" lvl="0" indent="0" eaLnBrk="0" fontAlgn="base" hangingPunct="0">
              <a:lnSpc>
                <a:spcPct val="100000"/>
              </a:lnSpc>
              <a:spcBef>
                <a:spcPct val="0"/>
              </a:spcBef>
              <a:spcAft>
                <a:spcPct val="0"/>
              </a:spcAft>
              <a:buNone/>
            </a:pPr>
            <a:r>
              <a:rPr lang="zh-TW" altLang="en-US" dirty="0">
                <a:latin typeface="Consolas" panose="020B0609020204030204" pitchFamily="49" charset="0"/>
              </a:rPr>
              <a:t>代表 </a:t>
            </a:r>
            <a:r>
              <a:rPr lang="en-US" altLang="zh-TW" dirty="0">
                <a:latin typeface="Consolas" panose="020B0609020204030204" pitchFamily="49" charset="0"/>
              </a:rPr>
              <a:t>0.69*10</a:t>
            </a:r>
            <a:r>
              <a:rPr lang="zh-TW" altLang="en-US" dirty="0">
                <a:latin typeface="Consolas" panose="020B0609020204030204" pitchFamily="49" charset="0"/>
              </a:rPr>
              <a:t> 跟 </a:t>
            </a:r>
            <a:r>
              <a:rPr lang="en-US" altLang="zh-TW" dirty="0">
                <a:latin typeface="Consolas" panose="020B0609020204030204" pitchFamily="49" charset="0"/>
              </a:rPr>
              <a:t>6.9 </a:t>
            </a:r>
            <a:r>
              <a:rPr lang="zh-TW" altLang="en-US" dirty="0">
                <a:latin typeface="Consolas" panose="020B0609020204030204" pitchFamily="49" charset="0"/>
              </a:rPr>
              <a:t>的差值是否小於自身的某個比例</a:t>
            </a:r>
            <a:endParaRPr lang="zh-TW" altLang="zh-TW" dirty="0">
              <a:latin typeface="Consolas" panose="020B0609020204030204" pitchFamily="49" charset="0"/>
            </a:endParaRPr>
          </a:p>
        </p:txBody>
      </p:sp>
    </p:spTree>
    <p:extLst>
      <p:ext uri="{BB962C8B-B14F-4D97-AF65-F5344CB8AC3E}">
        <p14:creationId xmlns:p14="http://schemas.microsoft.com/office/powerpoint/2010/main" val="9850653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B2160AE-7DCE-4CDD-8F80-DEFF82F1B8A9}"/>
              </a:ext>
            </a:extLst>
          </p:cNvPr>
          <p:cNvSpPr>
            <a:spLocks noGrp="1"/>
          </p:cNvSpPr>
          <p:nvPr>
            <p:ph type="ctrTitle"/>
          </p:nvPr>
        </p:nvSpPr>
        <p:spPr>
          <a:xfrm>
            <a:off x="1524000" y="1122363"/>
            <a:ext cx="9144000" cy="2387600"/>
          </a:xfrm>
        </p:spPr>
        <p:txBody>
          <a:bodyPr/>
          <a:lstStyle/>
          <a:p>
            <a:r>
              <a:rPr lang="en-US" altLang="zh-TW" dirty="0"/>
              <a:t>AC</a:t>
            </a:r>
            <a:r>
              <a:rPr lang="zh-TW" altLang="en-US" dirty="0"/>
              <a:t> </a:t>
            </a:r>
            <a:r>
              <a:rPr lang="en-US" altLang="zh-TW" dirty="0"/>
              <a:t>Get</a:t>
            </a:r>
            <a:endParaRPr lang="zh-TW" altLang="en-US" dirty="0"/>
          </a:p>
        </p:txBody>
      </p:sp>
      <p:sp>
        <p:nvSpPr>
          <p:cNvPr id="3" name="副標題 2">
            <a:extLst>
              <a:ext uri="{FF2B5EF4-FFF2-40B4-BE49-F238E27FC236}">
                <a16:creationId xmlns:a16="http://schemas.microsoft.com/office/drawing/2014/main" xmlns="" id="{0085F8AD-06A8-4164-A72B-D0969632410D}"/>
              </a:ext>
            </a:extLst>
          </p:cNvPr>
          <p:cNvSpPr>
            <a:spLocks noGrp="1"/>
          </p:cNvSpPr>
          <p:nvPr>
            <p:ph type="subTitle" idx="1"/>
          </p:nvPr>
        </p:nvSpPr>
        <p:spPr>
          <a:xfrm>
            <a:off x="1524000" y="4033520"/>
            <a:ext cx="9144000" cy="1224280"/>
          </a:xfrm>
        </p:spPr>
        <p:txBody>
          <a:bodyPr>
            <a:normAutofit/>
          </a:bodyPr>
          <a:lstStyle/>
          <a:p>
            <a:pPr algn="l"/>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4580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點與向量</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變數型態根據題目的要求而定</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en-US" altLang="zh-TW" dirty="0" err="1">
                <a:latin typeface="Meslo LG M for Powerline" panose="020B0609030804020204" pitchFamily="50" charset="0"/>
                <a:ea typeface="Meslo LG M for Powerline" panose="020B0609030804020204" pitchFamily="50" charset="0"/>
                <a:cs typeface="Meslo LG M for Powerline" panose="020B0609030804020204" pitchFamily="50" charset="0"/>
              </a:rPr>
              <a:t>int</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long </a:t>
            </a:r>
            <a:r>
              <a:rPr lang="en-US" altLang="zh-TW" dirty="0" err="1">
                <a:latin typeface="Meslo LG M for Powerline" panose="020B0609030804020204" pitchFamily="50" charset="0"/>
                <a:ea typeface="Meslo LG M for Powerline" panose="020B0609030804020204" pitchFamily="50" charset="0"/>
                <a:cs typeface="Meslo LG M for Powerline" panose="020B0609030804020204" pitchFamily="50" charset="0"/>
              </a:rPr>
              <a:t>long</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double</a:t>
            </a: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課程中均使用 </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double</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為例</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solidFill>
                  <a:srgbClr val="FF0000"/>
                </a:solidFill>
                <a:latin typeface="Meslo LG M for Powerline" panose="020B0609030804020204" pitchFamily="50" charset="0"/>
                <a:ea typeface="Meslo LG M for Powerline" panose="020B0609030804020204" pitchFamily="50" charset="0"/>
                <a:cs typeface="Meslo LG M for Powerline" panose="020B0609030804020204" pitchFamily="50" charset="0"/>
              </a:rPr>
              <a:t>請勿使用 </a:t>
            </a:r>
            <a:r>
              <a:rPr lang="en-US" altLang="zh-TW" dirty="0">
                <a:solidFill>
                  <a:srgbClr val="FF0000"/>
                </a:solidFill>
                <a:latin typeface="Meslo LG M for Powerline" panose="020B0609030804020204" pitchFamily="50" charset="0"/>
                <a:ea typeface="Meslo LG M for Powerline" panose="020B0609030804020204" pitchFamily="50" charset="0"/>
                <a:cs typeface="Meslo LG M for Powerline" panose="020B0609030804020204" pitchFamily="50" charset="0"/>
              </a:rPr>
              <a:t>float</a:t>
            </a:r>
          </a:p>
        </p:txBody>
      </p:sp>
    </p:spTree>
    <p:extLst>
      <p:ext uri="{BB962C8B-B14F-4D97-AF65-F5344CB8AC3E}">
        <p14:creationId xmlns:p14="http://schemas.microsoft.com/office/powerpoint/2010/main" val="200164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內積 </a:t>
            </a:r>
            <a:r>
              <a:rPr lang="en-US" altLang="zh-TW" dirty="0"/>
              <a:t>(dot)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定義：</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給定兩向量</a:t>
                </a:r>
                <a14:m>
                  <m:oMath xmlns:m="http://schemas.openxmlformats.org/officeDocument/2006/math">
                    <m:r>
                      <a:rPr lang="zh-TW" altLang="en-US" b="0" i="1" dirty="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𝑥</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𝑦</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𝐵</m:t>
                        </m:r>
                      </m:e>
                    </m:acc>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𝑥</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𝑦</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en-US" altLang="zh-TW" dirty="0">
                    <a:ea typeface="Meslo LG M for Powerline" panose="020B0609030804020204" pitchFamily="50" charset="0"/>
                    <a:cs typeface="Meslo LG M for Powerline" panose="020B0609030804020204" pitchFamily="50" charset="0"/>
                  </a:rPr>
                  <a:t>  </a:t>
                </a:r>
                <a14:m>
                  <m:oMath xmlns:m="http://schemas.openxmlformats.org/officeDocument/2006/math">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𝐵</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𝐵</m:t>
                            </m:r>
                          </m:e>
                        </m:acc>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func>
                      <m:func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funcPr>
                      <m:fName>
                        <m:r>
                          <m:rPr>
                            <m:sty m:val="p"/>
                          </m:rPr>
                          <a:rPr lang="en-US" altLang="zh-TW" dirty="0">
                            <a:latin typeface="Cambria Math" panose="02040503050406030204" pitchFamily="18" charset="0"/>
                            <a:ea typeface="Meslo LG M for Powerline" panose="020B0609030804020204" pitchFamily="50" charset="0"/>
                            <a:cs typeface="Meslo LG M for Powerline" panose="020B0609030804020204" pitchFamily="50" charset="0"/>
                          </a:rPr>
                          <m:t>cos</m:t>
                        </m:r>
                      </m:fName>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𝜃</m:t>
                        </m:r>
                      </m:e>
                    </m:func>
                  </m:oMath>
                </a14:m>
                <a:endPar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left"/>
                    </m:oMathParaPr>
                    <m:oMath xmlns:m="http://schemas.openxmlformats.org/officeDocument/2006/math">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𝑥</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𝑥</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𝑦</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𝑦</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oMath>
                  </m:oMathPara>
                </a14:m>
                <a:endParaRPr lang="en-US" altLang="zh-TW" i="1"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性質：</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14:m>
                  <m:oMath xmlns:m="http://schemas.openxmlformats.org/officeDocument/2006/math">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𝐵</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𝐵</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oMath>
                </a14:m>
                <a:endPar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endParaRPr>
              </a:p>
              <a:p>
                <a:pPr lvl="1"/>
                <a14:m>
                  <m:oMath xmlns:m="http://schemas.openxmlformats.org/officeDocument/2006/math">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𝐵</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𝐶</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𝐵</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𝐶</m:t>
                        </m:r>
                      </m:e>
                    </m:acc>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5" name="圖片 4"/>
          <p:cNvPicPr>
            <a:picLocks noChangeAspect="1"/>
          </p:cNvPicPr>
          <p:nvPr/>
        </p:nvPicPr>
        <p:blipFill>
          <a:blip r:embed="rId3"/>
          <a:stretch>
            <a:fillRect/>
          </a:stretch>
        </p:blipFill>
        <p:spPr>
          <a:xfrm>
            <a:off x="8372518" y="2781714"/>
            <a:ext cx="3511323" cy="3035918"/>
          </a:xfrm>
          <a:prstGeom prst="rect">
            <a:avLst/>
          </a:prstGeom>
        </p:spPr>
      </p:pic>
    </p:spTree>
    <p:extLst>
      <p:ext uri="{BB962C8B-B14F-4D97-AF65-F5344CB8AC3E}">
        <p14:creationId xmlns:p14="http://schemas.microsoft.com/office/powerpoint/2010/main" val="110896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內積 </a:t>
            </a:r>
            <a:r>
              <a:rPr lang="en-US" altLang="zh-TW" dirty="0"/>
              <a:t>(dot)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a:xfrm>
                <a:off x="838200" y="1825625"/>
                <a:ext cx="10515600" cy="4575175"/>
              </a:xfrm>
            </p:spPr>
            <p:txBody>
              <a:bodyPr>
                <a:normAutofit/>
              </a:bodyPr>
              <a:lstStyle/>
              <a:p>
                <a:pPr>
                  <a:lnSpc>
                    <a:spcPct val="110000"/>
                  </a:lnSpc>
                </a:pP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幾何意義：</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14:m>
                  <m:oMath xmlns:m="http://schemas.openxmlformats.org/officeDocument/2006/math">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在</a:t>
                </a:r>
                <a14:m>
                  <m:oMath xmlns:m="http://schemas.openxmlformats.org/officeDocument/2006/math">
                    <m:r>
                      <a:rPr lang="zh-TW" altLang="en-US" i="1" dirty="0">
                        <a:latin typeface="Cambria Math" panose="02040503050406030204" pitchFamily="18" charset="0"/>
                        <a:cs typeface="Meslo LG M for Powerline" panose="020B0609030804020204" pitchFamily="50" charset="0"/>
                      </a:rPr>
                      <m:t> </m:t>
                    </m:r>
                    <m:acc>
                      <m:accPr>
                        <m:chr m:val="⃑"/>
                        <m:ctrlPr>
                          <a:rPr lang="zh-TW" altLang="en-US" i="1" smtClean="0">
                            <a:latin typeface="Cambria Math" panose="02040503050406030204" pitchFamily="18" charset="0"/>
                            <a:cs typeface="Meslo LG M for Powerline" panose="020B0609030804020204" pitchFamily="50" charset="0"/>
                          </a:rPr>
                        </m:ctrlPr>
                      </m:accPr>
                      <m:e>
                        <m:r>
                          <a:rPr lang="en-US" altLang="zh-TW" i="1">
                            <a:latin typeface="Cambria Math" panose="02040503050406030204" pitchFamily="18" charset="0"/>
                            <a:cs typeface="Meslo LG M for Powerline" panose="020B0609030804020204" pitchFamily="50" charset="0"/>
                          </a:rPr>
                          <m:t>𝐵</m:t>
                        </m:r>
                      </m:e>
                    </m:acc>
                    <m:r>
                      <a:rPr lang="zh-TW" altLang="en-US" i="1">
                        <a:latin typeface="Cambria Math" panose="02040503050406030204" pitchFamily="18"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的投影長度乘上</a:t>
                </a:r>
                <a14:m>
                  <m:oMath xmlns:m="http://schemas.openxmlformats.org/officeDocument/2006/math">
                    <m:r>
                      <a:rPr lang="zh-TW" altLang="en-US" i="1" dirty="0">
                        <a:latin typeface="Cambria Math" panose="02040503050406030204" pitchFamily="18" charset="0"/>
                        <a:cs typeface="Meslo LG M for Powerline" panose="020B0609030804020204" pitchFamily="50" charset="0"/>
                      </a:rPr>
                      <m:t> </m:t>
                    </m:r>
                    <m:acc>
                      <m:accPr>
                        <m:chr m:val="⃑"/>
                        <m:ctrlPr>
                          <a:rPr lang="zh-TW" altLang="en-US" i="1" smtClean="0">
                            <a:latin typeface="Cambria Math" panose="02040503050406030204" pitchFamily="18" charset="0"/>
                            <a:cs typeface="Meslo LG M for Powerline" panose="020B0609030804020204" pitchFamily="50" charset="0"/>
                          </a:rPr>
                        </m:ctrlPr>
                      </m:accPr>
                      <m:e>
                        <m:r>
                          <a:rPr lang="en-US" altLang="zh-TW" i="1">
                            <a:latin typeface="Cambria Math" panose="02040503050406030204" pitchFamily="18" charset="0"/>
                            <a:cs typeface="Meslo LG M for Powerline" panose="020B0609030804020204" pitchFamily="50" charset="0"/>
                          </a:rPr>
                          <m:t>𝐵</m:t>
                        </m:r>
                      </m:e>
                    </m:acc>
                    <m:r>
                      <a:rPr lang="zh-TW" altLang="en-US" i="1">
                        <a:latin typeface="Cambria Math" panose="02040503050406030204" pitchFamily="18"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的向量長度</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14:m>
                  <m:oMath xmlns:m="http://schemas.openxmlformats.org/officeDocument/2006/math">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與</a:t>
                </a:r>
                <a14:m>
                  <m:oMath xmlns:m="http://schemas.openxmlformats.org/officeDocument/2006/math">
                    <m:r>
                      <a:rPr lang="zh-TW" altLang="en-US" i="1" dirty="0">
                        <a:latin typeface="Cambria Math" panose="02040503050406030204" pitchFamily="18" charset="0"/>
                        <a:cs typeface="Meslo LG M for Powerline" panose="020B0609030804020204" pitchFamily="50" charset="0"/>
                      </a:rPr>
                      <m:t> </m:t>
                    </m:r>
                    <m:acc>
                      <m:accPr>
                        <m:chr m:val="⃑"/>
                        <m:ctrlPr>
                          <a:rPr lang="zh-TW" altLang="en-US" i="1">
                            <a:latin typeface="Cambria Math" panose="02040503050406030204" pitchFamily="18" charset="0"/>
                            <a:cs typeface="Meslo LG M for Powerline" panose="020B0609030804020204" pitchFamily="50" charset="0"/>
                          </a:rPr>
                        </m:ctrlPr>
                      </m:accPr>
                      <m:e>
                        <m:r>
                          <a:rPr lang="en-US" altLang="zh-TW" i="1">
                            <a:latin typeface="Cambria Math" panose="02040503050406030204" pitchFamily="18" charset="0"/>
                            <a:cs typeface="Meslo LG M for Powerline" panose="020B0609030804020204" pitchFamily="50" charset="0"/>
                          </a:rPr>
                          <m:t>𝐵</m:t>
                        </m:r>
                      </m:e>
                    </m:acc>
                    <m:r>
                      <a:rPr lang="zh-TW" altLang="en-US" i="1">
                        <a:latin typeface="Cambria Math" panose="02040503050406030204" pitchFamily="18"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同向，內積為正</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14:m>
                  <m:oMath xmlns:m="http://schemas.openxmlformats.org/officeDocument/2006/math">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與</a:t>
                </a:r>
                <a14:m>
                  <m:oMath xmlns:m="http://schemas.openxmlformats.org/officeDocument/2006/math">
                    <m:r>
                      <a:rPr lang="zh-TW" altLang="en-US" i="1" dirty="0">
                        <a:latin typeface="Cambria Math" panose="02040503050406030204" pitchFamily="18" charset="0"/>
                        <a:cs typeface="Meslo LG M for Powerline" panose="020B0609030804020204" pitchFamily="50" charset="0"/>
                      </a:rPr>
                      <m:t> </m:t>
                    </m:r>
                    <m:acc>
                      <m:accPr>
                        <m:chr m:val="⃑"/>
                        <m:ctrlPr>
                          <a:rPr lang="zh-TW" altLang="en-US" i="1">
                            <a:latin typeface="Cambria Math" panose="02040503050406030204" pitchFamily="18" charset="0"/>
                            <a:cs typeface="Meslo LG M for Powerline" panose="020B0609030804020204" pitchFamily="50" charset="0"/>
                          </a:rPr>
                        </m:ctrlPr>
                      </m:accPr>
                      <m:e>
                        <m:r>
                          <a:rPr lang="en-US" altLang="zh-TW" i="1">
                            <a:latin typeface="Cambria Math" panose="02040503050406030204" pitchFamily="18" charset="0"/>
                            <a:cs typeface="Meslo LG M for Powerline" panose="020B0609030804020204" pitchFamily="50" charset="0"/>
                          </a:rPr>
                          <m:t>𝐵</m:t>
                        </m:r>
                      </m:e>
                    </m:acc>
                    <m:r>
                      <a:rPr lang="zh-TW" altLang="en-US" i="1">
                        <a:latin typeface="Cambria Math" panose="02040503050406030204" pitchFamily="18" charset="0"/>
                        <a:cs typeface="Meslo LG M for Powerline" panose="020B0609030804020204" pitchFamily="50" charset="0"/>
                      </a:rPr>
                      <m:t> </m:t>
                    </m:r>
                    <m:r>
                      <a:rPr lang="zh-TW" altLang="en-US" i="1">
                        <a:latin typeface="Cambria Math" panose="02040503050406030204" pitchFamily="18" charset="0"/>
                        <a:cs typeface="Meslo LG M for Powerline" panose="020B0609030804020204" pitchFamily="50" charset="0"/>
                      </a:rPr>
                      <m:t>反</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向，內積為負</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14:m>
                  <m:oMath xmlns:m="http://schemas.openxmlformats.org/officeDocument/2006/math">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與</a:t>
                </a:r>
                <a14:m>
                  <m:oMath xmlns:m="http://schemas.openxmlformats.org/officeDocument/2006/math">
                    <m:r>
                      <a:rPr lang="zh-TW" altLang="en-US" i="1" dirty="0">
                        <a:latin typeface="Cambria Math" panose="02040503050406030204" pitchFamily="18" charset="0"/>
                        <a:cs typeface="Meslo LG M for Powerline" panose="020B0609030804020204" pitchFamily="50" charset="0"/>
                      </a:rPr>
                      <m:t> </m:t>
                    </m:r>
                    <m:acc>
                      <m:accPr>
                        <m:chr m:val="⃑"/>
                        <m:ctrlPr>
                          <a:rPr lang="zh-TW" altLang="en-US" i="1">
                            <a:latin typeface="Cambria Math" panose="02040503050406030204" pitchFamily="18" charset="0"/>
                            <a:cs typeface="Meslo LG M for Powerline" panose="020B0609030804020204" pitchFamily="50" charset="0"/>
                          </a:rPr>
                        </m:ctrlPr>
                      </m:accPr>
                      <m:e>
                        <m:r>
                          <a:rPr lang="en-US" altLang="zh-TW" i="1">
                            <a:latin typeface="Cambria Math" panose="02040503050406030204" pitchFamily="18" charset="0"/>
                            <a:cs typeface="Meslo LG M for Powerline" panose="020B0609030804020204" pitchFamily="50" charset="0"/>
                          </a:rPr>
                          <m:t>𝐵</m:t>
                        </m:r>
                      </m:e>
                    </m:acc>
                    <m:r>
                      <a:rPr lang="zh-TW" altLang="en-US" i="1">
                        <a:latin typeface="Cambria Math" panose="02040503050406030204" pitchFamily="18"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垂直，內積為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0</m:t>
                    </m:r>
                  </m:oMath>
                </a14:m>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endParaRPr lang="en-US" altLang="zh-TW" i="1"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515600" cy="4575175"/>
              </a:xfrm>
              <a:blipFill rotWithShape="0">
                <a:blip r:embed="rId2"/>
                <a:stretch>
                  <a:fillRect l="-1333" t="-1598"/>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8205857" y="2007988"/>
            <a:ext cx="3267584" cy="2426853"/>
          </a:xfrm>
          <a:prstGeom prst="rect">
            <a:avLst/>
          </a:prstGeom>
        </p:spPr>
      </p:pic>
      <p:pic>
        <p:nvPicPr>
          <p:cNvPr id="5" name="圖片 4"/>
          <p:cNvPicPr>
            <a:picLocks noChangeAspect="1"/>
          </p:cNvPicPr>
          <p:nvPr/>
        </p:nvPicPr>
        <p:blipFill>
          <a:blip r:embed="rId4"/>
          <a:stretch>
            <a:fillRect/>
          </a:stretch>
        </p:blipFill>
        <p:spPr>
          <a:xfrm>
            <a:off x="7308574" y="4537663"/>
            <a:ext cx="4164867" cy="1760314"/>
          </a:xfrm>
          <a:prstGeom prst="rect">
            <a:avLst/>
          </a:prstGeom>
        </p:spPr>
      </p:pic>
    </p:spTree>
    <p:extLst>
      <p:ext uri="{BB962C8B-B14F-4D97-AF65-F5344CB8AC3E}">
        <p14:creationId xmlns:p14="http://schemas.microsoft.com/office/powerpoint/2010/main" val="4023494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內積 </a:t>
            </a:r>
            <a:r>
              <a:rPr lang="en-US" altLang="zh-TW" dirty="0"/>
              <a:t>(dot)</a:t>
            </a:r>
            <a:endParaRPr lang="zh-TW" altLang="en-US" dirty="0"/>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程式碼</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endParaRPr lang="en-US" altLang="zh-TW" i="1"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3390522" y="2767634"/>
            <a:ext cx="5410955" cy="2467319"/>
          </a:xfrm>
          <a:prstGeom prst="rect">
            <a:avLst/>
          </a:prstGeom>
        </p:spPr>
      </p:pic>
    </p:spTree>
    <p:extLst>
      <p:ext uri="{BB962C8B-B14F-4D97-AF65-F5344CB8AC3E}">
        <p14:creationId xmlns:p14="http://schemas.microsoft.com/office/powerpoint/2010/main" val="4250965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判斷點是否在線段內</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一條直線上有</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三點，其中</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形成一條線段，請問</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是否在線段內</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endParaRPr lang="en-US" altLang="zh-TW" i="1"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941" r="-5275"/>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838200" y="3368685"/>
            <a:ext cx="5058398" cy="2172050"/>
          </a:xfrm>
          <a:prstGeom prst="rect">
            <a:avLst/>
          </a:prstGeom>
        </p:spPr>
      </p:pic>
      <p:pic>
        <p:nvPicPr>
          <p:cNvPr id="5" name="圖片 4"/>
          <p:cNvPicPr>
            <a:picLocks noChangeAspect="1"/>
          </p:cNvPicPr>
          <p:nvPr/>
        </p:nvPicPr>
        <p:blipFill>
          <a:blip r:embed="rId4"/>
          <a:stretch>
            <a:fillRect/>
          </a:stretch>
        </p:blipFill>
        <p:spPr>
          <a:xfrm>
            <a:off x="6325979" y="3372895"/>
            <a:ext cx="5027821" cy="2167840"/>
          </a:xfrm>
          <a:prstGeom prst="rect">
            <a:avLst/>
          </a:prstGeom>
        </p:spPr>
      </p:pic>
    </p:spTree>
    <p:extLst>
      <p:ext uri="{BB962C8B-B14F-4D97-AF65-F5344CB8AC3E}">
        <p14:creationId xmlns:p14="http://schemas.microsoft.com/office/powerpoint/2010/main" val="301567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D1B1D8-7B5A-4BED-AB39-CB90796B6FDF}"/>
              </a:ext>
            </a:extLst>
          </p:cNvPr>
          <p:cNvSpPr>
            <a:spLocks noGrp="1"/>
          </p:cNvSpPr>
          <p:nvPr>
            <p:ph type="title"/>
          </p:nvPr>
        </p:nvSpPr>
        <p:spPr/>
        <p:txBody>
          <a:bodyPr/>
          <a:lstStyle/>
          <a:p>
            <a:r>
              <a:rPr lang="zh-TW" altLang="en-US" dirty="0"/>
              <a:t>計算幾何</a:t>
            </a:r>
          </a:p>
        </p:txBody>
      </p:sp>
      <p:sp>
        <p:nvSpPr>
          <p:cNvPr id="3" name="文字版面配置區 2">
            <a:extLst>
              <a:ext uri="{FF2B5EF4-FFF2-40B4-BE49-F238E27FC236}">
                <a16:creationId xmlns:a16="http://schemas.microsoft.com/office/drawing/2014/main" xmlns=""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50901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判斷點是否在線段內</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利用內積</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(dot)</a:t>
                </a: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令兩向量</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zh-TW" altLang="en-US" i="1" dirty="0" smtClean="0">
                            <a:latin typeface="Cambria Math" panose="02040503050406030204" pitchFamily="18" charset="0"/>
                            <a:cs typeface="Meslo LG M for Powerline" panose="020B0609030804020204" pitchFamily="50" charset="0"/>
                          </a:rPr>
                        </m:ctrlPr>
                      </m:accPr>
                      <m:e>
                        <m:sSub>
                          <m:sSubPr>
                            <m:ctrlPr>
                              <a:rPr lang="en-US" altLang="zh-TW" i="1" dirty="0" smtClean="0">
                                <a:latin typeface="Cambria Math" panose="02040503050406030204" pitchFamily="18" charset="0"/>
                                <a:cs typeface="Meslo LG M for Powerline" panose="020B0609030804020204" pitchFamily="50" charset="0"/>
                              </a:rPr>
                            </m:ctrlPr>
                          </m:sSubPr>
                          <m:e>
                            <m:r>
                              <a:rPr lang="en-US" altLang="zh-TW" i="1" dirty="0">
                                <a:latin typeface="Cambria Math" panose="02040503050406030204" pitchFamily="18" charset="0"/>
                                <a:cs typeface="Meslo LG M for Powerline" panose="020B0609030804020204" pitchFamily="50" charset="0"/>
                              </a:rPr>
                              <m:t>𝑉</m:t>
                            </m:r>
                          </m:e>
                          <m:sub>
                            <m:r>
                              <a:rPr lang="en-US" altLang="zh-TW" b="0" i="1" dirty="0" smtClean="0">
                                <a:latin typeface="Cambria Math" panose="02040503050406030204" pitchFamily="18" charset="0"/>
                                <a:cs typeface="Meslo LG M for Powerline" panose="020B0609030804020204" pitchFamily="50" charset="0"/>
                              </a:rPr>
                              <m:t>31</m:t>
                            </m:r>
                          </m:sub>
                        </m:sSub>
                      </m:e>
                    </m:acc>
                    <m:r>
                      <a:rPr lang="en-US" altLang="zh-TW" b="0" i="1" dirty="0" smtClean="0">
                        <a:latin typeface="Cambria Math" panose="02040503050406030204" pitchFamily="18" charset="0"/>
                        <a:cs typeface="Meslo LG M for Powerline" panose="020B0609030804020204" pitchFamily="50" charset="0"/>
                      </a:rPr>
                      <m:t>=</m:t>
                    </m:r>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1</m:t>
                        </m:r>
                      </m:sub>
                    </m:sSub>
                    <m:r>
                      <a:rPr lang="en-US" altLang="zh-TW" b="0" i="1" dirty="0" smtClean="0">
                        <a:latin typeface="Cambria Math" panose="02040503050406030204" pitchFamily="18" charset="0"/>
                        <a:cs typeface="Meslo LG M for Powerline" panose="020B0609030804020204" pitchFamily="50" charset="0"/>
                      </a:rPr>
                      <m:t>−</m:t>
                    </m:r>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3</m:t>
                        </m:r>
                      </m:sub>
                    </m:sSub>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14:m>
                  <m:oMath xmlns:m="http://schemas.openxmlformats.org/officeDocument/2006/math">
                    <m:acc>
                      <m:accPr>
                        <m:chr m:val="⃑"/>
                        <m:ctrlPr>
                          <a:rPr lang="zh-TW" altLang="en-US" i="1" dirty="0" smtClean="0">
                            <a:latin typeface="Cambria Math" panose="02040503050406030204" pitchFamily="18" charset="0"/>
                            <a:cs typeface="Meslo LG M for Powerline" panose="020B0609030804020204" pitchFamily="50" charset="0"/>
                          </a:rPr>
                        </m:ctrlPr>
                      </m:accPr>
                      <m:e>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i="1" dirty="0">
                                <a:latin typeface="Cambria Math" panose="02040503050406030204" pitchFamily="18" charset="0"/>
                                <a:cs typeface="Meslo LG M for Powerline" panose="020B0609030804020204" pitchFamily="50" charset="0"/>
                              </a:rPr>
                              <m:t>𝑉</m:t>
                            </m:r>
                          </m:e>
                          <m:sub>
                            <m:r>
                              <a:rPr lang="en-US" altLang="zh-TW" b="0" i="1" dirty="0" smtClean="0">
                                <a:latin typeface="Cambria Math" panose="02040503050406030204" pitchFamily="18" charset="0"/>
                                <a:cs typeface="Meslo LG M for Powerline" panose="020B0609030804020204" pitchFamily="50" charset="0"/>
                              </a:rPr>
                              <m:t>32</m:t>
                            </m:r>
                          </m:sub>
                        </m:sSub>
                      </m:e>
                    </m:acc>
                    <m:r>
                      <a:rPr lang="en-US" altLang="zh-TW" b="0" i="1" dirty="0" smtClean="0">
                        <a:latin typeface="Cambria Math" panose="02040503050406030204" pitchFamily="18" charset="0"/>
                        <a:cs typeface="Meslo LG M for Powerline" panose="020B0609030804020204" pitchFamily="50" charset="0"/>
                      </a:rPr>
                      <m:t>=</m:t>
                    </m:r>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2</m:t>
                        </m:r>
                      </m:sub>
                    </m:sSub>
                    <m:r>
                      <a:rPr lang="en-US" altLang="zh-TW" b="0" i="1" dirty="0" smtClean="0">
                        <a:latin typeface="Cambria Math" panose="02040503050406030204" pitchFamily="18" charset="0"/>
                        <a:cs typeface="Meslo LG M for Powerline" panose="020B0609030804020204" pitchFamily="50" charset="0"/>
                      </a:rPr>
                      <m:t>−</m:t>
                    </m:r>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3</m:t>
                        </m:r>
                      </m:sub>
                    </m:sSub>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可以發現若</a:t>
                </a:r>
                <a14:m>
                  <m:oMath xmlns:m="http://schemas.openxmlformats.org/officeDocument/2006/math">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zh-TW" altLang="en-US" i="1" smtClean="0">
                            <a:latin typeface="Cambria Math" panose="02040503050406030204" pitchFamily="18" charset="0"/>
                            <a:cs typeface="Meslo LG M for Powerline" panose="020B0609030804020204" pitchFamily="50" charset="0"/>
                          </a:rPr>
                        </m:ctrlPr>
                      </m:accPr>
                      <m:e>
                        <m:sSub>
                          <m:sSubPr>
                            <m:ctrlPr>
                              <a:rPr lang="en-US" altLang="zh-TW" i="1" smtClean="0">
                                <a:latin typeface="Cambria Math" panose="02040503050406030204" pitchFamily="18" charset="0"/>
                                <a:cs typeface="Meslo LG M for Powerline" panose="020B0609030804020204" pitchFamily="50" charset="0"/>
                              </a:rPr>
                            </m:ctrlPr>
                          </m:sSubPr>
                          <m:e>
                            <m:r>
                              <a:rPr lang="en-US" altLang="zh-TW" i="1">
                                <a:latin typeface="Cambria Math" panose="02040503050406030204" pitchFamily="18" charset="0"/>
                                <a:cs typeface="Meslo LG M for Powerline" panose="020B0609030804020204" pitchFamily="50" charset="0"/>
                              </a:rPr>
                              <m:t>𝑉</m:t>
                            </m:r>
                          </m:e>
                          <m:sub>
                            <m:r>
                              <a:rPr lang="en-US" altLang="zh-TW" b="0" i="1" smtClean="0">
                                <a:latin typeface="Cambria Math" panose="02040503050406030204" pitchFamily="18" charset="0"/>
                                <a:cs typeface="Meslo LG M for Powerline" panose="020B0609030804020204" pitchFamily="50" charset="0"/>
                              </a:rPr>
                              <m:t>31</m:t>
                            </m:r>
                          </m:sub>
                        </m:sSub>
                      </m:e>
                    </m:acc>
                    <m:r>
                      <a:rPr lang="en-US" altLang="zh-TW" b="0" i="1" smtClean="0">
                        <a:latin typeface="Cambria Math" panose="02040503050406030204" pitchFamily="18" charset="0"/>
                        <a:cs typeface="Meslo LG M for Powerline" panose="020B0609030804020204" pitchFamily="50" charset="0"/>
                      </a:rPr>
                      <m:t>⋅</m:t>
                    </m:r>
                    <m:acc>
                      <m:accPr>
                        <m:chr m:val="⃑"/>
                        <m:ctrlPr>
                          <a:rPr lang="en-US" altLang="zh-TW" b="0" i="1" smtClean="0">
                            <a:latin typeface="Cambria Math" panose="02040503050406030204" pitchFamily="18" charset="0"/>
                            <a:cs typeface="Meslo LG M for Powerline" panose="020B0609030804020204" pitchFamily="50" charset="0"/>
                          </a:rPr>
                        </m:ctrlPr>
                      </m:accPr>
                      <m:e>
                        <m:sSub>
                          <m:sSubPr>
                            <m:ctrlPr>
                              <a:rPr lang="en-US" altLang="zh-TW" i="1" smtClean="0">
                                <a:latin typeface="Cambria Math" panose="02040503050406030204" pitchFamily="18" charset="0"/>
                                <a:cs typeface="Meslo LG M for Powerline" panose="020B0609030804020204" pitchFamily="50" charset="0"/>
                              </a:rPr>
                            </m:ctrlPr>
                          </m:sSubPr>
                          <m:e>
                            <m:r>
                              <a:rPr lang="en-US" altLang="zh-TW" i="1">
                                <a:latin typeface="Cambria Math" panose="02040503050406030204" pitchFamily="18" charset="0"/>
                                <a:cs typeface="Meslo LG M for Powerline" panose="020B0609030804020204" pitchFamily="50" charset="0"/>
                              </a:rPr>
                              <m:t>𝑉</m:t>
                            </m:r>
                          </m:e>
                          <m:sub>
                            <m:r>
                              <a:rPr lang="en-US" altLang="zh-TW" b="0" i="1" smtClean="0">
                                <a:latin typeface="Cambria Math" panose="02040503050406030204" pitchFamily="18" charset="0"/>
                                <a:cs typeface="Meslo LG M for Powerline" panose="020B0609030804020204" pitchFamily="50" charset="0"/>
                              </a:rPr>
                              <m:t>32</m:t>
                            </m:r>
                          </m:sub>
                        </m:sSub>
                      </m:e>
                    </m:acc>
                    <m:r>
                      <a:rPr lang="en-US" altLang="zh-TW" b="0" i="1" smtClean="0">
                        <a:latin typeface="Cambria Math" panose="02040503050406030204" pitchFamily="18" charset="0"/>
                        <a:cs typeface="Meslo LG M for Powerline" panose="020B0609030804020204" pitchFamily="50" charset="0"/>
                      </a:rPr>
                      <m: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，則</a:t>
                </a:r>
                <a14:m>
                  <m:oMath xmlns:m="http://schemas.openxmlformats.org/officeDocument/2006/math">
                    <m: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位於線段</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中</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endParaRPr lang="en-US" altLang="zh-TW" i="1"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10" name="圖片 9"/>
          <p:cNvPicPr>
            <a:picLocks noChangeAspect="1"/>
          </p:cNvPicPr>
          <p:nvPr/>
        </p:nvPicPr>
        <p:blipFill>
          <a:blip r:embed="rId3"/>
          <a:stretch>
            <a:fillRect/>
          </a:stretch>
        </p:blipFill>
        <p:spPr>
          <a:xfrm>
            <a:off x="1250313" y="3788729"/>
            <a:ext cx="4623498" cy="1949238"/>
          </a:xfrm>
          <a:prstGeom prst="rect">
            <a:avLst/>
          </a:prstGeom>
        </p:spPr>
      </p:pic>
      <p:pic>
        <p:nvPicPr>
          <p:cNvPr id="9" name="圖片 8"/>
          <p:cNvPicPr>
            <a:picLocks noChangeAspect="1"/>
          </p:cNvPicPr>
          <p:nvPr/>
        </p:nvPicPr>
        <p:blipFill>
          <a:blip r:embed="rId4"/>
          <a:stretch>
            <a:fillRect/>
          </a:stretch>
        </p:blipFill>
        <p:spPr>
          <a:xfrm>
            <a:off x="6181713" y="3788730"/>
            <a:ext cx="4755780" cy="1949238"/>
          </a:xfrm>
          <a:prstGeom prst="rect">
            <a:avLst/>
          </a:prstGeom>
        </p:spPr>
      </p:pic>
      <mc:AlternateContent xmlns:mc="http://schemas.openxmlformats.org/markup-compatibility/2006" xmlns:a14="http://schemas.microsoft.com/office/drawing/2010/main">
        <mc:Choice Requires="a14">
          <p:sp>
            <p:nvSpPr>
              <p:cNvPr id="8" name="文字方塊 7"/>
              <p:cNvSpPr txBox="1"/>
              <p:nvPr/>
            </p:nvSpPr>
            <p:spPr>
              <a:xfrm>
                <a:off x="2825578" y="5792064"/>
                <a:ext cx="147296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i="1" smtClean="0">
                              <a:latin typeface="Cambria Math" panose="02040503050406030204" pitchFamily="18" charset="0"/>
                            </a:rPr>
                          </m:ctrlPr>
                        </m:acc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31</m:t>
                              </m:r>
                            </m:sub>
                          </m:sSub>
                        </m:e>
                      </m:acc>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rPr>
                          </m:ctrlPr>
                        </m:acc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32</m:t>
                              </m:r>
                            </m:sub>
                          </m:sSub>
                        </m:e>
                      </m:acc>
                      <m:r>
                        <a:rPr lang="en-US" altLang="zh-TW" b="0" i="1" smtClean="0">
                          <a:latin typeface="Cambria Math" panose="02040503050406030204" pitchFamily="18" charset="0"/>
                        </a:rPr>
                        <m:t>≤0</m:t>
                      </m:r>
                    </m:oMath>
                  </m:oMathPara>
                </a14:m>
                <a:endParaRPr lang="zh-TW" altLang="en-US"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2825578" y="5792064"/>
                <a:ext cx="1472967" cy="402931"/>
              </a:xfrm>
              <a:prstGeom prst="rect">
                <a:avLst/>
              </a:prstGeom>
              <a:blipFill rotWithShape="0">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7823119" y="5792063"/>
                <a:ext cx="147296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i="1" smtClean="0">
                              <a:latin typeface="Cambria Math" panose="02040503050406030204" pitchFamily="18" charset="0"/>
                            </a:rPr>
                          </m:ctrlPr>
                        </m:acc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31</m:t>
                              </m:r>
                            </m:sub>
                          </m:sSub>
                        </m:e>
                      </m:acc>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rPr>
                          </m:ctrlPr>
                        </m:acc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32</m:t>
                              </m:r>
                            </m:sub>
                          </m:sSub>
                        </m:e>
                      </m:acc>
                      <m:r>
                        <a:rPr lang="en-US" altLang="zh-TW" b="0" i="1" smtClean="0">
                          <a:latin typeface="Cambria Math" panose="02040503050406030204" pitchFamily="18" charset="0"/>
                        </a:rPr>
                        <m:t>&gt;0</m:t>
                      </m:r>
                    </m:oMath>
                  </m:oMathPara>
                </a14:m>
                <a:endParaRPr lang="zh-TW" altLang="en-US"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7823119" y="5792063"/>
                <a:ext cx="1472967" cy="402931"/>
              </a:xfrm>
              <a:prstGeom prst="rect">
                <a:avLst/>
              </a:prstGeom>
              <a:blipFill rotWithShape="0">
                <a:blip r:embed="rId6"/>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67798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判斷點是否在線段內</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程式碼</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endParaRPr lang="en-US" altLang="zh-TW" i="1"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833903" y="3247606"/>
            <a:ext cx="10519897" cy="1507376"/>
          </a:xfrm>
          <a:prstGeom prst="rect">
            <a:avLst/>
          </a:prstGeom>
        </p:spPr>
      </p:pic>
    </p:spTree>
    <p:extLst>
      <p:ext uri="{BB962C8B-B14F-4D97-AF65-F5344CB8AC3E}">
        <p14:creationId xmlns:p14="http://schemas.microsoft.com/office/powerpoint/2010/main" val="2485196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外積 </a:t>
            </a:r>
            <a:r>
              <a:rPr lang="en-US" altLang="zh-TW" dirty="0"/>
              <a:t>(cross)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a:xfrm>
                <a:off x="838200" y="1825625"/>
                <a:ext cx="10515600" cy="4720454"/>
              </a:xfrm>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二維的外積定義：</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給定兩向量</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d>
                      <m:d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𝑥</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𝑦</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𝐵</m:t>
                        </m:r>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𝑥</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𝑦</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14:m>
                  <m:oMath xmlns:m="http://schemas.openxmlformats.org/officeDocument/2006/math">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𝐵</m:t>
                        </m:r>
                      </m:e>
                    </m:acc>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acc>
                          <m:accPr>
                            <m: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𝐵</m:t>
                            </m:r>
                          </m:e>
                        </m:acc>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func>
                          <m:func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funcPr>
                          <m:fName>
                            <m:r>
                              <m:rPr>
                                <m:sty m:val="p"/>
                              </m:rPr>
                              <a:rPr lang="en-US" altLang="zh-TW" dirty="0">
                                <a:latin typeface="Cambria Math" panose="02040503050406030204" pitchFamily="18" charset="0"/>
                                <a:ea typeface="Meslo LG M for Powerline" panose="020B0609030804020204" pitchFamily="50" charset="0"/>
                                <a:cs typeface="Meslo LG M for Powerline" panose="020B0609030804020204" pitchFamily="50" charset="0"/>
                              </a:rPr>
                              <m:t>sin</m:t>
                            </m:r>
                          </m:fName>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𝜃</m:t>
                            </m:r>
                          </m:e>
                        </m:func>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𝑛</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𝑥</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𝑦</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𝑦</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𝑥</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oMath>
                </a14:m>
                <a:endParaRPr lang="en-US" altLang="zh-TW" b="0" dirty="0">
                  <a:latin typeface="Cambria Math" panose="02040503050406030204" pitchFamily="18" charset="0"/>
                  <a:ea typeface="Meslo LG M for Powerline" panose="020B0609030804020204" pitchFamily="50" charset="0"/>
                  <a:cs typeface="Meslo LG M for Powerline" panose="020B0609030804020204" pitchFamily="50" charset="0"/>
                </a:endParaRPr>
              </a:p>
              <a:p>
                <a:r>
                  <a:rPr lang="zh-TW" altLang="en-US" b="0" dirty="0">
                    <a:latin typeface="Cambria Math" panose="02040503050406030204" pitchFamily="18" charset="0"/>
                    <a:ea typeface="Meslo LG M for Powerline" panose="020B0609030804020204" pitchFamily="50" charset="0"/>
                    <a:cs typeface="Meslo LG M for Powerline" panose="020B0609030804020204" pitchFamily="50" charset="0"/>
                  </a:rPr>
                  <a:t>其中</a:t>
                </a:r>
                <a14:m>
                  <m:oMath xmlns:m="http://schemas.openxmlformats.org/officeDocument/2006/math">
                    <m:r>
                      <a:rPr lang="en-US" altLang="zh-TW" b="0" i="0"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𝑛</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Cambria Math" panose="02040503050406030204" pitchFamily="18" charset="0"/>
                    <a:ea typeface="Meslo LG M for Powerline" panose="020B0609030804020204" pitchFamily="50" charset="0"/>
                    <a:cs typeface="Meslo LG M for Powerline" panose="020B0609030804020204" pitchFamily="50" charset="0"/>
                  </a:rPr>
                  <a:t>可以為</a:t>
                </a:r>
                <a14:m>
                  <m:oMath xmlns:m="http://schemas.openxmlformats.org/officeDocument/2006/math">
                    <m:r>
                      <a:rPr lang="en-US" altLang="zh-TW" b="0" i="0"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Cambria Math" panose="02040503050406030204" pitchFamily="18" charset="0"/>
                    <a:ea typeface="Meslo LG M for Powerline" panose="020B0609030804020204" pitchFamily="50" charset="0"/>
                    <a:cs typeface="Meslo LG M for Powerline" panose="020B0609030804020204" pitchFamily="50" charset="0"/>
                  </a:rPr>
                  <a:t>或是</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若</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zh-TW" altLang="en-US" i="1" dirty="0">
                            <a:latin typeface="Cambria Math" panose="02040503050406030204" pitchFamily="18" charset="0"/>
                            <a:cs typeface="Meslo LG M for Powerline" panose="020B0609030804020204" pitchFamily="50" charset="0"/>
                          </a:rPr>
                        </m:ctrlPr>
                      </m:accPr>
                      <m:e>
                        <m:r>
                          <a:rPr lang="en-US" altLang="zh-TW" i="1" dirty="0">
                            <a:latin typeface="Cambria Math" panose="02040503050406030204" pitchFamily="18" charset="0"/>
                            <a:cs typeface="Meslo LG M for Powerline" panose="020B0609030804020204" pitchFamily="50" charset="0"/>
                          </a:rPr>
                          <m:t>𝐴</m:t>
                        </m:r>
                      </m:e>
                    </m:acc>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到</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zh-TW" altLang="en-US" i="1" dirty="0">
                            <a:latin typeface="Cambria Math" panose="02040503050406030204" pitchFamily="18" charset="0"/>
                            <a:cs typeface="Meslo LG M for Powerline" panose="020B0609030804020204" pitchFamily="50" charset="0"/>
                          </a:rPr>
                        </m:ctrlPr>
                      </m:accPr>
                      <m:e>
                        <m:r>
                          <a:rPr lang="en-US" altLang="zh-TW" i="1" dirty="0">
                            <a:latin typeface="Cambria Math" panose="02040503050406030204" pitchFamily="18" charset="0"/>
                            <a:cs typeface="Meslo LG M for Powerline" panose="020B0609030804020204" pitchFamily="50" charset="0"/>
                          </a:rPr>
                          <m:t>𝐵</m:t>
                        </m:r>
                      </m:e>
                    </m:acc>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為逆時針方向，則</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𝑛</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若</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zh-TW" altLang="en-US" i="1" dirty="0">
                            <a:latin typeface="Cambria Math" panose="02040503050406030204" pitchFamily="18" charset="0"/>
                            <a:cs typeface="Meslo LG M for Powerline" panose="020B0609030804020204" pitchFamily="50" charset="0"/>
                          </a:rPr>
                        </m:ctrlPr>
                      </m:accPr>
                      <m:e>
                        <m:r>
                          <a:rPr lang="en-US" altLang="zh-TW" i="1" dirty="0">
                            <a:latin typeface="Cambria Math" panose="02040503050406030204" pitchFamily="18" charset="0"/>
                            <a:cs typeface="Meslo LG M for Powerline" panose="020B0609030804020204" pitchFamily="50" charset="0"/>
                          </a:rPr>
                          <m:t>𝐴</m:t>
                        </m:r>
                      </m:e>
                    </m:acc>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到</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zh-TW" altLang="en-US" i="1" dirty="0">
                            <a:latin typeface="Cambria Math" panose="02040503050406030204" pitchFamily="18" charset="0"/>
                            <a:cs typeface="Meslo LG M for Powerline" panose="020B0609030804020204" pitchFamily="50" charset="0"/>
                          </a:rPr>
                        </m:ctrlPr>
                      </m:accPr>
                      <m:e>
                        <m:r>
                          <a:rPr lang="en-US" altLang="zh-TW" i="1" dirty="0">
                            <a:latin typeface="Cambria Math" panose="02040503050406030204" pitchFamily="18" charset="0"/>
                            <a:cs typeface="Meslo LG M for Powerline" panose="020B0609030804020204" pitchFamily="50" charset="0"/>
                          </a:rPr>
                          <m:t>𝐵</m:t>
                        </m:r>
                      </m:e>
                    </m:acc>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為順時針方向，則</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𝑛</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性質：</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14:m>
                  <m:oMath xmlns:m="http://schemas.openxmlformats.org/officeDocument/2006/math">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𝐵</m:t>
                        </m:r>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𝐵</m:t>
                        </m:r>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𝐴</m:t>
                        </m:r>
                      </m:e>
                    </m:acc>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515600" cy="4720454"/>
              </a:xfrm>
              <a:blipFill rotWithShape="0">
                <a:blip r:embed="rId2"/>
                <a:stretch>
                  <a:fillRect l="-1333" t="-3097"/>
                </a:stretch>
              </a:blipFill>
            </p:spPr>
            <p:txBody>
              <a:bodyPr/>
              <a:lstStyle/>
              <a:p>
                <a:r>
                  <a:rPr lang="zh-TW" altLang="en-US">
                    <a:noFill/>
                  </a:rPr>
                  <a:t> </a:t>
                </a:r>
              </a:p>
            </p:txBody>
          </p:sp>
        </mc:Fallback>
      </mc:AlternateContent>
      <p:pic>
        <p:nvPicPr>
          <p:cNvPr id="1026" name="Picture 2" descr="https://upload.wikimedia.org/wikipedia/commons/thumb/d/d2/Right_hand_rule_cross_product.svg/1024px-Right_hand_rule_cross_product.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54" y="3618864"/>
            <a:ext cx="2560456" cy="231791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8932459" y="5807631"/>
            <a:ext cx="1663725" cy="369332"/>
          </a:xfrm>
          <a:prstGeom prst="rect">
            <a:avLst/>
          </a:prstGeom>
          <a:noFill/>
        </p:spPr>
        <p:txBody>
          <a:bodyPr wrap="none" rtlCol="0">
            <a:spAutoFit/>
          </a:bodyPr>
          <a:lstStyle/>
          <a:p>
            <a:r>
              <a:rPr lang="en-US" altLang="zh-TW" dirty="0"/>
              <a:t>From Wikipedia</a:t>
            </a:r>
            <a:endParaRPr lang="zh-TW" altLang="en-US" dirty="0"/>
          </a:p>
        </p:txBody>
      </p:sp>
    </p:spTree>
    <p:extLst>
      <p:ext uri="{BB962C8B-B14F-4D97-AF65-F5344CB8AC3E}">
        <p14:creationId xmlns:p14="http://schemas.microsoft.com/office/powerpoint/2010/main" val="374392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外積 </a:t>
            </a:r>
            <a:r>
              <a:rPr lang="en-US" altLang="zh-TW" dirty="0"/>
              <a:t>(cross)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幾何性質：</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14:m>
                  <m:oMath xmlns:m="http://schemas.openxmlformats.org/officeDocument/2006/math">
                    <m:d>
                      <m:dPr>
                        <m:begChr m:val="|"/>
                        <m:end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𝐴</m:t>
                            </m:r>
                          </m:e>
                        </m:acc>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func>
                          <m:func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funcPr>
                          <m:fName>
                            <m:r>
                              <m:rPr>
                                <m:sty m:val="p"/>
                              </m:rP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sin</m:t>
                            </m:r>
                          </m:fName>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𝜃</m:t>
                            </m:r>
                          </m:e>
                        </m:func>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為圖藍色線段</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14:m>
                  <m:oMath xmlns:m="http://schemas.openxmlformats.org/officeDocument/2006/math">
                    <m:d>
                      <m:dPr>
                        <m:begChr m:val="|"/>
                        <m:end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dPr>
                      <m:e>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𝐵</m:t>
                            </m:r>
                          </m:e>
                        </m:acc>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dPr>
                      <m:e>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e>
                    </m:d>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dPr>
                      <m:e>
                        <m:func>
                          <m:func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funcPr>
                          <m:fName>
                            <m:r>
                              <m:rPr>
                                <m:sty m:val="p"/>
                              </m:rPr>
                              <a:rPr lang="en-US" altLang="zh-TW">
                                <a:latin typeface="Cambria Math" panose="02040503050406030204" pitchFamily="18" charset="0"/>
                                <a:ea typeface="Meslo LG M for Powerline" panose="020B0609030804020204" pitchFamily="50" charset="0"/>
                                <a:cs typeface="Meslo LG M for Powerline" panose="020B0609030804020204" pitchFamily="50" charset="0"/>
                              </a:rPr>
                              <m:t>sin</m:t>
                            </m:r>
                          </m:fName>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𝜃</m:t>
                            </m:r>
                          </m:e>
                        </m:func>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zh-TW" altLang="en-US" i="1" dirty="0" smtClean="0">
                            <a:latin typeface="Cambria Math" panose="02040503050406030204" pitchFamily="18" charset="0"/>
                            <a:cs typeface="Meslo LG M for Powerline" panose="020B0609030804020204" pitchFamily="50" charset="0"/>
                          </a:rPr>
                        </m:ctrlPr>
                      </m:accPr>
                      <m:e>
                        <m:r>
                          <a:rPr lang="en-US" altLang="zh-TW" i="1" dirty="0">
                            <a:latin typeface="Cambria Math" panose="02040503050406030204" pitchFamily="18" charset="0"/>
                            <a:cs typeface="Meslo LG M for Powerline" panose="020B0609030804020204" pitchFamily="50" charset="0"/>
                          </a:rPr>
                          <m:t>𝐴</m:t>
                        </m:r>
                      </m:e>
                    </m:acc>
                    <m:r>
                      <a:rPr lang="en-US" altLang="zh-TW" b="0" i="1" dirty="0" smtClean="0">
                        <a:latin typeface="Cambria Math" panose="02040503050406030204" pitchFamily="18" charset="0"/>
                        <a:cs typeface="Meslo LG M for Powerline" panose="020B0609030804020204" pitchFamily="50" charset="0"/>
                      </a:rPr>
                      <m:t>,</m:t>
                    </m:r>
                    <m:acc>
                      <m:accPr>
                        <m:chr m:val="⃑"/>
                        <m:ctrlPr>
                          <a:rPr lang="en-US" altLang="zh-TW" b="0" i="1" dirty="0" smtClean="0">
                            <a:latin typeface="Cambria Math" panose="02040503050406030204" pitchFamily="18" charset="0"/>
                            <a:cs typeface="Meslo LG M for Powerline" panose="020B0609030804020204" pitchFamily="50" charset="0"/>
                          </a:rPr>
                        </m:ctrlPr>
                      </m:accPr>
                      <m:e>
                        <m:r>
                          <a:rPr lang="en-US" altLang="zh-TW" b="0" i="1" dirty="0" smtClean="0">
                            <a:latin typeface="Cambria Math" panose="02040503050406030204" pitchFamily="18" charset="0"/>
                            <a:cs typeface="Meslo LG M for Powerline" panose="020B0609030804020204" pitchFamily="50" charset="0"/>
                          </a:rPr>
                          <m:t>𝐵</m:t>
                        </m:r>
                      </m:e>
                    </m:acc>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構成之平行四邊形面積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14:m>
                  <m:oMath xmlns:m="http://schemas.openxmlformats.org/officeDocument/2006/math">
                    <m:d>
                      <m:dPr>
                        <m:begChr m:val="|"/>
                        <m:end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𝐴</m:t>
                            </m:r>
                          </m:e>
                        </m:acc>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𝐵</m:t>
                            </m:r>
                          </m:e>
                        </m:acc>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zh-TW" altLang="en-US" i="1" dirty="0" smtClean="0">
                            <a:latin typeface="Cambria Math" panose="02040503050406030204" pitchFamily="18" charset="0"/>
                            <a:cs typeface="Meslo LG M for Powerline" panose="020B0609030804020204" pitchFamily="50" charset="0"/>
                          </a:rPr>
                        </m:ctrlPr>
                      </m:accPr>
                      <m:e>
                        <m:r>
                          <a:rPr lang="en-US" altLang="zh-TW" i="1" dirty="0">
                            <a:latin typeface="Cambria Math" panose="02040503050406030204" pitchFamily="18" charset="0"/>
                            <a:cs typeface="Meslo LG M for Powerline" panose="020B0609030804020204" pitchFamily="50" charset="0"/>
                          </a:rPr>
                          <m:t>𝐴</m:t>
                        </m:r>
                      </m:e>
                    </m:acc>
                    <m:r>
                      <a:rPr lang="en-US" altLang="zh-TW" b="0" i="1" dirty="0" smtClean="0">
                        <a:latin typeface="Cambria Math" panose="02040503050406030204" pitchFamily="18" charset="0"/>
                        <a:cs typeface="Meslo LG M for Powerline" panose="020B0609030804020204" pitchFamily="50" charset="0"/>
                      </a:rPr>
                      <m:t>,</m:t>
                    </m:r>
                    <m:acc>
                      <m:accPr>
                        <m:chr m:val="⃑"/>
                        <m:ctrlPr>
                          <a:rPr lang="en-US" altLang="zh-TW" b="0" i="1" dirty="0" smtClean="0">
                            <a:latin typeface="Cambria Math" panose="02040503050406030204" pitchFamily="18" charset="0"/>
                            <a:cs typeface="Meslo LG M for Powerline" panose="020B0609030804020204" pitchFamily="50" charset="0"/>
                          </a:rPr>
                        </m:ctrlPr>
                      </m:accPr>
                      <m:e>
                        <m:r>
                          <a:rPr lang="en-US" altLang="zh-TW" b="0" i="1" dirty="0" smtClean="0">
                            <a:latin typeface="Cambria Math" panose="02040503050406030204" pitchFamily="18" charset="0"/>
                            <a:cs typeface="Meslo LG M for Powerline" panose="020B0609030804020204" pitchFamily="50" charset="0"/>
                          </a:rPr>
                          <m:t>𝐵</m:t>
                        </m:r>
                      </m:e>
                    </m:acc>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所構成平行四邊形的面積</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除以</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即為</a:t>
                </a:r>
                <a14:m>
                  <m:oMath xmlns:m="http://schemas.openxmlformats.org/officeDocument/2006/math">
                    <m:r>
                      <a:rPr lang="zh-TW" altLang="en-US" i="1" dirty="0">
                        <a:latin typeface="Cambria Math" panose="02040503050406030204" pitchFamily="18" charset="0"/>
                        <a:cs typeface="Meslo LG M for Powerline" panose="020B0609030804020204" pitchFamily="50" charset="0"/>
                      </a:rPr>
                      <m:t> </m:t>
                    </m:r>
                    <m:acc>
                      <m:accPr>
                        <m:chr m:val="⃑"/>
                        <m:ctrlPr>
                          <a:rPr lang="zh-TW" altLang="en-US" i="1" dirty="0">
                            <a:latin typeface="Cambria Math" panose="02040503050406030204" pitchFamily="18" charset="0"/>
                            <a:cs typeface="Meslo LG M for Powerline" panose="020B0609030804020204" pitchFamily="50" charset="0"/>
                          </a:rPr>
                        </m:ctrlPr>
                      </m:accPr>
                      <m:e>
                        <m:r>
                          <a:rPr lang="en-US" altLang="zh-TW" i="1" dirty="0">
                            <a:latin typeface="Cambria Math" panose="02040503050406030204" pitchFamily="18" charset="0"/>
                            <a:cs typeface="Meslo LG M for Powerline" panose="020B0609030804020204" pitchFamily="50" charset="0"/>
                          </a:rPr>
                          <m:t>𝐴</m:t>
                        </m:r>
                      </m:e>
                    </m:acc>
                    <m:r>
                      <a:rPr lang="en-US" altLang="zh-TW" i="1" dirty="0">
                        <a:latin typeface="Cambria Math" panose="02040503050406030204" pitchFamily="18" charset="0"/>
                        <a:cs typeface="Meslo LG M for Powerline" panose="020B0609030804020204" pitchFamily="50" charset="0"/>
                      </a:rPr>
                      <m:t>,</m:t>
                    </m:r>
                    <m:acc>
                      <m:accPr>
                        <m:chr m:val="⃑"/>
                        <m:ctrlPr>
                          <a:rPr lang="en-US" altLang="zh-TW" i="1" dirty="0">
                            <a:latin typeface="Cambria Math" panose="02040503050406030204" pitchFamily="18" charset="0"/>
                            <a:cs typeface="Meslo LG M for Powerline" panose="020B0609030804020204" pitchFamily="50" charset="0"/>
                          </a:rPr>
                        </m:ctrlPr>
                      </m:accPr>
                      <m:e>
                        <m:r>
                          <a:rPr lang="en-US" altLang="zh-TW" i="1" dirty="0">
                            <a:latin typeface="Cambria Math" panose="02040503050406030204" pitchFamily="18" charset="0"/>
                            <a:cs typeface="Meslo LG M for Powerline" panose="020B0609030804020204" pitchFamily="50" charset="0"/>
                          </a:rPr>
                          <m:t>𝐵</m:t>
                        </m:r>
                      </m:e>
                    </m:acc>
                    <m:r>
                      <a:rPr lang="zh-TW" altLang="en-US" i="1" dirty="0" smtClean="0">
                        <a:latin typeface="Cambria Math" panose="02040503050406030204" pitchFamily="18"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所構成三角形的面積</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8255237" y="4101075"/>
            <a:ext cx="3734513" cy="2075888"/>
          </a:xfrm>
          <a:prstGeom prst="rect">
            <a:avLst/>
          </a:prstGeom>
        </p:spPr>
      </p:pic>
    </p:spTree>
    <p:extLst>
      <p:ext uri="{BB962C8B-B14F-4D97-AF65-F5344CB8AC3E}">
        <p14:creationId xmlns:p14="http://schemas.microsoft.com/office/powerpoint/2010/main" val="395076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外積 </a:t>
            </a:r>
            <a:r>
              <a:rPr lang="en-US" altLang="zh-TW" dirty="0"/>
              <a:t>(cross)</a:t>
            </a:r>
            <a:endParaRPr lang="zh-TW" altLang="en-US" dirty="0"/>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程式碼</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6" name="圖片 5"/>
          <p:cNvPicPr>
            <a:picLocks noChangeAspect="1"/>
          </p:cNvPicPr>
          <p:nvPr/>
        </p:nvPicPr>
        <p:blipFill>
          <a:blip r:embed="rId2"/>
          <a:stretch>
            <a:fillRect/>
          </a:stretch>
        </p:blipFill>
        <p:spPr>
          <a:xfrm>
            <a:off x="3218591" y="2908490"/>
            <a:ext cx="5744377" cy="2476846"/>
          </a:xfrm>
          <a:prstGeom prst="rect">
            <a:avLst/>
          </a:prstGeom>
        </p:spPr>
      </p:pic>
    </p:spTree>
    <p:extLst>
      <p:ext uri="{BB962C8B-B14F-4D97-AF65-F5344CB8AC3E}">
        <p14:creationId xmlns:p14="http://schemas.microsoft.com/office/powerpoint/2010/main" val="2768707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判斷三點是否共線</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給定</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三點，請問這三點是否在同一條直線上</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1579814" y="3113901"/>
            <a:ext cx="4000589" cy="2553567"/>
          </a:xfrm>
          <a:prstGeom prst="rect">
            <a:avLst/>
          </a:prstGeom>
        </p:spPr>
      </p:pic>
      <p:pic>
        <p:nvPicPr>
          <p:cNvPr id="5" name="圖片 4"/>
          <p:cNvPicPr>
            <a:picLocks noChangeAspect="1"/>
          </p:cNvPicPr>
          <p:nvPr/>
        </p:nvPicPr>
        <p:blipFill>
          <a:blip r:embed="rId4"/>
          <a:stretch>
            <a:fillRect/>
          </a:stretch>
        </p:blipFill>
        <p:spPr>
          <a:xfrm>
            <a:off x="6450917" y="3113901"/>
            <a:ext cx="4171505" cy="2559115"/>
          </a:xfrm>
          <a:prstGeom prst="rect">
            <a:avLst/>
          </a:prstGeom>
        </p:spPr>
      </p:pic>
      <p:sp>
        <p:nvSpPr>
          <p:cNvPr id="7" name="文字方塊 6"/>
          <p:cNvSpPr txBox="1"/>
          <p:nvPr/>
        </p:nvSpPr>
        <p:spPr>
          <a:xfrm>
            <a:off x="3179998" y="5802403"/>
            <a:ext cx="800219" cy="461665"/>
          </a:xfrm>
          <a:prstGeom prst="rect">
            <a:avLst/>
          </a:prstGeom>
          <a:noFill/>
        </p:spPr>
        <p:txBody>
          <a:bodyPr wrap="none" rtlCol="0">
            <a:spAutoFit/>
          </a:bodyPr>
          <a:lstStyle/>
          <a:p>
            <a:r>
              <a:rPr lang="zh-TW" altLang="en-US" sz="2400" dirty="0"/>
              <a:t>共線</a:t>
            </a:r>
          </a:p>
        </p:txBody>
      </p:sp>
      <p:sp>
        <p:nvSpPr>
          <p:cNvPr id="8" name="文字方塊 7"/>
          <p:cNvSpPr txBox="1"/>
          <p:nvPr/>
        </p:nvSpPr>
        <p:spPr>
          <a:xfrm>
            <a:off x="7982671" y="5802404"/>
            <a:ext cx="1107996" cy="461665"/>
          </a:xfrm>
          <a:prstGeom prst="rect">
            <a:avLst/>
          </a:prstGeom>
          <a:noFill/>
        </p:spPr>
        <p:txBody>
          <a:bodyPr wrap="none" rtlCol="0">
            <a:spAutoFit/>
          </a:bodyPr>
          <a:lstStyle/>
          <a:p>
            <a:r>
              <a:rPr lang="zh-TW" altLang="en-US" sz="2400" dirty="0"/>
              <a:t>不共線</a:t>
            </a:r>
          </a:p>
        </p:txBody>
      </p:sp>
    </p:spTree>
    <p:extLst>
      <p:ext uri="{BB962C8B-B14F-4D97-AF65-F5344CB8AC3E}">
        <p14:creationId xmlns:p14="http://schemas.microsoft.com/office/powerpoint/2010/main" val="1557597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判斷三點是否共線</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給定</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三點，請問這三點是否在同一條直線上</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判斷三點所形成三角形之面積是否為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0</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9" name="圖片 8"/>
          <p:cNvPicPr>
            <a:picLocks noChangeAspect="1"/>
          </p:cNvPicPr>
          <p:nvPr/>
        </p:nvPicPr>
        <p:blipFill>
          <a:blip r:embed="rId3"/>
          <a:stretch>
            <a:fillRect/>
          </a:stretch>
        </p:blipFill>
        <p:spPr>
          <a:xfrm>
            <a:off x="6450916" y="3108353"/>
            <a:ext cx="4171505" cy="2559115"/>
          </a:xfrm>
          <a:prstGeom prst="rect">
            <a:avLst/>
          </a:prstGeom>
        </p:spPr>
      </p:pic>
      <p:pic>
        <p:nvPicPr>
          <p:cNvPr id="4" name="圖片 3"/>
          <p:cNvPicPr>
            <a:picLocks noChangeAspect="1"/>
          </p:cNvPicPr>
          <p:nvPr/>
        </p:nvPicPr>
        <p:blipFill>
          <a:blip r:embed="rId4"/>
          <a:stretch>
            <a:fillRect/>
          </a:stretch>
        </p:blipFill>
        <p:spPr>
          <a:xfrm>
            <a:off x="1579814" y="3113901"/>
            <a:ext cx="4000589" cy="2553567"/>
          </a:xfrm>
          <a:prstGeom prst="rect">
            <a:avLst/>
          </a:prstGeom>
        </p:spPr>
      </p:pic>
      <mc:AlternateContent xmlns:mc="http://schemas.openxmlformats.org/markup-compatibility/2006" xmlns:a14="http://schemas.microsoft.com/office/drawing/2010/main">
        <mc:Choice Requires="a14">
          <p:sp>
            <p:nvSpPr>
              <p:cNvPr id="7" name="文字方塊 6"/>
              <p:cNvSpPr txBox="1"/>
              <p:nvPr/>
            </p:nvSpPr>
            <p:spPr>
              <a:xfrm>
                <a:off x="2907488" y="5802403"/>
                <a:ext cx="1345240" cy="461665"/>
              </a:xfrm>
              <a:prstGeom prst="rect">
                <a:avLst/>
              </a:prstGeom>
              <a:noFill/>
            </p:spPr>
            <p:txBody>
              <a:bodyPr wrap="none" rtlCol="0">
                <a:spAutoFit/>
              </a:bodyPr>
              <a:lstStyle/>
              <a:p>
                <a:r>
                  <a:rPr lang="zh-TW" altLang="en-US" sz="2400" dirty="0"/>
                  <a:t>面積為</a:t>
                </a:r>
                <a14:m>
                  <m:oMath xmlns:m="http://schemas.openxmlformats.org/officeDocument/2006/math">
                    <m:r>
                      <a:rPr lang="zh-TW" altLang="en-US" sz="2400" i="1" dirty="0">
                        <a:latin typeface="Cambria Math" panose="02040503050406030204" pitchFamily="18" charset="0"/>
                      </a:rPr>
                      <m:t> </m:t>
                    </m:r>
                    <m:r>
                      <a:rPr lang="en-US" altLang="zh-TW" sz="2400" i="1" dirty="0" smtClean="0">
                        <a:latin typeface="Cambria Math" panose="02040503050406030204" pitchFamily="18" charset="0"/>
                      </a:rPr>
                      <m:t>0</m:t>
                    </m:r>
                  </m:oMath>
                </a14:m>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2907488" y="5802403"/>
                <a:ext cx="1345240" cy="461665"/>
              </a:xfrm>
              <a:prstGeom prst="rect">
                <a:avLst/>
              </a:prstGeom>
              <a:blipFill rotWithShape="0">
                <a:blip r:embed="rId5"/>
                <a:stretch>
                  <a:fillRect l="-7240" t="-11842" b="-2763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7710160" y="5802403"/>
                <a:ext cx="1653017" cy="461665"/>
              </a:xfrm>
              <a:prstGeom prst="rect">
                <a:avLst/>
              </a:prstGeom>
              <a:noFill/>
            </p:spPr>
            <p:txBody>
              <a:bodyPr wrap="none" rtlCol="0">
                <a:spAutoFit/>
              </a:bodyPr>
              <a:lstStyle/>
              <a:p>
                <a:r>
                  <a:rPr lang="zh-TW" altLang="en-US" sz="2400" dirty="0"/>
                  <a:t>面積不為</a:t>
                </a:r>
                <a14:m>
                  <m:oMath xmlns:m="http://schemas.openxmlformats.org/officeDocument/2006/math">
                    <m:r>
                      <a:rPr lang="zh-TW" altLang="en-US" sz="2400" i="1" dirty="0">
                        <a:latin typeface="Cambria Math" panose="02040503050406030204" pitchFamily="18" charset="0"/>
                      </a:rPr>
                      <m:t> </m:t>
                    </m:r>
                    <m:r>
                      <a:rPr lang="en-US" altLang="zh-TW" sz="2400" i="1" dirty="0" smtClean="0">
                        <a:latin typeface="Cambria Math" panose="02040503050406030204" pitchFamily="18" charset="0"/>
                      </a:rPr>
                      <m:t>0</m:t>
                    </m:r>
                  </m:oMath>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7710160" y="5802403"/>
                <a:ext cx="1653017" cy="461665"/>
              </a:xfrm>
              <a:prstGeom prst="rect">
                <a:avLst/>
              </a:prstGeom>
              <a:blipFill rotWithShape="0">
                <a:blip r:embed="rId6"/>
                <a:stretch>
                  <a:fillRect l="-5904" t="-11842" b="-2763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4905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判斷三點是否共線</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利用外積</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(cross)</a:t>
                </a: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令兩向量</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zh-TW" altLang="en-US" i="1" dirty="0" smtClean="0">
                            <a:latin typeface="Cambria Math" panose="02040503050406030204" pitchFamily="18" charset="0"/>
                            <a:cs typeface="Meslo LG M for Powerline" panose="020B0609030804020204" pitchFamily="50" charset="0"/>
                          </a:rPr>
                        </m:ctrlPr>
                      </m:accPr>
                      <m:e>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i="1" dirty="0">
                                <a:latin typeface="Cambria Math" panose="02040503050406030204" pitchFamily="18" charset="0"/>
                                <a:cs typeface="Meslo LG M for Powerline" panose="020B0609030804020204" pitchFamily="50" charset="0"/>
                              </a:rPr>
                              <m:t>𝑉</m:t>
                            </m:r>
                          </m:e>
                          <m:sub>
                            <m:r>
                              <a:rPr lang="en-US" altLang="zh-TW" b="0" i="1" dirty="0" smtClean="0">
                                <a:latin typeface="Cambria Math" panose="02040503050406030204" pitchFamily="18" charset="0"/>
                                <a:cs typeface="Meslo LG M for Powerline" panose="020B0609030804020204" pitchFamily="50" charset="0"/>
                              </a:rPr>
                              <m:t>31</m:t>
                            </m:r>
                          </m:sub>
                        </m:sSub>
                      </m:e>
                    </m:acc>
                    <m:r>
                      <a:rPr lang="en-US" altLang="zh-TW" b="0" i="1" dirty="0" smtClean="0">
                        <a:latin typeface="Cambria Math" panose="02040503050406030204" pitchFamily="18" charset="0"/>
                        <a:cs typeface="Meslo LG M for Powerline" panose="020B0609030804020204" pitchFamily="50" charset="0"/>
                      </a:rPr>
                      <m:t>=</m:t>
                    </m:r>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1</m:t>
                        </m:r>
                      </m:sub>
                    </m:sSub>
                    <m:r>
                      <a:rPr lang="en-US" altLang="zh-TW" b="0" i="1" dirty="0" smtClean="0">
                        <a:latin typeface="Cambria Math" panose="02040503050406030204" pitchFamily="18" charset="0"/>
                        <a:cs typeface="Meslo LG M for Powerline" panose="020B0609030804020204" pitchFamily="50" charset="0"/>
                      </a:rPr>
                      <m:t>−</m:t>
                    </m:r>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3</m:t>
                        </m:r>
                      </m:sub>
                    </m:sSub>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14:m>
                  <m:oMath xmlns:m="http://schemas.openxmlformats.org/officeDocument/2006/math">
                    <m:acc>
                      <m:accPr>
                        <m:chr m:val="⃑"/>
                        <m:ctrlPr>
                          <a:rPr lang="zh-TW" altLang="en-US" i="1" dirty="0" smtClean="0">
                            <a:latin typeface="Cambria Math" panose="02040503050406030204" pitchFamily="18" charset="0"/>
                            <a:cs typeface="Meslo LG M for Powerline" panose="020B0609030804020204" pitchFamily="50" charset="0"/>
                          </a:rPr>
                        </m:ctrlPr>
                      </m:accPr>
                      <m:e>
                        <m:sSub>
                          <m:sSubPr>
                            <m:ctrlPr>
                              <a:rPr lang="en-US" altLang="zh-TW" i="1" dirty="0" smtClean="0">
                                <a:latin typeface="Cambria Math" panose="02040503050406030204" pitchFamily="18" charset="0"/>
                                <a:cs typeface="Meslo LG M for Powerline" panose="020B0609030804020204" pitchFamily="50" charset="0"/>
                              </a:rPr>
                            </m:ctrlPr>
                          </m:sSubPr>
                          <m:e>
                            <m:r>
                              <a:rPr lang="en-US" altLang="zh-TW" i="1" dirty="0">
                                <a:latin typeface="Cambria Math" panose="02040503050406030204" pitchFamily="18" charset="0"/>
                                <a:cs typeface="Meslo LG M for Powerline" panose="020B0609030804020204" pitchFamily="50" charset="0"/>
                              </a:rPr>
                              <m:t>𝑉</m:t>
                            </m:r>
                          </m:e>
                          <m:sub>
                            <m:r>
                              <a:rPr lang="en-US" altLang="zh-TW" b="0" i="0" dirty="0" smtClean="0">
                                <a:latin typeface="Cambria Math" panose="02040503050406030204" pitchFamily="18" charset="0"/>
                                <a:cs typeface="Meslo LG M for Powerline" panose="020B0609030804020204" pitchFamily="50" charset="0"/>
                              </a:rPr>
                              <m:t>32</m:t>
                            </m:r>
                          </m:sub>
                        </m:sSub>
                      </m:e>
                    </m:acc>
                    <m:r>
                      <a:rPr lang="en-US" altLang="zh-TW" b="0" i="1" dirty="0" smtClean="0">
                        <a:latin typeface="Cambria Math" panose="02040503050406030204" pitchFamily="18" charset="0"/>
                        <a:cs typeface="Meslo LG M for Powerline" panose="020B0609030804020204" pitchFamily="50" charset="0"/>
                      </a:rPr>
                      <m:t>=</m:t>
                    </m:r>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3</m:t>
                        </m:r>
                      </m:sub>
                    </m:sSub>
                    <m:r>
                      <a:rPr lang="en-US" altLang="zh-TW" b="0" i="1" dirty="0" smtClean="0">
                        <a:latin typeface="Cambria Math" panose="02040503050406030204" pitchFamily="18" charset="0"/>
                        <a:cs typeface="Meslo LG M for Powerline" panose="020B0609030804020204" pitchFamily="50" charset="0"/>
                      </a:rPr>
                      <m:t>−</m:t>
                    </m:r>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2</m:t>
                        </m:r>
                      </m:sub>
                    </m:sSub>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ea typeface="Meslo LG M for Powerline" panose="020B0609030804020204" pitchFamily="50" charset="0"/>
                    <a:cs typeface="Meslo LG M for Powerline" panose="020B0609030804020204" pitchFamily="50" charset="0"/>
                  </a:rPr>
                  <a:t>若</a:t>
                </a:r>
                <a14:m>
                  <m:oMath xmlns:m="http://schemas.openxmlformats.org/officeDocument/2006/math">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𝑉</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31</m:t>
                            </m:r>
                          </m:sub>
                        </m:sSub>
                      </m:e>
                    </m:acc>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𝑉</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32</m:t>
                            </m:r>
                          </m:sub>
                        </m:sSub>
                      </m:e>
                    </m:acc>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=0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則三點共線</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6374502" y="3638454"/>
            <a:ext cx="4162461" cy="2553567"/>
          </a:xfrm>
          <a:prstGeom prst="rect">
            <a:avLst/>
          </a:prstGeom>
        </p:spPr>
      </p:pic>
      <p:pic>
        <p:nvPicPr>
          <p:cNvPr id="5" name="圖片 4"/>
          <p:cNvPicPr>
            <a:picLocks noChangeAspect="1"/>
          </p:cNvPicPr>
          <p:nvPr/>
        </p:nvPicPr>
        <p:blipFill>
          <a:blip r:embed="rId4"/>
          <a:stretch>
            <a:fillRect/>
          </a:stretch>
        </p:blipFill>
        <p:spPr>
          <a:xfrm>
            <a:off x="1648537" y="3638454"/>
            <a:ext cx="4000589" cy="2553567"/>
          </a:xfrm>
          <a:prstGeom prst="rect">
            <a:avLst/>
          </a:prstGeom>
        </p:spPr>
      </p:pic>
    </p:spTree>
    <p:extLst>
      <p:ext uri="{BB962C8B-B14F-4D97-AF65-F5344CB8AC3E}">
        <p14:creationId xmlns:p14="http://schemas.microsoft.com/office/powerpoint/2010/main" val="3041505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判斷三點是否共線</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程式碼</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674703" y="3500602"/>
            <a:ext cx="10679097" cy="1001384"/>
          </a:xfrm>
          <a:prstGeom prst="rect">
            <a:avLst/>
          </a:prstGeom>
        </p:spPr>
      </p:pic>
    </p:spTree>
    <p:extLst>
      <p:ext uri="{BB962C8B-B14F-4D97-AF65-F5344CB8AC3E}">
        <p14:creationId xmlns:p14="http://schemas.microsoft.com/office/powerpoint/2010/main" val="570099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判斷</a:t>
                </a:r>
                <a14:m>
                  <m:oMath xmlns:m="http://schemas.openxmlformats.org/officeDocument/2006/math">
                    <m:r>
                      <a:rPr lang="zh-TW" altLang="en-US" i="1" dirty="0">
                        <a:latin typeface="Cambria Math" panose="02040503050406030204" pitchFamily="18" charset="0"/>
                      </a:rPr>
                      <m:t> </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𝑃</m:t>
                        </m:r>
                      </m:e>
                      <m:sub>
                        <m:r>
                          <a:rPr lang="en-US" altLang="zh-TW" b="0" i="1" dirty="0" smtClean="0">
                            <a:latin typeface="Cambria Math" panose="02040503050406030204" pitchFamily="18" charset="0"/>
                          </a:rPr>
                          <m:t>3</m:t>
                        </m:r>
                      </m:sub>
                    </m:sSub>
                    <m:r>
                      <a:rPr lang="zh-TW" altLang="en-US" i="1" dirty="0">
                        <a:latin typeface="Cambria Math" panose="02040503050406030204" pitchFamily="18" charset="0"/>
                      </a:rPr>
                      <m:t> </m:t>
                    </m:r>
                  </m:oMath>
                </a14:m>
                <a:r>
                  <a:rPr lang="zh-TW" altLang="en-US" dirty="0"/>
                  <a:t>是否在線段</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𝑃</m:t>
                        </m:r>
                      </m:e>
                      <m:sub>
                        <m:r>
                          <a:rPr lang="en-US" altLang="zh-TW" b="0" i="1" dirty="0" smtClean="0">
                            <a:latin typeface="Cambria Math" panose="02040503050406030204" pitchFamily="18" charset="0"/>
                          </a:rPr>
                          <m:t>1</m:t>
                        </m:r>
                      </m:sub>
                    </m:sSub>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𝑃</m:t>
                        </m:r>
                      </m:e>
                      <m:sub>
                        <m:r>
                          <a:rPr lang="en-US" altLang="zh-TW" b="0" i="1" dirty="0" smtClean="0">
                            <a:latin typeface="Cambria Math" panose="02040503050406030204" pitchFamily="18" charset="0"/>
                          </a:rPr>
                          <m:t>2</m:t>
                        </m:r>
                      </m:sub>
                    </m:sSub>
                    <m:r>
                      <a:rPr lang="en-US" altLang="zh-TW" b="0" i="1" dirty="0" smtClean="0">
                        <a:latin typeface="Cambria Math" panose="02040503050406030204" pitchFamily="18" charset="0"/>
                      </a:rPr>
                      <m:t>)</m:t>
                    </m:r>
                    <m:r>
                      <a:rPr lang="zh-TW" altLang="en-US" i="1" dirty="0">
                        <a:latin typeface="Cambria Math" panose="02040503050406030204" pitchFamily="18" charset="0"/>
                      </a:rPr>
                      <m:t> </m:t>
                    </m:r>
                  </m:oMath>
                </a14:m>
                <a:r>
                  <a:rPr lang="zh-TW" altLang="en-US" dirty="0"/>
                  <a:t>中</a:t>
                </a:r>
              </a:p>
            </p:txBody>
          </p:sp>
        </mc:Choice>
        <mc:Fallback xmlns="">
          <p:sp>
            <p:nvSpPr>
              <p:cNvPr id="2" name="標題 1">
                <a:extLst>
                  <a:ext uri="{FF2B5EF4-FFF2-40B4-BE49-F238E27FC236}">
                    <a16:creationId xmlns:a16="http://schemas.microsoft.com/office/drawing/2014/main" xmlns="" id="{F8731630-D65B-4E4B-ADAE-3017772A52D2}"/>
                  </a:ext>
                </a:extLst>
              </p:cNvPr>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zh-TW" altLang="en-US">
                    <a:noFill/>
                  </a:rPr>
                  <a:t> </a:t>
                </a:r>
              </a:p>
            </p:txBody>
          </p:sp>
        </mc:Fallback>
      </mc:AlternateContent>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需要先判斷是否共線才能判斷是否在線段中</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程式碼</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3"/>
          <a:stretch>
            <a:fillRect/>
          </a:stretch>
        </p:blipFill>
        <p:spPr>
          <a:xfrm>
            <a:off x="838200" y="3523008"/>
            <a:ext cx="10515600" cy="956572"/>
          </a:xfrm>
          <a:prstGeom prst="rect">
            <a:avLst/>
          </a:prstGeom>
        </p:spPr>
      </p:pic>
    </p:spTree>
    <p:extLst>
      <p:ext uri="{BB962C8B-B14F-4D97-AF65-F5344CB8AC3E}">
        <p14:creationId xmlns:p14="http://schemas.microsoft.com/office/powerpoint/2010/main" val="342123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解析幾何</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國高中數學大部分都是解析幾何</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通常會用方程式來表示圖形</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e.g. </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二維平面直線方程式</a:t>
                </a:r>
                <a14:m>
                  <m:oMath xmlns:m="http://schemas.openxmlformats.org/officeDocument/2006/math">
                    <m:r>
                      <a:rPr lang="zh-TW" altLang="en-US" b="0"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𝑦</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𝑎𝑥</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𝑏</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某些函數計算上容易有誤差，例如：三角函數</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13383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D1B1D8-7B5A-4BED-AB39-CB90796B6FDF}"/>
              </a:ext>
            </a:extLst>
          </p:cNvPr>
          <p:cNvSpPr>
            <a:spLocks noGrp="1"/>
          </p:cNvSpPr>
          <p:nvPr>
            <p:ph type="title"/>
          </p:nvPr>
        </p:nvSpPr>
        <p:spPr/>
        <p:txBody>
          <a:bodyPr/>
          <a:lstStyle/>
          <a:p>
            <a:r>
              <a:rPr lang="zh-TW" altLang="en-US" dirty="0"/>
              <a:t>線段與有向面積</a:t>
            </a:r>
          </a:p>
        </p:txBody>
      </p:sp>
      <p:sp>
        <p:nvSpPr>
          <p:cNvPr id="3" name="文字版面配置區 2">
            <a:extLst>
              <a:ext uri="{FF2B5EF4-FFF2-40B4-BE49-F238E27FC236}">
                <a16:creationId xmlns:a16="http://schemas.microsoft.com/office/drawing/2014/main" xmlns=""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18761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有向線段</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對於一條線段</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acc>
                      <m:accPr>
                        <m:chr m:val="̅"/>
                        <m:ctrlPr>
                          <a:rPr lang="zh-TW" altLang="en-US" i="1" dirty="0" smtClean="0">
                            <a:latin typeface="Cambria Math" panose="02040503050406030204" pitchFamily="18" charset="0"/>
                            <a:cs typeface="Meslo LG M for Powerline" panose="020B0609030804020204" pitchFamily="50" charset="0"/>
                          </a:rPr>
                        </m:ctrlPr>
                      </m:accPr>
                      <m:e>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1</m:t>
                            </m:r>
                          </m:sub>
                        </m:sSub>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2</m:t>
                            </m:r>
                          </m:sub>
                        </m:sSub>
                      </m:e>
                    </m:acc>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，本單元會使用</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表示</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這樣代表這條線段的方向是從</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到</a:t>
                </a:r>
                <a14:m>
                  <m:oMath xmlns:m="http://schemas.openxmlformats.org/officeDocument/2006/math">
                    <m:r>
                      <a:rPr lang="en-US" altLang="zh-TW" b="0" i="0"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14:m>
                  <m:oMath xmlns:m="http://schemas.openxmlformats.org/officeDocument/2006/math">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延伸的直線會將平面切成兩個部分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4357071" y="3484401"/>
            <a:ext cx="3477857" cy="3092321"/>
          </a:xfrm>
          <a:prstGeom prst="rect">
            <a:avLst/>
          </a:prstGeom>
        </p:spPr>
      </p:pic>
    </p:spTree>
    <p:extLst>
      <p:ext uri="{BB962C8B-B14F-4D97-AF65-F5344CB8AC3E}">
        <p14:creationId xmlns:p14="http://schemas.microsoft.com/office/powerpoint/2010/main" val="1178214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有向線段</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定義：</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對於任一點</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14:m>
                  <m:oMath xmlns:m="http://schemas.openxmlformats.org/officeDocument/2006/math">
                    <m:d>
                      <m:d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&gt;0</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則</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位於</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的正方向</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14:m>
                  <m:oMath xmlns:m="http://schemas.openxmlformats.org/officeDocument/2006/math">
                    <m:d>
                      <m:d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&lt;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0</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則</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位於</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的負方向</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想像你站在</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且面向</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，左手邊都屬於</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正方向</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04441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有向面積</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f>
                      <m:fPr>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fPr>
                      <m:num>
                        <m:d>
                          <m:dPr>
                            <m:begChr m:val="|"/>
                            <m:end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dPr>
                          <m:e>
                            <m:d>
                              <m:d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e>
                        </m:d>
                      </m:num>
                      <m:den>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2</m:t>
                        </m:r>
                      </m:den>
                    </m:f>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即為三點所組成之三角形面積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由於外積有可能是負的，因此須加上絕對值</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將絕對值去掉即為有向面積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8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70852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2"/>
          <a:stretch>
            <a:fillRect/>
          </a:stretch>
        </p:blipFill>
        <p:spPr>
          <a:xfrm>
            <a:off x="6106274" y="2682739"/>
            <a:ext cx="4062529" cy="3485602"/>
          </a:xfrm>
          <a:prstGeom prst="rect">
            <a:avLst/>
          </a:prstGeom>
        </p:spPr>
      </p:pic>
      <p:pic>
        <p:nvPicPr>
          <p:cNvPr id="15" name="圖片 14"/>
          <p:cNvPicPr>
            <a:picLocks noChangeAspect="1"/>
          </p:cNvPicPr>
          <p:nvPr/>
        </p:nvPicPr>
        <p:blipFill>
          <a:blip r:embed="rId3"/>
          <a:stretch>
            <a:fillRect/>
          </a:stretch>
        </p:blipFill>
        <p:spPr>
          <a:xfrm>
            <a:off x="6106274" y="2681643"/>
            <a:ext cx="4055063" cy="3486698"/>
          </a:xfrm>
          <a:prstGeom prst="rect">
            <a:avLst/>
          </a:prstGeom>
        </p:spPr>
      </p:pic>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有向面積</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r>
                      <a:rPr lang="zh-TW" altLang="en-US" i="1" smtClean="0">
                        <a:latin typeface="Cambria Math" panose="02040503050406030204" pitchFamily="18" charset="0"/>
                        <a:ea typeface="Meslo LG M for Powerline" panose="020B0609030804020204" pitchFamily="50" charset="0"/>
                        <a:cs typeface="Meslo LG M for Powerline" panose="020B0609030804020204" pitchFamily="50" charset="0"/>
                      </a:rPr>
                      <m:t>逆</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時針旋轉為正，順時針為負</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4"/>
                <a:stretch>
                  <a:fillRect t="-3361"/>
                </a:stretch>
              </a:blipFill>
            </p:spPr>
            <p:txBody>
              <a:bodyPr/>
              <a:lstStyle/>
              <a:p>
                <a:r>
                  <a:rPr lang="zh-TW" altLang="en-US">
                    <a:noFill/>
                  </a:rPr>
                  <a:t> </a:t>
                </a:r>
              </a:p>
            </p:txBody>
          </p:sp>
        </mc:Fallback>
      </mc:AlternateContent>
      <p:pic>
        <p:nvPicPr>
          <p:cNvPr id="14" name="圖片 13"/>
          <p:cNvPicPr>
            <a:picLocks noChangeAspect="1"/>
          </p:cNvPicPr>
          <p:nvPr/>
        </p:nvPicPr>
        <p:blipFill>
          <a:blip r:embed="rId3"/>
          <a:stretch>
            <a:fillRect/>
          </a:stretch>
        </p:blipFill>
        <p:spPr>
          <a:xfrm>
            <a:off x="6106274" y="2683845"/>
            <a:ext cx="4062529" cy="3493118"/>
          </a:xfrm>
          <a:prstGeom prst="rect">
            <a:avLst/>
          </a:prstGeom>
        </p:spPr>
      </p:pic>
      <p:pic>
        <p:nvPicPr>
          <p:cNvPr id="17" name="圖片 16"/>
          <p:cNvPicPr>
            <a:picLocks noChangeAspect="1"/>
          </p:cNvPicPr>
          <p:nvPr/>
        </p:nvPicPr>
        <p:blipFill>
          <a:blip r:embed="rId5"/>
          <a:stretch>
            <a:fillRect/>
          </a:stretch>
        </p:blipFill>
        <p:spPr>
          <a:xfrm>
            <a:off x="2014271" y="2678686"/>
            <a:ext cx="3477826" cy="3489655"/>
          </a:xfrm>
          <a:prstGeom prst="rect">
            <a:avLst/>
          </a:prstGeom>
        </p:spPr>
      </p:pic>
    </p:spTree>
    <p:extLst>
      <p:ext uri="{BB962C8B-B14F-4D97-AF65-F5344CB8AC3E}">
        <p14:creationId xmlns:p14="http://schemas.microsoft.com/office/powerpoint/2010/main" val="388778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簡單多邊形面積</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r>
                      <a:rPr lang="zh-TW" altLang="en-US" i="1" smtClean="0">
                        <a:latin typeface="Cambria Math" panose="02040503050406030204" pitchFamily="18" charset="0"/>
                        <a:ea typeface="Meslo LG M for Powerline" panose="020B0609030804020204" pitchFamily="50" charset="0"/>
                        <a:cs typeface="Meslo LG M for Powerline" panose="020B0609030804020204" pitchFamily="50" charset="0"/>
                      </a:rPr>
                      <m:t>簡單</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多邊形</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除了相鄰邊交於頂點以外，邊不相交的多邊形</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利用有向面積的正負性質可以方便計算簡單多邊形面積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2269176" y="3385984"/>
            <a:ext cx="3140935" cy="2414964"/>
          </a:xfrm>
          <a:prstGeom prst="rect">
            <a:avLst/>
          </a:prstGeom>
        </p:spPr>
      </p:pic>
      <p:pic>
        <p:nvPicPr>
          <p:cNvPr id="8" name="圖片 7"/>
          <p:cNvPicPr>
            <a:picLocks noChangeAspect="1"/>
          </p:cNvPicPr>
          <p:nvPr/>
        </p:nvPicPr>
        <p:blipFill>
          <a:blip r:embed="rId4"/>
          <a:stretch>
            <a:fillRect/>
          </a:stretch>
        </p:blipFill>
        <p:spPr>
          <a:xfrm>
            <a:off x="6841085" y="3384241"/>
            <a:ext cx="3140936" cy="2414965"/>
          </a:xfrm>
          <a:prstGeom prst="rect">
            <a:avLst/>
          </a:prstGeom>
        </p:spPr>
      </p:pic>
      <p:sp>
        <p:nvSpPr>
          <p:cNvPr id="6" name="文字方塊 5"/>
          <p:cNvSpPr txBox="1"/>
          <p:nvPr/>
        </p:nvSpPr>
        <p:spPr>
          <a:xfrm>
            <a:off x="2977868" y="5800948"/>
            <a:ext cx="1723549" cy="461665"/>
          </a:xfrm>
          <a:prstGeom prst="rect">
            <a:avLst/>
          </a:prstGeom>
          <a:noFill/>
        </p:spPr>
        <p:txBody>
          <a:bodyPr wrap="none" rtlCol="0">
            <a:spAutoFit/>
          </a:bodyPr>
          <a:lstStyle/>
          <a:p>
            <a:r>
              <a:rPr lang="zh-TW" altLang="en-US" sz="2400" dirty="0"/>
              <a:t>簡單多邊形</a:t>
            </a:r>
          </a:p>
        </p:txBody>
      </p:sp>
      <p:sp>
        <p:nvSpPr>
          <p:cNvPr id="7" name="文字方塊 6"/>
          <p:cNvSpPr txBox="1"/>
          <p:nvPr/>
        </p:nvSpPr>
        <p:spPr>
          <a:xfrm>
            <a:off x="7395890" y="5799206"/>
            <a:ext cx="2031325" cy="461665"/>
          </a:xfrm>
          <a:prstGeom prst="rect">
            <a:avLst/>
          </a:prstGeom>
          <a:noFill/>
        </p:spPr>
        <p:txBody>
          <a:bodyPr wrap="none" rtlCol="0">
            <a:spAutoFit/>
          </a:bodyPr>
          <a:lstStyle/>
          <a:p>
            <a:r>
              <a:rPr lang="zh-TW" altLang="en-US" sz="2400" dirty="0"/>
              <a:t>非簡單多邊形</a:t>
            </a:r>
          </a:p>
        </p:txBody>
      </p:sp>
    </p:spTree>
    <p:extLst>
      <p:ext uri="{BB962C8B-B14F-4D97-AF65-F5344CB8AC3E}">
        <p14:creationId xmlns:p14="http://schemas.microsoft.com/office/powerpoint/2010/main" val="3334058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簡單多邊形面積</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r>
                      <a:rPr lang="zh-TW" altLang="en-US" i="1" smtClean="0">
                        <a:latin typeface="Cambria Math" panose="02040503050406030204" pitchFamily="18" charset="0"/>
                        <a:ea typeface="Meslo LG M for Powerline" panose="020B0609030804020204" pitchFamily="50" charset="0"/>
                        <a:cs typeface="Meslo LG M for Powerline" panose="020B0609030804020204" pitchFamily="50" charset="0"/>
                      </a:rPr>
                      <m:t>給</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定一個</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𝑛</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點的簡單多邊形，其點的逆時針順序依序為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𝑛</m:t>
                        </m:r>
                      </m:sub>
                    </m:sSub>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，計算該多邊形面積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任選一點</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，則多邊形面積可由以下公式得出</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centerGroup"/>
                    </m:oMathParaPr>
                    <m:oMath xmlns:m="http://schemas.openxmlformats.org/officeDocument/2006/math">
                      <m:nary>
                        <m:nary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naryPr>
                        <m:sub>
                          <m:r>
                            <m:rPr>
                              <m:brk m:alnAt="23"/>
                            </m:r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𝑖</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=0</m:t>
                          </m:r>
                        </m:sub>
                        <m:sup>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𝑛</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p>
                        <m:e>
                          <m:f>
                            <m:f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fPr>
                            <m:num>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𝑖</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𝑖</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𝑛</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d>
                            </m:num>
                            <m:den>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den>
                          </m:f>
                        </m:e>
                      </m:nary>
                    </m:oMath>
                  </m:oMathPara>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10932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簡單多邊形面積</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r>
                      <a:rPr lang="zh-TW" altLang="en-US" i="1" smtClean="0">
                        <a:latin typeface="Cambria Math" panose="02040503050406030204" pitchFamily="18" charset="0"/>
                        <a:ea typeface="Meslo LG M for Powerline" panose="020B0609030804020204" pitchFamily="50" charset="0"/>
                        <a:cs typeface="Meslo LG M for Powerline" panose="020B0609030804020204" pitchFamily="50" charset="0"/>
                      </a:rPr>
                      <m:t>若</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取</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0</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0</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，則公式簡化為</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centerGroup"/>
                    </m:oMathParaPr>
                    <m:oMath xmlns:m="http://schemas.openxmlformats.org/officeDocument/2006/math">
                      <m:nary>
                        <m:nary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naryPr>
                        <m:sub>
                          <m:r>
                            <m:rPr>
                              <m:brk m:alnAt="23"/>
                            </m:r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𝑖</m:t>
                          </m:r>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=0</m:t>
                          </m:r>
                        </m:sub>
                        <m:sup>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𝑛</m:t>
                          </m:r>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−1</m:t>
                          </m:r>
                        </m:sup>
                        <m:e>
                          <m:f>
                            <m:f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fPr>
                            <m:num>
                              <m:sSub>
                                <m:sSubPr>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𝑖</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d>
                                    <m:d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𝑖</m:t>
                                      </m:r>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+1</m:t>
                                      </m:r>
                                    </m:e>
                                  </m:d>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𝑛</m:t>
                                  </m:r>
                                </m:sub>
                              </m:sSub>
                            </m:num>
                            <m:den>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2</m:t>
                              </m:r>
                            </m:den>
                          </m:f>
                        </m:e>
                      </m:nary>
                    </m:oMath>
                  </m:oMathPara>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58482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簡單多邊形面積</a:t>
            </a:r>
          </a:p>
        </p:txBody>
      </p:sp>
      <p:pic>
        <p:nvPicPr>
          <p:cNvPr id="10" name="內容版面配置區 9"/>
          <p:cNvPicPr>
            <a:picLocks noGrp="1" noChangeAspect="1"/>
          </p:cNvPicPr>
          <p:nvPr>
            <p:ph idx="1"/>
          </p:nvPr>
        </p:nvPicPr>
        <p:blipFill>
          <a:blip r:embed="rId2"/>
          <a:stretch>
            <a:fillRect/>
          </a:stretch>
        </p:blipFill>
        <p:spPr>
          <a:xfrm>
            <a:off x="2177687" y="1690688"/>
            <a:ext cx="7836626" cy="4558216"/>
          </a:xfrm>
          <a:prstGeom prst="rect">
            <a:avLst/>
          </a:prstGeom>
        </p:spPr>
      </p:pic>
    </p:spTree>
    <p:extLst>
      <p:ext uri="{BB962C8B-B14F-4D97-AF65-F5344CB8AC3E}">
        <p14:creationId xmlns:p14="http://schemas.microsoft.com/office/powerpoint/2010/main" val="4056025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有向面積正負</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r>
                      <a:rPr lang="zh-TW" altLang="en-US" i="1" smtClean="0">
                        <a:latin typeface="Cambria Math" panose="02040503050406030204" pitchFamily="18" charset="0"/>
                        <a:ea typeface="Meslo LG M for Powerline" panose="020B0609030804020204" pitchFamily="50" charset="0"/>
                        <a:cs typeface="Meslo LG M for Powerline" panose="020B0609030804020204" pitchFamily="50" charset="0"/>
                      </a:rPr>
                      <m:t>因</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為有向面積正負判斷會常用到，因此會寫成函數</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en-US" altLang="zh-TW" dirty="0" err="1">
                    <a:latin typeface="Meslo LG M for Powerline" panose="020B0609030804020204" pitchFamily="50" charset="0"/>
                    <a:ea typeface="Meslo LG M for Powerline" panose="020B0609030804020204" pitchFamily="50" charset="0"/>
                    <a:cs typeface="Meslo LG M for Powerline" panose="020B0609030804020204" pitchFamily="50" charset="0"/>
                  </a:rPr>
                  <a:t>ori</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(P1,P2,P3)</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回傳</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的正負</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838200" y="3341471"/>
            <a:ext cx="10515600" cy="2259684"/>
          </a:xfrm>
          <a:prstGeom prst="rect">
            <a:avLst/>
          </a:prstGeom>
        </p:spPr>
      </p:pic>
    </p:spTree>
    <p:extLst>
      <p:ext uri="{BB962C8B-B14F-4D97-AF65-F5344CB8AC3E}">
        <p14:creationId xmlns:p14="http://schemas.microsoft.com/office/powerpoint/2010/main" val="338927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計算幾何</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計算幾何</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解析幾何</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演算法</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電腦精度問題</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為了降低浮點數的誤差，會儘量少用乘法、除法、以及一些可能產生無理數的函數</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某些題目也可以用計算幾何先簡化後較好操作</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97497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D1B1D8-7B5A-4BED-AB39-CB90796B6FDF}"/>
              </a:ext>
            </a:extLst>
          </p:cNvPr>
          <p:cNvSpPr>
            <a:spLocks noGrp="1"/>
          </p:cNvSpPr>
          <p:nvPr>
            <p:ph type="title"/>
          </p:nvPr>
        </p:nvSpPr>
        <p:spPr/>
        <p:txBody>
          <a:bodyPr/>
          <a:lstStyle/>
          <a:p>
            <a:r>
              <a:rPr lang="zh-TW" altLang="en-US" dirty="0"/>
              <a:t>判斷線段相交、找出直線交點</a:t>
            </a:r>
          </a:p>
        </p:txBody>
      </p:sp>
      <p:sp>
        <p:nvSpPr>
          <p:cNvPr id="3" name="文字版面配置區 2">
            <a:extLst>
              <a:ext uri="{FF2B5EF4-FFF2-40B4-BE49-F238E27FC236}">
                <a16:creationId xmlns:a16="http://schemas.microsoft.com/office/drawing/2014/main" xmlns=""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82645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判斷線段相交</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r>
                      <a:rPr lang="zh-TW" altLang="en-US" i="1" smtClean="0">
                        <a:latin typeface="Cambria Math" panose="02040503050406030204" pitchFamily="18" charset="0"/>
                        <a:ea typeface="Meslo LG M for Powerline" panose="020B0609030804020204" pitchFamily="50" charset="0"/>
                        <a:cs typeface="Meslo LG M for Powerline" panose="020B0609030804020204" pitchFamily="50" charset="0"/>
                      </a:rPr>
                      <m:t>有</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了判斷有向面積正負的函數 </a:t>
                </a:r>
                <a:r>
                  <a:rPr lang="en-US" altLang="zh-TW" dirty="0" err="1">
                    <a:latin typeface="Meslo LG M for Powerline" panose="020B0609030804020204" pitchFamily="50" charset="0"/>
                    <a:ea typeface="Meslo LG M for Powerline" panose="020B0609030804020204" pitchFamily="50" charset="0"/>
                    <a:cs typeface="Meslo LG M for Powerline" panose="020B0609030804020204" pitchFamily="50" charset="0"/>
                  </a:rPr>
                  <a:t>ori</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，則可以很簡單的判斷兩線段</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e>
                    </m:d>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是否相交</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若以下兩條件均成立，則兩線段相交</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en-US" altLang="zh-TW" dirty="0" err="1">
                    <a:latin typeface="Meslo LG M for Powerline" panose="020B0609030804020204" pitchFamily="50" charset="0"/>
                    <a:ea typeface="Meslo LG M for Powerline" panose="020B0609030804020204" pitchFamily="50" charset="0"/>
                    <a:cs typeface="Meslo LG M for Powerline" panose="020B0609030804020204" pitchFamily="50" charset="0"/>
                  </a:rPr>
                  <a:t>ori</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(P1,P2,P3)</a:t>
                </a:r>
                <a14:m>
                  <m:oMath xmlns:m="http://schemas.openxmlformats.org/officeDocument/2006/math">
                    <m: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en-US" altLang="zh-TW" dirty="0" err="1">
                    <a:latin typeface="Meslo LG M for Powerline" panose="020B0609030804020204" pitchFamily="50" charset="0"/>
                    <a:ea typeface="Meslo LG M for Powerline" panose="020B0609030804020204" pitchFamily="50" charset="0"/>
                    <a:cs typeface="Meslo LG M for Powerline" panose="020B0609030804020204" pitchFamily="50" charset="0"/>
                  </a:rPr>
                  <a:t>ori</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(P1,P2,P4)</a:t>
                </a:r>
                <a14:m>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&lt;0</m:t>
                    </m:r>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en-US" altLang="zh-TW" dirty="0" err="1">
                    <a:latin typeface="Meslo LG M for Powerline" panose="020B0609030804020204" pitchFamily="50" charset="0"/>
                    <a:ea typeface="Meslo LG M for Powerline" panose="020B0609030804020204" pitchFamily="50" charset="0"/>
                    <a:cs typeface="Meslo LG M for Powerline" panose="020B0609030804020204" pitchFamily="50" charset="0"/>
                  </a:rPr>
                  <a:t>ori</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(P3,P4,P1)</a:t>
                </a:r>
                <a14:m>
                  <m:oMath xmlns:m="http://schemas.openxmlformats.org/officeDocument/2006/math">
                    <m:r>
                      <a:rPr lang="en-US" altLang="zh-TW">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ori(P3,P4,P2)</a:t>
                </a:r>
                <a14:m>
                  <m:oMath xmlns:m="http://schemas.openxmlformats.org/officeDocument/2006/math">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&lt;0</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t="-3361"/>
                </a:stretch>
              </a:blipFill>
            </p:spPr>
            <p:txBody>
              <a:bodyPr/>
              <a:lstStyle/>
              <a:p>
                <a:r>
                  <a:rPr lang="zh-TW" altLang="en-US">
                    <a:noFill/>
                  </a:rPr>
                  <a:t> </a:t>
                </a:r>
              </a:p>
            </p:txBody>
          </p:sp>
        </mc:Fallback>
      </mc:AlternateContent>
      <p:pic>
        <p:nvPicPr>
          <p:cNvPr id="8" name="圖片 7"/>
          <p:cNvPicPr>
            <a:picLocks noChangeAspect="1"/>
          </p:cNvPicPr>
          <p:nvPr/>
        </p:nvPicPr>
        <p:blipFill>
          <a:blip r:embed="rId3"/>
          <a:stretch>
            <a:fillRect/>
          </a:stretch>
        </p:blipFill>
        <p:spPr>
          <a:xfrm>
            <a:off x="2579691" y="4123127"/>
            <a:ext cx="3259930" cy="2403061"/>
          </a:xfrm>
          <a:prstGeom prst="rect">
            <a:avLst/>
          </a:prstGeom>
        </p:spPr>
      </p:pic>
      <p:pic>
        <p:nvPicPr>
          <p:cNvPr id="9" name="圖片 8"/>
          <p:cNvPicPr>
            <a:picLocks noChangeAspect="1"/>
          </p:cNvPicPr>
          <p:nvPr/>
        </p:nvPicPr>
        <p:blipFill>
          <a:blip r:embed="rId4"/>
          <a:stretch>
            <a:fillRect/>
          </a:stretch>
        </p:blipFill>
        <p:spPr>
          <a:xfrm>
            <a:off x="6352380" y="4123126"/>
            <a:ext cx="3259929" cy="2403061"/>
          </a:xfrm>
          <a:prstGeom prst="rect">
            <a:avLst/>
          </a:prstGeom>
        </p:spPr>
      </p:pic>
    </p:spTree>
    <p:extLst>
      <p:ext uri="{BB962C8B-B14F-4D97-AF65-F5344CB8AC3E}">
        <p14:creationId xmlns:p14="http://schemas.microsoft.com/office/powerpoint/2010/main" val="3586145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特例</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下圖左邊的 </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case</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會被判斷成不相交</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&lt;</m:t>
                    </m:r>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改成</a:t>
                </a:r>
                <a14:m>
                  <m:oMath xmlns:m="http://schemas.openxmlformats.org/officeDocument/2006/math">
                    <m:r>
                      <a:rPr lang="en-US" altLang="zh-TW" b="0" i="0"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下圖右邊的 </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case</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都會被判斷成相交</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3"/>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4"/>
          <a:stretch>
            <a:fillRect/>
          </a:stretch>
        </p:blipFill>
        <p:spPr>
          <a:xfrm>
            <a:off x="1179320" y="3373520"/>
            <a:ext cx="3384134" cy="3049899"/>
          </a:xfrm>
          <a:prstGeom prst="rect">
            <a:avLst/>
          </a:prstGeom>
        </p:spPr>
      </p:pic>
      <p:pic>
        <p:nvPicPr>
          <p:cNvPr id="5" name="圖片 4"/>
          <p:cNvPicPr>
            <a:picLocks noChangeAspect="1"/>
          </p:cNvPicPr>
          <p:nvPr/>
        </p:nvPicPr>
        <p:blipFill>
          <a:blip r:embed="rId5"/>
          <a:stretch>
            <a:fillRect/>
          </a:stretch>
        </p:blipFill>
        <p:spPr>
          <a:xfrm>
            <a:off x="5287510" y="3373520"/>
            <a:ext cx="3087369" cy="1577736"/>
          </a:xfrm>
          <a:prstGeom prst="rect">
            <a:avLst/>
          </a:prstGeom>
        </p:spPr>
      </p:pic>
      <p:pic>
        <p:nvPicPr>
          <p:cNvPr id="6" name="圖片 5"/>
          <p:cNvPicPr>
            <a:picLocks noChangeAspect="1"/>
          </p:cNvPicPr>
          <p:nvPr/>
        </p:nvPicPr>
        <p:blipFill>
          <a:blip r:embed="rId6"/>
          <a:stretch>
            <a:fillRect/>
          </a:stretch>
        </p:blipFill>
        <p:spPr>
          <a:xfrm>
            <a:off x="5287510" y="4951256"/>
            <a:ext cx="3087369" cy="1577737"/>
          </a:xfrm>
          <a:prstGeom prst="rect">
            <a:avLst/>
          </a:prstGeom>
        </p:spPr>
      </p:pic>
    </p:spTree>
    <p:extLst>
      <p:ext uri="{BB962C8B-B14F-4D97-AF65-F5344CB8AC3E}">
        <p14:creationId xmlns:p14="http://schemas.microsoft.com/office/powerpoint/2010/main" val="11493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特例</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共線時若有相交，則一定會存在一線段的某一端點包含在另一條線段中</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btw</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函數</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下面其中一條成立，則表示兩線段在共線時有相交</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btw(P1,P2,P3)</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btw(P1,P2,P4)</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btw(P3,P4,P1)</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btw(P3,P4,P2)</a:t>
            </a: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248111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特例</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判斷共線</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當</a:t>
                </a:r>
                <a:r>
                  <a:rPr lang="en-US" altLang="zh-TW" dirty="0" err="1">
                    <a:latin typeface="Meslo LG M for Powerline" panose="020B0609030804020204" pitchFamily="50" charset="0"/>
                    <a:ea typeface="Meslo LG M for Powerline" panose="020B0609030804020204" pitchFamily="50" charset="0"/>
                    <a:cs typeface="Meslo LG M for Powerline" panose="020B0609030804020204" pitchFamily="50" charset="0"/>
                  </a:rPr>
                  <a:t>ori</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(P1,P2,P3)</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與</a:t>
                </a:r>
                <a:r>
                  <a:rPr lang="en-US" altLang="zh-TW" dirty="0" err="1">
                    <a:latin typeface="Meslo LG M for Powerline" panose="020B0609030804020204" pitchFamily="50" charset="0"/>
                    <a:ea typeface="Meslo LG M for Powerline" panose="020B0609030804020204" pitchFamily="50" charset="0"/>
                    <a:cs typeface="Meslo LG M for Powerline" panose="020B0609030804020204" pitchFamily="50" charset="0"/>
                  </a:rPr>
                  <a:t>ori</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(P1,P2,P4)</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均為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，則兩線段共線</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r="-23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81642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判斷線段相交</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程式碼</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838200" y="2836814"/>
            <a:ext cx="10515600" cy="2328959"/>
          </a:xfrm>
          <a:prstGeom prst="rect">
            <a:avLst/>
          </a:prstGeom>
        </p:spPr>
      </p:pic>
    </p:spTree>
    <p:extLst>
      <p:ext uri="{BB962C8B-B14F-4D97-AF65-F5344CB8AC3E}">
        <p14:creationId xmlns:p14="http://schemas.microsoft.com/office/powerpoint/2010/main" val="1194702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找出直線交點</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解聯立方程式？</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最前面說過解聯立會有太多不好處理的問題</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分點公式</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64429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找出直線交點</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計算幾何中，直線會用線上的兩點表示</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給定四個點</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b>
                    </m:sSub>
                  </m:oMath>
                </a14:m>
                <a:r>
                  <a:rPr lang="en-US" altLang="zh-TW" b="0"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b="0"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b="0"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其中經過</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的直線為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𝐿</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，經過</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b>
                    </m:sSub>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的直線為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𝐿</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oMath>
                </a14:m>
                <a:endParaRPr lang="en-US" altLang="zh-TW" i="1"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求出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𝐿</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𝐿</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的交點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分點公式只要利用外積即可求出兩直線交點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6" name="圖片 5"/>
          <p:cNvPicPr>
            <a:picLocks noChangeAspect="1"/>
          </p:cNvPicPr>
          <p:nvPr/>
        </p:nvPicPr>
        <p:blipFill>
          <a:blip r:embed="rId3"/>
          <a:stretch>
            <a:fillRect/>
          </a:stretch>
        </p:blipFill>
        <p:spPr>
          <a:xfrm>
            <a:off x="4218938" y="4354022"/>
            <a:ext cx="3761520" cy="2273239"/>
          </a:xfrm>
          <a:prstGeom prst="rect">
            <a:avLst/>
          </a:prstGeom>
        </p:spPr>
      </p:pic>
    </p:spTree>
    <p:extLst>
      <p:ext uri="{BB962C8B-B14F-4D97-AF65-F5344CB8AC3E}">
        <p14:creationId xmlns:p14="http://schemas.microsoft.com/office/powerpoint/2010/main" val="2698608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找出直線交點</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pPr>
                  <a:lnSpc>
                    <a:spcPts val="4000"/>
                  </a:lnSpc>
                  <a:spcBef>
                    <a:spcPts val="4200"/>
                  </a:spcBef>
                </a:pPr>
                <a14:m>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𝑎</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𝑏</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m:rPr>
                        <m:sty m:val="p"/>
                      </m:rP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Δ</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m:rPr>
                        <m:sty m:val="p"/>
                      </m:rP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Δ</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b>
                    </m:sSub>
                  </m:oMath>
                </a14:m>
                <a:endParaRPr lang="en-US" altLang="zh-TW" b="0" i="1" dirty="0">
                  <a:latin typeface="Cambria Math" panose="02040503050406030204" pitchFamily="18" charset="0"/>
                  <a:ea typeface="Meslo LG M for Powerline" panose="020B0609030804020204" pitchFamily="50" charset="0"/>
                  <a:cs typeface="Meslo LG M for Powerline" panose="020B0609030804020204" pitchFamily="50" charset="0"/>
                </a:endParaRPr>
              </a:p>
              <a:p>
                <a:pPr marL="0" indent="0">
                  <a:lnSpc>
                    <a:spcPts val="4000"/>
                  </a:lnSpc>
                  <a:spcBef>
                    <a:spcPts val="4200"/>
                  </a:spcBef>
                  <a:buNone/>
                </a:pPr>
                <a14:m>
                  <m:oMathPara xmlns:m="http://schemas.openxmlformats.org/officeDocument/2006/math">
                    <m:oMathParaPr>
                      <m:jc m:val="left"/>
                    </m:oMathParaPr>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oMath>
                  </m:oMathPara>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lnSpc>
                    <a:spcPts val="8500"/>
                  </a:lnSpc>
                  <a:spcBef>
                    <a:spcPts val="4200"/>
                  </a:spcBef>
                  <a:buNone/>
                </a:pPr>
                <a14:m>
                  <m:oMathPara xmlns:m="http://schemas.openxmlformats.org/officeDocument/2006/math">
                    <m:oMathParaPr>
                      <m:jc m:val="left"/>
                    </m:oMathParaPr>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f>
                        <m:f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fPr>
                        <m:num>
                          <m:r>
                            <m:rPr>
                              <m:sty m:val="p"/>
                            </m:rP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Δ</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m:rPr>
                              <m:sty m:val="p"/>
                            </m:rP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Δ</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num>
                        <m:den>
                          <m:r>
                            <m:rPr>
                              <m:sty m:val="p"/>
                            </m:rP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Δ</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m:rPr>
                              <m:sty m:val="p"/>
                            </m:rP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Δ</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b>
                          </m:sSub>
                        </m:den>
                      </m:f>
                    </m:oMath>
                  </m:oMathPara>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zh-TW" altLang="en-US">
                    <a:noFill/>
                  </a:rPr>
                  <a:t> </a:t>
                </a:r>
              </a:p>
            </p:txBody>
          </p:sp>
        </mc:Fallback>
      </mc:AlternateContent>
      <p:pic>
        <p:nvPicPr>
          <p:cNvPr id="6" name="圖片 5"/>
          <p:cNvPicPr>
            <a:picLocks noChangeAspect="1"/>
          </p:cNvPicPr>
          <p:nvPr/>
        </p:nvPicPr>
        <p:blipFill>
          <a:blip r:embed="rId3"/>
          <a:stretch>
            <a:fillRect/>
          </a:stretch>
        </p:blipFill>
        <p:spPr>
          <a:xfrm>
            <a:off x="6946148" y="3073761"/>
            <a:ext cx="4969507" cy="3095195"/>
          </a:xfrm>
          <a:prstGeom prst="rect">
            <a:avLst/>
          </a:prstGeom>
        </p:spPr>
      </p:pic>
    </p:spTree>
    <p:extLst>
      <p:ext uri="{BB962C8B-B14F-4D97-AF65-F5344CB8AC3E}">
        <p14:creationId xmlns:p14="http://schemas.microsoft.com/office/powerpoint/2010/main" val="890487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找出直線交點</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利用 </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cross</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求出面積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因為是有向面積，因此其中一邊要加上負號</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交點不存在的話會有除以</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0</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的錯誤</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8602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計算幾何</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給定兩個線段，請問這兩個線段是否相交，如果相交則輸出其交點。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grpSp>
        <p:nvGrpSpPr>
          <p:cNvPr id="7" name="群組 6"/>
          <p:cNvGrpSpPr/>
          <p:nvPr/>
        </p:nvGrpSpPr>
        <p:grpSpPr>
          <a:xfrm>
            <a:off x="1637539" y="2906493"/>
            <a:ext cx="8916922" cy="3270470"/>
            <a:chOff x="1463368" y="2906493"/>
            <a:chExt cx="8916922" cy="3270470"/>
          </a:xfrm>
        </p:grpSpPr>
        <p:pic>
          <p:nvPicPr>
            <p:cNvPr id="5" name="圖片 4"/>
            <p:cNvPicPr>
              <a:picLocks noChangeAspect="1"/>
            </p:cNvPicPr>
            <p:nvPr/>
          </p:nvPicPr>
          <p:blipFill>
            <a:blip r:embed="rId2"/>
            <a:stretch>
              <a:fillRect/>
            </a:stretch>
          </p:blipFill>
          <p:spPr>
            <a:xfrm>
              <a:off x="1463368" y="2906493"/>
              <a:ext cx="4458461" cy="3270470"/>
            </a:xfrm>
            <a:prstGeom prst="rect">
              <a:avLst/>
            </a:prstGeom>
          </p:spPr>
        </p:pic>
        <p:pic>
          <p:nvPicPr>
            <p:cNvPr id="6" name="圖片 5"/>
            <p:cNvPicPr>
              <a:picLocks noChangeAspect="1"/>
            </p:cNvPicPr>
            <p:nvPr/>
          </p:nvPicPr>
          <p:blipFill>
            <a:blip r:embed="rId3"/>
            <a:stretch>
              <a:fillRect/>
            </a:stretch>
          </p:blipFill>
          <p:spPr>
            <a:xfrm>
              <a:off x="5921829" y="2906493"/>
              <a:ext cx="4458461" cy="3270470"/>
            </a:xfrm>
            <a:prstGeom prst="rect">
              <a:avLst/>
            </a:prstGeom>
          </p:spPr>
        </p:pic>
      </p:grpSp>
    </p:spTree>
    <p:extLst>
      <p:ext uri="{BB962C8B-B14F-4D97-AF65-F5344CB8AC3E}">
        <p14:creationId xmlns:p14="http://schemas.microsoft.com/office/powerpoint/2010/main" val="1048767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找出直線交點</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程式碼</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838200" y="3313451"/>
            <a:ext cx="10515600" cy="1375685"/>
          </a:xfrm>
          <a:prstGeom prst="rect">
            <a:avLst/>
          </a:prstGeom>
        </p:spPr>
      </p:pic>
    </p:spTree>
    <p:extLst>
      <p:ext uri="{BB962C8B-B14F-4D97-AF65-F5344CB8AC3E}">
        <p14:creationId xmlns:p14="http://schemas.microsoft.com/office/powerpoint/2010/main" val="2074881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找出直線交點</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即使是下圖這種 </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case</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也可以求出來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3470305" y="2459027"/>
            <a:ext cx="5254951" cy="3690499"/>
          </a:xfrm>
          <a:prstGeom prst="rect">
            <a:avLst/>
          </a:prstGeom>
        </p:spPr>
      </p:pic>
    </p:spTree>
    <p:extLst>
      <p:ext uri="{BB962C8B-B14F-4D97-AF65-F5344CB8AC3E}">
        <p14:creationId xmlns:p14="http://schemas.microsoft.com/office/powerpoint/2010/main" val="3230922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D1B1D8-7B5A-4BED-AB39-CB90796B6FDF}"/>
              </a:ext>
            </a:extLst>
          </p:cNvPr>
          <p:cNvSpPr>
            <a:spLocks noGrp="1"/>
          </p:cNvSpPr>
          <p:nvPr>
            <p:ph type="title"/>
          </p:nvPr>
        </p:nvSpPr>
        <p:spPr/>
        <p:txBody>
          <a:bodyPr/>
          <a:lstStyle/>
          <a:p>
            <a:r>
              <a:rPr lang="zh-TW" altLang="en-US" dirty="0"/>
              <a:t>計算幾何模板</a:t>
            </a:r>
          </a:p>
        </p:txBody>
      </p:sp>
      <p:sp>
        <p:nvSpPr>
          <p:cNvPr id="3" name="文字版面配置區 2">
            <a:extLst>
              <a:ext uri="{FF2B5EF4-FFF2-40B4-BE49-F238E27FC236}">
                <a16:creationId xmlns:a16="http://schemas.microsoft.com/office/drawing/2014/main" xmlns=""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66442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計算幾何模板</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通常遇到計算幾何的題目，都是直接把模板打上去</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要用到什麼就直接用</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資料型態依照題目需求定義</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使用 </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double</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型態時需要注意浮點數誤差，例如：</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 == 0)</a:t>
                </a:r>
                <a14:m>
                  <m:oMath xmlns:m="http://schemas.openxmlformats.org/officeDocument/2006/math">
                    <m:r>
                      <a:rPr lang="en-US" altLang="zh-TW">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a:latin typeface="Cambria Math" panose="02040503050406030204" pitchFamily="18" charset="0"/>
                        <a:ea typeface="Cambria Math" panose="02040503050406030204" pitchFamily="18" charset="0"/>
                        <a:cs typeface="Meslo LG M for Powerline" panose="020B0609030804020204" pitchFamily="50" charset="0"/>
                      </a:rPr>
                      <m:t>→</m:t>
                    </m:r>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(abs(a) &lt;= EPS)</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 &lt; 0)</a:t>
                </a:r>
                <a14:m>
                  <m:oMath xmlns:m="http://schemas.openxmlformats.org/officeDocument/2006/math">
                    <m:r>
                      <a:rPr lang="en-US" altLang="zh-TW">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a:latin typeface="Cambria Math" panose="02040503050406030204" pitchFamily="18" charset="0"/>
                        <a:ea typeface="Cambria Math" panose="02040503050406030204" pitchFamily="18" charset="0"/>
                        <a:cs typeface="Meslo LG M for Powerline" panose="020B0609030804020204" pitchFamily="50" charset="0"/>
                      </a:rPr>
                      <m:t>→</m:t>
                    </m:r>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 &lt; EPS)</a:t>
                </a: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模板：</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hlinkClick r:id="rId2"/>
                  </a:rPr>
                  <a:t>https://reurl.cc/vgVQ7k</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3"/>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06098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D1B1D8-7B5A-4BED-AB39-CB90796B6FDF}"/>
              </a:ext>
            </a:extLst>
          </p:cNvPr>
          <p:cNvSpPr>
            <a:spLocks noGrp="1"/>
          </p:cNvSpPr>
          <p:nvPr>
            <p:ph type="title"/>
          </p:nvPr>
        </p:nvSpPr>
        <p:spPr/>
        <p:txBody>
          <a:bodyPr/>
          <a:lstStyle/>
          <a:p>
            <a:r>
              <a:rPr lang="zh-TW" altLang="en-US" dirty="0"/>
              <a:t>凸包與最遠點對</a:t>
            </a:r>
          </a:p>
        </p:txBody>
      </p:sp>
      <p:sp>
        <p:nvSpPr>
          <p:cNvPr id="3" name="文字版面配置區 2">
            <a:extLst>
              <a:ext uri="{FF2B5EF4-FFF2-40B4-BE49-F238E27FC236}">
                <a16:creationId xmlns:a16="http://schemas.microsoft.com/office/drawing/2014/main" xmlns=""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96944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最遠點對</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給定二維平面上</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個點，請求出最遠兩個點的距離平方</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14:m>
                  <m:oMath xmlns:m="http://schemas.openxmlformats.org/officeDocument/2006/math">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𝑁</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2</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p>
                      <m:sSup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p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10</m:t>
                        </m:r>
                      </m:e>
                      <m:sup>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5</m:t>
                        </m:r>
                      </m:sup>
                    </m:sSup>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點座標</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𝑥</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𝑦</m:t>
                        </m:r>
                      </m:e>
                    </m:d>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p>
                      <m:sSup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p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10</m:t>
                        </m:r>
                      </m:e>
                      <m:sup>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p>
                    </m:sSup>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𝑥</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𝑦</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sSup>
                      <m:sSup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p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10</m:t>
                        </m:r>
                      </m:e>
                      <m:sup>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p>
                    </m:sSup>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這題</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的範圍顯然無法使用</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𝑂</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sSup>
                      <m:sSup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p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e>
                      <m:sup>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p>
                    </m:sSup>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枚舉所有點對的方法</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9556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最遠點對</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可以觀察到，三角形內部的點絕對不會是最遠點對的點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不在三角形內部的點</a:t>
                </a:r>
                <a14:m>
                  <m:oMath xmlns:m="http://schemas.openxmlformats.org/officeDocument/2006/math">
                    <m:r>
                      <a:rPr lang="en-US" altLang="zh-TW" b="0" i="0"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最外側的點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3630113" y="2882609"/>
            <a:ext cx="4932773" cy="3429291"/>
          </a:xfrm>
          <a:prstGeom prst="rect">
            <a:avLst/>
          </a:prstGeom>
        </p:spPr>
      </p:pic>
    </p:spTree>
    <p:extLst>
      <p:ext uri="{BB962C8B-B14F-4D97-AF65-F5344CB8AC3E}">
        <p14:creationId xmlns:p14="http://schemas.microsoft.com/office/powerpoint/2010/main" val="910142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最遠點對</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將所有點用橡皮筋圈起來，撐住橡皮筋的點就是最外側的點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這些點的集合稱為凸包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通常會用逆時針順序儲存</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6303144" y="2689934"/>
            <a:ext cx="5050655" cy="3487028"/>
          </a:xfrm>
          <a:prstGeom prst="rect">
            <a:avLst/>
          </a:prstGeom>
        </p:spPr>
      </p:pic>
    </p:spTree>
    <p:extLst>
      <p:ext uri="{BB962C8B-B14F-4D97-AF65-F5344CB8AC3E}">
        <p14:creationId xmlns:p14="http://schemas.microsoft.com/office/powerpoint/2010/main" val="3162174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凸集合性質</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兩個凸包交集依舊是凸包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4015099" y="2378813"/>
            <a:ext cx="4161802" cy="3798150"/>
          </a:xfrm>
          <a:prstGeom prst="rect">
            <a:avLst/>
          </a:prstGeom>
        </p:spPr>
      </p:pic>
    </p:spTree>
    <p:extLst>
      <p:ext uri="{BB962C8B-B14F-4D97-AF65-F5344CB8AC3E}">
        <p14:creationId xmlns:p14="http://schemas.microsoft.com/office/powerpoint/2010/main" val="3985960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凸集合性質</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將一個凸包用直線切割還會是凸包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1540212" y="2522805"/>
            <a:ext cx="4004024" cy="3654158"/>
          </a:xfrm>
          <a:prstGeom prst="rect">
            <a:avLst/>
          </a:prstGeom>
        </p:spPr>
      </p:pic>
      <p:pic>
        <p:nvPicPr>
          <p:cNvPr id="7" name="圖片 6"/>
          <p:cNvPicPr>
            <a:picLocks noChangeAspect="1"/>
          </p:cNvPicPr>
          <p:nvPr/>
        </p:nvPicPr>
        <p:blipFill>
          <a:blip r:embed="rId3"/>
          <a:stretch>
            <a:fillRect/>
          </a:stretch>
        </p:blipFill>
        <p:spPr>
          <a:xfrm>
            <a:off x="6840942" y="2522805"/>
            <a:ext cx="3315112" cy="3654158"/>
          </a:xfrm>
          <a:prstGeom prst="rect">
            <a:avLst/>
          </a:prstGeom>
        </p:spPr>
      </p:pic>
      <p:sp>
        <p:nvSpPr>
          <p:cNvPr id="9" name="向右箭號 8"/>
          <p:cNvSpPr/>
          <p:nvPr/>
        </p:nvSpPr>
        <p:spPr>
          <a:xfrm>
            <a:off x="5806803" y="3781713"/>
            <a:ext cx="878889" cy="113634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3740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線段表示方法</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要容易計算</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執行速度快</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產生誤差小</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957007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凸集合性質</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凸包中任兩點連線都會在凸包內</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3186033" y="2378813"/>
            <a:ext cx="5819934" cy="3798150"/>
          </a:xfrm>
          <a:prstGeom prst="rect">
            <a:avLst/>
          </a:prstGeom>
        </p:spPr>
      </p:pic>
    </p:spTree>
    <p:extLst>
      <p:ext uri="{BB962C8B-B14F-4D97-AF65-F5344CB8AC3E}">
        <p14:creationId xmlns:p14="http://schemas.microsoft.com/office/powerpoint/2010/main" val="1113626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整數點數限制</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假設所有點座標均位於</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[0,</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𝑤</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的整數點</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則凸包上最多只會有</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m:rPr>
                        <m:sty m:val="p"/>
                      </m:r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O</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ad>
                      <m:radPr>
                        <m:degHide m:val="on"/>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radPr>
                      <m:deg/>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𝑤</m:t>
                        </m:r>
                      </m:e>
                    </m:rad>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個點</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因為凸包不會有三點共線的情況</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用凸包上的點枚舉最遠點對複雜度為</a:t>
                </a:r>
                <a14:m>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𝑂</m:t>
                    </m:r>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p>
                          <m:sSup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pPr>
                          <m:e>
                            <m:rad>
                              <m:radPr>
                                <m:degHide m:val="on"/>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radPr>
                              <m:deg/>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𝑤</m:t>
                                </m:r>
                              </m:e>
                            </m:rad>
                          </m:e>
                          <m:sup>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p>
                        </m:sSup>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𝑂</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𝑤</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16868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邊斜率單調</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凸包上面的邊斜率會依序增加</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如果需要在邊上枚舉的話可以利用二分搜來降低複雜度</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例如：判斷一個點是不是在凸包上</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m:rPr>
                        <m:sty m:val="p"/>
                      </m:r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O</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m:rPr>
                        <m:sty m:val="p"/>
                      </m:rPr>
                      <a:rPr lang="en-US" altLang="zh-TW" b="0" i="0" dirty="0" smtClean="0">
                        <a:latin typeface="Cambria Math" panose="02040503050406030204" pitchFamily="18" charset="0"/>
                        <a:ea typeface="Meslo LG M for Powerline" panose="020B0609030804020204" pitchFamily="50" charset="0"/>
                        <a:cs typeface="Meslo LG M for Powerline" panose="020B0609030804020204" pitchFamily="50" charset="0"/>
                      </a:rPr>
                      <m:t>log</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93725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D1B1D8-7B5A-4BED-AB39-CB90796B6FDF}"/>
              </a:ext>
            </a:extLst>
          </p:cNvPr>
          <p:cNvSpPr>
            <a:spLocks noGrp="1"/>
          </p:cNvSpPr>
          <p:nvPr>
            <p:ph type="title"/>
          </p:nvPr>
        </p:nvSpPr>
        <p:spPr/>
        <p:txBody>
          <a:bodyPr/>
          <a:lstStyle/>
          <a:p>
            <a:r>
              <a:rPr lang="zh-TW" altLang="en-US" dirty="0"/>
              <a:t>找出凸包</a:t>
            </a:r>
          </a:p>
        </p:txBody>
      </p:sp>
      <p:sp>
        <p:nvSpPr>
          <p:cNvPr id="3" name="文字版面配置區 2">
            <a:extLst>
              <a:ext uri="{FF2B5EF4-FFF2-40B4-BE49-F238E27FC236}">
                <a16:creationId xmlns:a16="http://schemas.microsoft.com/office/drawing/2014/main" xmlns=""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689218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建構凸包有很多的方法</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這邊使用 </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Graham</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掃描法</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3520124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排序</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一開始先將所有的點依照</a:t>
                </a:r>
                <a14:m>
                  <m:oMath xmlns:m="http://schemas.openxmlformats.org/officeDocument/2006/math">
                    <m: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𝑥</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座標由小到大排序，如果</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𝑥</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座標一樣就依照</a:t>
                </a:r>
                <a14:m>
                  <m:oMath xmlns:m="http://schemas.openxmlformats.org/officeDocument/2006/math">
                    <m: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𝑦</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座標排序</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838200" y="3340685"/>
            <a:ext cx="10515600" cy="1321218"/>
          </a:xfrm>
          <a:prstGeom prst="rect">
            <a:avLst/>
          </a:prstGeom>
        </p:spPr>
      </p:pic>
    </p:spTree>
    <p:extLst>
      <p:ext uri="{BB962C8B-B14F-4D97-AF65-F5344CB8AC3E}">
        <p14:creationId xmlns:p14="http://schemas.microsoft.com/office/powerpoint/2010/main" val="1418346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a:xfrm>
            <a:off x="838199" y="1825625"/>
            <a:ext cx="10681531" cy="4351338"/>
          </a:xfrm>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排序完後的第一個點與最後一個點一定會在凸包上</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這兩個點連線可以將整個凸包分成上</a:t>
            </a:r>
            <a:r>
              <a:rPr lang="zh-TW" altLang="en-US" dirty="0"/>
              <a:t>側</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凸包與下</a:t>
            </a:r>
            <a:r>
              <a:rPr lang="zh-TW" altLang="en-US" dirty="0"/>
              <a:t>側</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找出上下</a:t>
            </a:r>
            <a:r>
              <a:rPr lang="zh-TW" altLang="en-US" dirty="0"/>
              <a:t>側</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凸包的方法大同小異，這邊先以下</a:t>
            </a:r>
            <a:r>
              <a:rPr lang="zh-TW" altLang="en-US" dirty="0"/>
              <a:t>側</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凸包為例</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38626726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尋找以下點集的凸包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7" name="圖片 6"/>
          <p:cNvPicPr>
            <a:picLocks noChangeAspect="1"/>
          </p:cNvPicPr>
          <p:nvPr/>
        </p:nvPicPr>
        <p:blipFill>
          <a:blip r:embed="rId2"/>
          <a:stretch>
            <a:fillRect/>
          </a:stretch>
        </p:blipFill>
        <p:spPr>
          <a:xfrm>
            <a:off x="5828189" y="2613177"/>
            <a:ext cx="5525610" cy="3563786"/>
          </a:xfrm>
          <a:prstGeom prst="rect">
            <a:avLst/>
          </a:prstGeom>
        </p:spPr>
      </p:pic>
    </p:spTree>
    <p:extLst>
      <p:ext uri="{BB962C8B-B14F-4D97-AF65-F5344CB8AC3E}">
        <p14:creationId xmlns:p14="http://schemas.microsoft.com/office/powerpoint/2010/main" val="18538371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一開始什麼點都沒有</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7" name="圖片 6"/>
          <p:cNvPicPr>
            <a:picLocks noChangeAspect="1"/>
          </p:cNvPicPr>
          <p:nvPr/>
        </p:nvPicPr>
        <p:blipFill>
          <a:blip r:embed="rId2"/>
          <a:stretch>
            <a:fillRect/>
          </a:stretch>
        </p:blipFill>
        <p:spPr>
          <a:xfrm>
            <a:off x="5828189" y="2613177"/>
            <a:ext cx="5525610" cy="3563786"/>
          </a:xfrm>
          <a:prstGeom prst="rect">
            <a:avLst/>
          </a:prstGeom>
        </p:spPr>
      </p:pic>
    </p:spTree>
    <p:extLst>
      <p:ext uri="{BB962C8B-B14F-4D97-AF65-F5344CB8AC3E}">
        <p14:creationId xmlns:p14="http://schemas.microsoft.com/office/powerpoint/2010/main" val="20318108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11" name="圖片 10"/>
          <p:cNvPicPr>
            <a:picLocks noChangeAspect="1"/>
          </p:cNvPicPr>
          <p:nvPr/>
        </p:nvPicPr>
        <p:blipFill>
          <a:blip r:embed="rId3"/>
          <a:stretch>
            <a:fillRect/>
          </a:stretch>
        </p:blipFill>
        <p:spPr>
          <a:xfrm>
            <a:off x="5828190" y="2613177"/>
            <a:ext cx="5525610" cy="3563786"/>
          </a:xfrm>
          <a:prstGeom prst="rect">
            <a:avLst/>
          </a:prstGeom>
        </p:spPr>
      </p:pic>
    </p:spTree>
    <p:extLst>
      <p:ext uri="{BB962C8B-B14F-4D97-AF65-F5344CB8AC3E}">
        <p14:creationId xmlns:p14="http://schemas.microsoft.com/office/powerpoint/2010/main" val="234439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線段表示方法</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𝑦</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𝑎𝑥</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𝑏</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垂直線無法表示</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特判？</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這也要特判那也要特判，不好寫又很容易出錯</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713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10" name="圖片 9"/>
          <p:cNvPicPr>
            <a:picLocks noChangeAspect="1"/>
          </p:cNvPicPr>
          <p:nvPr/>
        </p:nvPicPr>
        <p:blipFill>
          <a:blip r:embed="rId3"/>
          <a:stretch>
            <a:fillRect/>
          </a:stretch>
        </p:blipFill>
        <p:spPr>
          <a:xfrm>
            <a:off x="5828191" y="2613177"/>
            <a:ext cx="5525609" cy="3563786"/>
          </a:xfrm>
          <a:prstGeom prst="rect">
            <a:avLst/>
          </a:prstGeom>
        </p:spPr>
      </p:pic>
    </p:spTree>
    <p:extLst>
      <p:ext uri="{BB962C8B-B14F-4D97-AF65-F5344CB8AC3E}">
        <p14:creationId xmlns:p14="http://schemas.microsoft.com/office/powerpoint/2010/main" val="30590983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因為大於等於兩個點了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加入下個點之前要判斷是</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否會造成凹陷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5828189" y="2613175"/>
            <a:ext cx="5525610" cy="3563787"/>
          </a:xfrm>
          <a:prstGeom prst="rect">
            <a:avLst/>
          </a:prstGeom>
        </p:spPr>
      </p:pic>
    </p:spTree>
    <p:extLst>
      <p:ext uri="{BB962C8B-B14F-4D97-AF65-F5344CB8AC3E}">
        <p14:creationId xmlns:p14="http://schemas.microsoft.com/office/powerpoint/2010/main" val="6486177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acc>
                      <m:accPr>
                        <m:chr m:val="⃑"/>
                        <m:ctrlPr>
                          <a:rPr lang="zh-TW" altLang="en-US" i="1" dirty="0" smtClean="0">
                            <a:latin typeface="Cambria Math" panose="02040503050406030204" pitchFamily="18" charset="0"/>
                            <a:cs typeface="Meslo LG M for Powerline" panose="020B0609030804020204" pitchFamily="50" charset="0"/>
                          </a:rPr>
                        </m:ctrlPr>
                      </m:accPr>
                      <m:e>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1</m:t>
                            </m:r>
                          </m:sub>
                        </m:sSub>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2</m:t>
                            </m:r>
                          </m:sub>
                        </m:sSub>
                      </m:e>
                    </m:acc>
                    <m:r>
                      <a:rPr lang="en-US" altLang="zh-TW" b="0" i="1" dirty="0" smtClean="0">
                        <a:latin typeface="Cambria Math" panose="02040503050406030204" pitchFamily="18" charset="0"/>
                        <a:cs typeface="Meslo LG M for Powerline" panose="020B0609030804020204" pitchFamily="50" charset="0"/>
                      </a:rPr>
                      <m:t>×</m:t>
                    </m:r>
                    <m:acc>
                      <m:accPr>
                        <m:chr m:val="⃑"/>
                        <m:ctrlPr>
                          <a:rPr lang="en-US" altLang="zh-TW" b="0" i="1" dirty="0" smtClean="0">
                            <a:latin typeface="Cambria Math" panose="02040503050406030204" pitchFamily="18" charset="0"/>
                            <a:cs typeface="Meslo LG M for Powerline" panose="020B0609030804020204" pitchFamily="50" charset="0"/>
                          </a:rPr>
                        </m:ctrlPr>
                      </m:accPr>
                      <m:e>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1</m:t>
                            </m:r>
                          </m:sub>
                        </m:sSub>
                        <m:sSub>
                          <m:sSubPr>
                            <m:ctrlPr>
                              <a:rPr lang="en-US" altLang="zh-TW" b="0" i="1" dirty="0" smtClean="0">
                                <a:latin typeface="Cambria Math" panose="02040503050406030204" pitchFamily="18" charset="0"/>
                                <a:cs typeface="Meslo LG M for Powerline" panose="020B0609030804020204" pitchFamily="50" charset="0"/>
                              </a:rPr>
                            </m:ctrlPr>
                          </m:sSubPr>
                          <m:e>
                            <m:r>
                              <a:rPr lang="en-US" altLang="zh-TW" b="0" i="1" dirty="0" smtClean="0">
                                <a:latin typeface="Cambria Math" panose="02040503050406030204" pitchFamily="18" charset="0"/>
                                <a:cs typeface="Meslo LG M for Powerline" panose="020B0609030804020204" pitchFamily="50" charset="0"/>
                              </a:rPr>
                              <m:t>𝑃</m:t>
                            </m:r>
                          </m:e>
                          <m:sub>
                            <m:r>
                              <a:rPr lang="en-US" altLang="zh-TW" b="0" i="1" dirty="0" smtClean="0">
                                <a:latin typeface="Cambria Math" panose="02040503050406030204" pitchFamily="18" charset="0"/>
                                <a:cs typeface="Meslo LG M for Powerline" panose="020B0609030804020204" pitchFamily="50" charset="0"/>
                              </a:rPr>
                              <m:t>3</m:t>
                            </m:r>
                          </m:sub>
                        </m:sSub>
                      </m:e>
                    </m:acc>
                    <m:r>
                      <a:rPr lang="en-US" altLang="zh-TW" b="0" i="1" dirty="0" smtClean="0">
                        <a:latin typeface="Cambria Math" panose="02040503050406030204" pitchFamily="18" charset="0"/>
                        <a:cs typeface="Meslo LG M for Powerline" panose="020B0609030804020204" pitchFamily="50" charset="0"/>
                      </a:rPr>
                      <m:t>&gt;0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，不會造成凹陷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241"/>
                </a:stretch>
              </a:blipFill>
            </p:spPr>
            <p:txBody>
              <a:bodyPr/>
              <a:lstStyle/>
              <a:p>
                <a:r>
                  <a:rPr lang="zh-TW" altLang="en-US">
                    <a:noFill/>
                  </a:rPr>
                  <a:t> </a:t>
                </a:r>
              </a:p>
            </p:txBody>
          </p:sp>
        </mc:Fallback>
      </mc:AlternateContent>
      <p:pic>
        <p:nvPicPr>
          <p:cNvPr id="6" name="圖片 5"/>
          <p:cNvPicPr>
            <a:picLocks noChangeAspect="1"/>
          </p:cNvPicPr>
          <p:nvPr/>
        </p:nvPicPr>
        <p:blipFill>
          <a:blip r:embed="rId3"/>
          <a:stretch>
            <a:fillRect/>
          </a:stretch>
        </p:blipFill>
        <p:spPr>
          <a:xfrm>
            <a:off x="5828188" y="2613177"/>
            <a:ext cx="5525610" cy="3563787"/>
          </a:xfrm>
          <a:prstGeom prst="rect">
            <a:avLst/>
          </a:prstGeom>
        </p:spPr>
      </p:pic>
      <p:pic>
        <p:nvPicPr>
          <p:cNvPr id="5" name="圖片 4"/>
          <p:cNvPicPr>
            <a:picLocks noChangeAspect="1"/>
          </p:cNvPicPr>
          <p:nvPr/>
        </p:nvPicPr>
        <p:blipFill>
          <a:blip r:embed="rId4"/>
          <a:stretch>
            <a:fillRect/>
          </a:stretch>
        </p:blipFill>
        <p:spPr>
          <a:xfrm>
            <a:off x="5828189" y="2613177"/>
            <a:ext cx="5525610" cy="3563786"/>
          </a:xfrm>
          <a:prstGeom prst="rect">
            <a:avLst/>
          </a:prstGeom>
        </p:spPr>
      </p:pic>
    </p:spTree>
    <p:extLst>
      <p:ext uri="{BB962C8B-B14F-4D97-AF65-F5344CB8AC3E}">
        <p14:creationId xmlns:p14="http://schemas.microsoft.com/office/powerpoint/2010/main" val="39498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因為大於等於兩個點了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加入下個點之前要判斷是</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否會造成凹陷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7" name="圖片 6"/>
          <p:cNvPicPr>
            <a:picLocks noChangeAspect="1"/>
          </p:cNvPicPr>
          <p:nvPr/>
        </p:nvPicPr>
        <p:blipFill>
          <a:blip r:embed="rId2"/>
          <a:stretch>
            <a:fillRect/>
          </a:stretch>
        </p:blipFill>
        <p:spPr>
          <a:xfrm>
            <a:off x="5828188" y="2613175"/>
            <a:ext cx="5525611" cy="3563787"/>
          </a:xfrm>
          <a:prstGeom prst="rect">
            <a:avLst/>
          </a:prstGeom>
        </p:spPr>
      </p:pic>
    </p:spTree>
    <p:extLst>
      <p:ext uri="{BB962C8B-B14F-4D97-AF65-F5344CB8AC3E}">
        <p14:creationId xmlns:p14="http://schemas.microsoft.com/office/powerpoint/2010/main" val="3294164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e>
                    </m:acc>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b>
                        </m:sSub>
                      </m:e>
                    </m:acc>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3</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移出凸包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241"/>
                </a:stretch>
              </a:blipFill>
            </p:spPr>
            <p:txBody>
              <a:bodyPr/>
              <a:lstStyle/>
              <a:p>
                <a:r>
                  <a:rPr lang="zh-TW" altLang="en-US">
                    <a:noFill/>
                  </a:rPr>
                  <a:t> </a:t>
                </a:r>
              </a:p>
            </p:txBody>
          </p:sp>
        </mc:Fallback>
      </mc:AlternateContent>
      <p:pic>
        <p:nvPicPr>
          <p:cNvPr id="7" name="圖片 6"/>
          <p:cNvPicPr>
            <a:picLocks noChangeAspect="1"/>
          </p:cNvPicPr>
          <p:nvPr/>
        </p:nvPicPr>
        <p:blipFill>
          <a:blip r:embed="rId3"/>
          <a:stretch>
            <a:fillRect/>
          </a:stretch>
        </p:blipFill>
        <p:spPr>
          <a:xfrm>
            <a:off x="5828188" y="2613175"/>
            <a:ext cx="5525611" cy="3563787"/>
          </a:xfrm>
          <a:prstGeom prst="rect">
            <a:avLst/>
          </a:prstGeom>
        </p:spPr>
      </p:pic>
    </p:spTree>
    <p:extLst>
      <p:ext uri="{BB962C8B-B14F-4D97-AF65-F5344CB8AC3E}">
        <p14:creationId xmlns:p14="http://schemas.microsoft.com/office/powerpoint/2010/main" val="21067420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因為大於等於兩個點了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加入下個點之前要判斷是</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否會造成凹陷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5828185" y="2613174"/>
            <a:ext cx="5525613" cy="3563788"/>
          </a:xfrm>
          <a:prstGeom prst="rect">
            <a:avLst/>
          </a:prstGeom>
        </p:spPr>
      </p:pic>
    </p:spTree>
    <p:extLst>
      <p:ext uri="{BB962C8B-B14F-4D97-AF65-F5344CB8AC3E}">
        <p14:creationId xmlns:p14="http://schemas.microsoft.com/office/powerpoint/2010/main" val="20895544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e>
                    </m:acc>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b>
                        </m:sSub>
                      </m:e>
                    </m:acc>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&gt;0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，不會造成凹陷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4</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241"/>
                </a:stretch>
              </a:blipFill>
            </p:spPr>
            <p:txBody>
              <a:bodyPr/>
              <a:lstStyle/>
              <a:p>
                <a:r>
                  <a:rPr lang="zh-TW" altLang="en-US">
                    <a:noFill/>
                  </a:rPr>
                  <a:t> </a:t>
                </a:r>
              </a:p>
            </p:txBody>
          </p:sp>
        </mc:Fallback>
      </mc:AlternateContent>
      <p:pic>
        <p:nvPicPr>
          <p:cNvPr id="5" name="圖片 4"/>
          <p:cNvPicPr>
            <a:picLocks noChangeAspect="1"/>
          </p:cNvPicPr>
          <p:nvPr/>
        </p:nvPicPr>
        <p:blipFill>
          <a:blip r:embed="rId3"/>
          <a:stretch>
            <a:fillRect/>
          </a:stretch>
        </p:blipFill>
        <p:spPr>
          <a:xfrm>
            <a:off x="5828185" y="2613174"/>
            <a:ext cx="5525613" cy="3563788"/>
          </a:xfrm>
          <a:prstGeom prst="rect">
            <a:avLst/>
          </a:prstGeom>
        </p:spPr>
      </p:pic>
      <p:pic>
        <p:nvPicPr>
          <p:cNvPr id="4" name="圖片 3"/>
          <p:cNvPicPr>
            <a:picLocks noChangeAspect="1"/>
          </p:cNvPicPr>
          <p:nvPr/>
        </p:nvPicPr>
        <p:blipFill>
          <a:blip r:embed="rId4"/>
          <a:stretch>
            <a:fillRect/>
          </a:stretch>
        </p:blipFill>
        <p:spPr>
          <a:xfrm>
            <a:off x="5828182" y="2613172"/>
            <a:ext cx="5525615" cy="3563790"/>
          </a:xfrm>
          <a:prstGeom prst="rect">
            <a:avLst/>
          </a:prstGeom>
        </p:spPr>
      </p:pic>
    </p:spTree>
    <p:extLst>
      <p:ext uri="{BB962C8B-B14F-4D97-AF65-F5344CB8AC3E}">
        <p14:creationId xmlns:p14="http://schemas.microsoft.com/office/powerpoint/2010/main" val="177453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因為大於等於兩個點了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加入下個點之前要判斷是</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否會造成凹陷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7" name="圖片 6"/>
          <p:cNvPicPr>
            <a:picLocks noChangeAspect="1"/>
          </p:cNvPicPr>
          <p:nvPr/>
        </p:nvPicPr>
        <p:blipFill>
          <a:blip r:embed="rId2"/>
          <a:stretch>
            <a:fillRect/>
          </a:stretch>
        </p:blipFill>
        <p:spPr>
          <a:xfrm>
            <a:off x="5828175" y="2613169"/>
            <a:ext cx="5525621" cy="3563793"/>
          </a:xfrm>
          <a:prstGeom prst="rect">
            <a:avLst/>
          </a:prstGeom>
        </p:spPr>
      </p:pic>
    </p:spTree>
    <p:extLst>
      <p:ext uri="{BB962C8B-B14F-4D97-AF65-F5344CB8AC3E}">
        <p14:creationId xmlns:p14="http://schemas.microsoft.com/office/powerpoint/2010/main" val="29108477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3</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4</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4</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移出凸包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241"/>
                </a:stretch>
              </a:blipFill>
            </p:spPr>
            <p:txBody>
              <a:bodyPr/>
              <a:lstStyle/>
              <a:p>
                <a:r>
                  <a:rPr lang="zh-TW" altLang="en-US">
                    <a:noFill/>
                  </a:rPr>
                  <a:t> </a:t>
                </a:r>
              </a:p>
            </p:txBody>
          </p:sp>
        </mc:Fallback>
      </mc:AlternateContent>
      <p:pic>
        <p:nvPicPr>
          <p:cNvPr id="7" name="圖片 6"/>
          <p:cNvPicPr>
            <a:picLocks noChangeAspect="1"/>
          </p:cNvPicPr>
          <p:nvPr/>
        </p:nvPicPr>
        <p:blipFill>
          <a:blip r:embed="rId3"/>
          <a:stretch>
            <a:fillRect/>
          </a:stretch>
        </p:blipFill>
        <p:spPr>
          <a:xfrm>
            <a:off x="5828175" y="2613169"/>
            <a:ext cx="5525621" cy="3563793"/>
          </a:xfrm>
          <a:prstGeom prst="rect">
            <a:avLst/>
          </a:prstGeom>
        </p:spPr>
      </p:pic>
    </p:spTree>
    <p:extLst>
      <p:ext uri="{BB962C8B-B14F-4D97-AF65-F5344CB8AC3E}">
        <p14:creationId xmlns:p14="http://schemas.microsoft.com/office/powerpoint/2010/main" val="18837699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因為大於等於兩個點了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加入下個點之前要判斷是</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否會造成凹陷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5828175" y="2613168"/>
            <a:ext cx="5525621" cy="3563794"/>
          </a:xfrm>
          <a:prstGeom prst="rect">
            <a:avLst/>
          </a:prstGeom>
        </p:spPr>
      </p:pic>
    </p:spTree>
    <p:extLst>
      <p:ext uri="{BB962C8B-B14F-4D97-AF65-F5344CB8AC3E}">
        <p14:creationId xmlns:p14="http://schemas.microsoft.com/office/powerpoint/2010/main" val="86655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點與向量</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r>
                      <a:rPr lang="zh-TW" altLang="en-US" b="0" i="1" smtClean="0">
                        <a:latin typeface="Cambria Math" panose="02040503050406030204" pitchFamily="18" charset="0"/>
                        <a:ea typeface="Meslo LG M for Powerline" panose="020B0609030804020204" pitchFamily="50" charset="0"/>
                        <a:cs typeface="Meslo LG M for Powerline" panose="020B0609030804020204" pitchFamily="50" charset="0"/>
                      </a:rPr>
                      <m:t>講</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線段前先從點開始講起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兩個點可以決定一條線段或直線，稱為兩點式</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正確來說，這是兩個位置向量</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895527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2</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5</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&gt;0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，不會造成凹陷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5</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241"/>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5828175" y="2613168"/>
            <a:ext cx="5525621" cy="3563794"/>
          </a:xfrm>
          <a:prstGeom prst="rect">
            <a:avLst/>
          </a:prstGeom>
        </p:spPr>
      </p:pic>
      <p:pic>
        <p:nvPicPr>
          <p:cNvPr id="5" name="圖片 4"/>
          <p:cNvPicPr>
            <a:picLocks noChangeAspect="1"/>
          </p:cNvPicPr>
          <p:nvPr/>
        </p:nvPicPr>
        <p:blipFill>
          <a:blip r:embed="rId4"/>
          <a:stretch>
            <a:fillRect/>
          </a:stretch>
        </p:blipFill>
        <p:spPr>
          <a:xfrm>
            <a:off x="5828173" y="2613167"/>
            <a:ext cx="5525623" cy="3563795"/>
          </a:xfrm>
          <a:prstGeom prst="rect">
            <a:avLst/>
          </a:prstGeom>
        </p:spPr>
      </p:pic>
    </p:spTree>
    <p:extLst>
      <p:ext uri="{BB962C8B-B14F-4D97-AF65-F5344CB8AC3E}">
        <p14:creationId xmlns:p14="http://schemas.microsoft.com/office/powerpoint/2010/main" val="174382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因為大於等於兩個點了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加入下個點之前要判斷是</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否會造成凹陷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6" name="圖片 5"/>
          <p:cNvPicPr>
            <a:picLocks noChangeAspect="1"/>
          </p:cNvPicPr>
          <p:nvPr/>
        </p:nvPicPr>
        <p:blipFill>
          <a:blip r:embed="rId2"/>
          <a:stretch>
            <a:fillRect/>
          </a:stretch>
        </p:blipFill>
        <p:spPr>
          <a:xfrm>
            <a:off x="5828169" y="2613165"/>
            <a:ext cx="5525627" cy="3563797"/>
          </a:xfrm>
          <a:prstGeom prst="rect">
            <a:avLst/>
          </a:prstGeom>
        </p:spPr>
      </p:pic>
    </p:spTree>
    <p:extLst>
      <p:ext uri="{BB962C8B-B14F-4D97-AF65-F5344CB8AC3E}">
        <p14:creationId xmlns:p14="http://schemas.microsoft.com/office/powerpoint/2010/main" val="8783780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5</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6</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&gt;0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，不會造成凹陷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6</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241"/>
                </a:stretch>
              </a:blipFill>
            </p:spPr>
            <p:txBody>
              <a:bodyPr/>
              <a:lstStyle/>
              <a:p>
                <a:r>
                  <a:rPr lang="zh-TW" altLang="en-US">
                    <a:noFill/>
                  </a:rPr>
                  <a:t> </a:t>
                </a:r>
              </a:p>
            </p:txBody>
          </p:sp>
        </mc:Fallback>
      </mc:AlternateContent>
      <p:pic>
        <p:nvPicPr>
          <p:cNvPr id="6" name="圖片 5"/>
          <p:cNvPicPr>
            <a:picLocks noChangeAspect="1"/>
          </p:cNvPicPr>
          <p:nvPr/>
        </p:nvPicPr>
        <p:blipFill>
          <a:blip r:embed="rId3"/>
          <a:stretch>
            <a:fillRect/>
          </a:stretch>
        </p:blipFill>
        <p:spPr>
          <a:xfrm>
            <a:off x="5828169" y="2613165"/>
            <a:ext cx="5525627" cy="3563797"/>
          </a:xfrm>
          <a:prstGeom prst="rect">
            <a:avLst/>
          </a:prstGeom>
        </p:spPr>
      </p:pic>
      <p:pic>
        <p:nvPicPr>
          <p:cNvPr id="8" name="圖片 7"/>
          <p:cNvPicPr>
            <a:picLocks noChangeAspect="1"/>
          </p:cNvPicPr>
          <p:nvPr/>
        </p:nvPicPr>
        <p:blipFill>
          <a:blip r:embed="rId4"/>
          <a:stretch>
            <a:fillRect/>
          </a:stretch>
        </p:blipFill>
        <p:spPr>
          <a:xfrm>
            <a:off x="5828164" y="2613162"/>
            <a:ext cx="5525631" cy="3563800"/>
          </a:xfrm>
          <a:prstGeom prst="rect">
            <a:avLst/>
          </a:prstGeom>
        </p:spPr>
      </p:pic>
    </p:spTree>
    <p:extLst>
      <p:ext uri="{BB962C8B-B14F-4D97-AF65-F5344CB8AC3E}">
        <p14:creationId xmlns:p14="http://schemas.microsoft.com/office/powerpoint/2010/main" val="144641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因為大於等於兩個點了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加入下個點之前要判斷是</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否會造成凹陷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5828159" y="2613159"/>
            <a:ext cx="5525636" cy="3563803"/>
          </a:xfrm>
          <a:prstGeom prst="rect">
            <a:avLst/>
          </a:prstGeom>
        </p:spPr>
      </p:pic>
    </p:spTree>
    <p:extLst>
      <p:ext uri="{BB962C8B-B14F-4D97-AF65-F5344CB8AC3E}">
        <p14:creationId xmlns:p14="http://schemas.microsoft.com/office/powerpoint/2010/main" val="36306736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5</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6</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5</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7</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6</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移出凸包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241"/>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5828159" y="2613159"/>
            <a:ext cx="5525636" cy="3563803"/>
          </a:xfrm>
          <a:prstGeom prst="rect">
            <a:avLst/>
          </a:prstGeom>
        </p:spPr>
      </p:pic>
    </p:spTree>
    <p:extLst>
      <p:ext uri="{BB962C8B-B14F-4D97-AF65-F5344CB8AC3E}">
        <p14:creationId xmlns:p14="http://schemas.microsoft.com/office/powerpoint/2010/main" val="142912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因為大於等於兩個點了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加入下個點之前要判斷是</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否會造成凹陷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5828159" y="2613158"/>
            <a:ext cx="5525636" cy="3563803"/>
          </a:xfrm>
          <a:prstGeom prst="rect">
            <a:avLst/>
          </a:prstGeom>
        </p:spPr>
      </p:pic>
    </p:spTree>
    <p:extLst>
      <p:ext uri="{BB962C8B-B14F-4D97-AF65-F5344CB8AC3E}">
        <p14:creationId xmlns:p14="http://schemas.microsoft.com/office/powerpoint/2010/main" val="31829340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5</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7</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5</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移出凸包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241"/>
                </a:stretch>
              </a:blipFill>
            </p:spPr>
            <p:txBody>
              <a:bodyPr/>
              <a:lstStyle/>
              <a:p>
                <a:r>
                  <a:rPr lang="zh-TW" altLang="en-US">
                    <a:noFill/>
                  </a:rPr>
                  <a:t> </a:t>
                </a:r>
              </a:p>
            </p:txBody>
          </p:sp>
        </mc:Fallback>
      </mc:AlternateContent>
      <p:pic>
        <p:nvPicPr>
          <p:cNvPr id="5" name="圖片 4"/>
          <p:cNvPicPr>
            <a:picLocks noChangeAspect="1"/>
          </p:cNvPicPr>
          <p:nvPr/>
        </p:nvPicPr>
        <p:blipFill>
          <a:blip r:embed="rId3"/>
          <a:stretch>
            <a:fillRect/>
          </a:stretch>
        </p:blipFill>
        <p:spPr>
          <a:xfrm>
            <a:off x="5828159" y="2613158"/>
            <a:ext cx="5525636" cy="3563803"/>
          </a:xfrm>
          <a:prstGeom prst="rect">
            <a:avLst/>
          </a:prstGeom>
        </p:spPr>
      </p:pic>
    </p:spTree>
    <p:extLst>
      <p:ext uri="{BB962C8B-B14F-4D97-AF65-F5344CB8AC3E}">
        <p14:creationId xmlns:p14="http://schemas.microsoft.com/office/powerpoint/2010/main" val="18207329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因為大於等於兩個點了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加入下個點之前要判斷是</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否會造成凹陷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5828157" y="2613157"/>
            <a:ext cx="5525638" cy="3563804"/>
          </a:xfrm>
          <a:prstGeom prst="rect">
            <a:avLst/>
          </a:prstGeom>
        </p:spPr>
      </p:pic>
    </p:spTree>
    <p:extLst>
      <p:ext uri="{BB962C8B-B14F-4D97-AF65-F5344CB8AC3E}">
        <p14:creationId xmlns:p14="http://schemas.microsoft.com/office/powerpoint/2010/main" val="39995821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7</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&gt;0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，不會造成凹陷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7</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241"/>
                </a:stretch>
              </a:blipFill>
            </p:spPr>
            <p:txBody>
              <a:bodyPr/>
              <a:lstStyle/>
              <a:p>
                <a:r>
                  <a:rPr lang="zh-TW" altLang="en-US">
                    <a:noFill/>
                  </a:rPr>
                  <a:t> </a:t>
                </a:r>
              </a:p>
            </p:txBody>
          </p:sp>
        </mc:Fallback>
      </mc:AlternateContent>
      <p:pic>
        <p:nvPicPr>
          <p:cNvPr id="7" name="圖片 6"/>
          <p:cNvPicPr>
            <a:picLocks noChangeAspect="1"/>
          </p:cNvPicPr>
          <p:nvPr/>
        </p:nvPicPr>
        <p:blipFill>
          <a:blip r:embed="rId3"/>
          <a:stretch>
            <a:fillRect/>
          </a:stretch>
        </p:blipFill>
        <p:spPr>
          <a:xfrm>
            <a:off x="5828157" y="2613157"/>
            <a:ext cx="5525638" cy="3563804"/>
          </a:xfrm>
          <a:prstGeom prst="rect">
            <a:avLst/>
          </a:prstGeom>
        </p:spPr>
      </p:pic>
      <p:pic>
        <p:nvPicPr>
          <p:cNvPr id="4" name="圖片 3"/>
          <p:cNvPicPr>
            <a:picLocks noChangeAspect="1"/>
          </p:cNvPicPr>
          <p:nvPr/>
        </p:nvPicPr>
        <p:blipFill>
          <a:blip r:embed="rId4"/>
          <a:stretch>
            <a:fillRect/>
          </a:stretch>
        </p:blipFill>
        <p:spPr>
          <a:xfrm>
            <a:off x="5828157" y="2613157"/>
            <a:ext cx="5525637" cy="3563804"/>
          </a:xfrm>
          <a:prstGeom prst="rect">
            <a:avLst/>
          </a:prstGeom>
        </p:spPr>
      </p:pic>
    </p:spTree>
    <p:extLst>
      <p:ext uri="{BB962C8B-B14F-4D97-AF65-F5344CB8AC3E}">
        <p14:creationId xmlns:p14="http://schemas.microsoft.com/office/powerpoint/2010/main" val="320496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因為大於等於兩個點了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加入下個點之前要判斷是</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否會造成凹陷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6" name="圖片 5"/>
          <p:cNvPicPr>
            <a:picLocks noChangeAspect="1"/>
          </p:cNvPicPr>
          <p:nvPr/>
        </p:nvPicPr>
        <p:blipFill>
          <a:blip r:embed="rId2"/>
          <a:stretch>
            <a:fillRect/>
          </a:stretch>
        </p:blipFill>
        <p:spPr>
          <a:xfrm>
            <a:off x="5828150" y="2613153"/>
            <a:ext cx="5525643" cy="3563808"/>
          </a:xfrm>
          <a:prstGeom prst="rect">
            <a:avLst/>
          </a:prstGeom>
        </p:spPr>
      </p:pic>
    </p:spTree>
    <p:extLst>
      <p:ext uri="{BB962C8B-B14F-4D97-AF65-F5344CB8AC3E}">
        <p14:creationId xmlns:p14="http://schemas.microsoft.com/office/powerpoint/2010/main" val="318125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點與向量</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位置向量</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6" name="圖片 5"/>
          <p:cNvPicPr>
            <a:picLocks noChangeAspect="1"/>
          </p:cNvPicPr>
          <p:nvPr/>
        </p:nvPicPr>
        <p:blipFill>
          <a:blip r:embed="rId2"/>
          <a:stretch>
            <a:fillRect/>
          </a:stretch>
        </p:blipFill>
        <p:spPr>
          <a:xfrm>
            <a:off x="838199" y="2465244"/>
            <a:ext cx="4120990" cy="3616379"/>
          </a:xfrm>
          <a:prstGeom prst="rect">
            <a:avLst/>
          </a:prstGeom>
        </p:spPr>
      </p:pic>
      <p:pic>
        <p:nvPicPr>
          <p:cNvPr id="9" name="圖片 8"/>
          <p:cNvPicPr>
            <a:picLocks noChangeAspect="1"/>
          </p:cNvPicPr>
          <p:nvPr/>
        </p:nvPicPr>
        <p:blipFill>
          <a:blip r:embed="rId3"/>
          <a:stretch>
            <a:fillRect/>
          </a:stretch>
        </p:blipFill>
        <p:spPr>
          <a:xfrm>
            <a:off x="7232809" y="2465245"/>
            <a:ext cx="4120989" cy="3616378"/>
          </a:xfrm>
          <a:prstGeom prst="rect">
            <a:avLst/>
          </a:prstGeom>
        </p:spPr>
      </p:pic>
      <p:sp>
        <p:nvSpPr>
          <p:cNvPr id="8" name="向右箭號 7"/>
          <p:cNvSpPr/>
          <p:nvPr/>
        </p:nvSpPr>
        <p:spPr>
          <a:xfrm>
            <a:off x="5290457" y="3429790"/>
            <a:ext cx="1611086" cy="168728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878914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14:m>
                  <m:oMath xmlns:m="http://schemas.openxmlformats.org/officeDocument/2006/math">
                    <m:acc>
                      <m:accPr>
                        <m: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7</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acc>
                      <m:accPr>
                        <m:chr m:val="⃑"/>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accPr>
                      <m:e>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8</m:t>
                            </m:r>
                          </m:sub>
                        </m:sSub>
                      </m:e>
                    </m:acc>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&gt;0</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，不會造成凹陷</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a:t>
                </a:r>
                <a14:m>
                  <m:oMath xmlns:m="http://schemas.openxmlformats.org/officeDocument/2006/math">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8</m:t>
                        </m:r>
                      </m:sub>
                    </m:sSub>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加入凸包</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241"/>
                </a:stretch>
              </a:blipFill>
            </p:spPr>
            <p:txBody>
              <a:bodyPr/>
              <a:lstStyle/>
              <a:p>
                <a:r>
                  <a:rPr lang="zh-TW" altLang="en-US">
                    <a:noFill/>
                  </a:rPr>
                  <a:t> </a:t>
                </a:r>
              </a:p>
            </p:txBody>
          </p:sp>
        </mc:Fallback>
      </mc:AlternateContent>
      <p:pic>
        <p:nvPicPr>
          <p:cNvPr id="6" name="圖片 5"/>
          <p:cNvPicPr>
            <a:picLocks noChangeAspect="1"/>
          </p:cNvPicPr>
          <p:nvPr/>
        </p:nvPicPr>
        <p:blipFill>
          <a:blip r:embed="rId3"/>
          <a:stretch>
            <a:fillRect/>
          </a:stretch>
        </p:blipFill>
        <p:spPr>
          <a:xfrm>
            <a:off x="5828150" y="2613153"/>
            <a:ext cx="5525643" cy="3563808"/>
          </a:xfrm>
          <a:prstGeom prst="rect">
            <a:avLst/>
          </a:prstGeom>
        </p:spPr>
      </p:pic>
      <p:pic>
        <p:nvPicPr>
          <p:cNvPr id="4" name="圖片 3"/>
          <p:cNvPicPr>
            <a:picLocks noChangeAspect="1"/>
          </p:cNvPicPr>
          <p:nvPr/>
        </p:nvPicPr>
        <p:blipFill>
          <a:blip r:embed="rId4"/>
          <a:stretch>
            <a:fillRect/>
          </a:stretch>
        </p:blipFill>
        <p:spPr>
          <a:xfrm>
            <a:off x="5828143" y="2613149"/>
            <a:ext cx="5525650" cy="3563812"/>
          </a:xfrm>
          <a:prstGeom prst="rect">
            <a:avLst/>
          </a:prstGeom>
        </p:spPr>
      </p:pic>
    </p:spTree>
    <p:extLst>
      <p:ext uri="{BB962C8B-B14F-4D97-AF65-F5344CB8AC3E}">
        <p14:creationId xmlns:p14="http://schemas.microsoft.com/office/powerpoint/2010/main" val="389256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找出下側凸包</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下</a:t>
            </a:r>
            <a:r>
              <a:rPr lang="zh-TW" altLang="en-US" dirty="0"/>
              <a:t>側</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凸包完成</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上側凸包唯一不同的地方</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只是從後面掃到前面，其</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他步驟均與找出下側凸包</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相同</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5828143" y="2613149"/>
            <a:ext cx="5525650" cy="3563812"/>
          </a:xfrm>
          <a:prstGeom prst="rect">
            <a:avLst/>
          </a:prstGeom>
        </p:spPr>
      </p:pic>
    </p:spTree>
    <p:extLst>
      <p:ext uri="{BB962C8B-B14F-4D97-AF65-F5344CB8AC3E}">
        <p14:creationId xmlns:p14="http://schemas.microsoft.com/office/powerpoint/2010/main" val="10100625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找出凸包</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要特別注意</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𝑃</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會被算到兩次</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如果點的數量大於</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時要</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在最後把凸包點集中最後</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一個點去掉</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5" name="圖片 4"/>
          <p:cNvPicPr>
            <a:picLocks noChangeAspect="1"/>
          </p:cNvPicPr>
          <p:nvPr/>
        </p:nvPicPr>
        <p:blipFill>
          <a:blip r:embed="rId3"/>
          <a:stretch>
            <a:fillRect/>
          </a:stretch>
        </p:blipFill>
        <p:spPr>
          <a:xfrm>
            <a:off x="5828143" y="2613149"/>
            <a:ext cx="5525650" cy="3563812"/>
          </a:xfrm>
          <a:prstGeom prst="rect">
            <a:avLst/>
          </a:prstGeom>
        </p:spPr>
      </p:pic>
    </p:spTree>
    <p:extLst>
      <p:ext uri="{BB962C8B-B14F-4D97-AF65-F5344CB8AC3E}">
        <p14:creationId xmlns:p14="http://schemas.microsoft.com/office/powerpoint/2010/main" val="38350722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找出凸包</a:t>
            </a:r>
            <a:endParaRPr lang="zh-TW" altLang="en-US" dirty="0"/>
          </a:p>
        </p:txBody>
      </p:sp>
      <p:sp>
        <p:nvSpPr>
          <p:cNvPr id="3"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程式碼</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7" name="圖片 6"/>
          <p:cNvPicPr>
            <a:picLocks noChangeAspect="1"/>
          </p:cNvPicPr>
          <p:nvPr/>
        </p:nvPicPr>
        <p:blipFill>
          <a:blip r:embed="rId2"/>
          <a:stretch>
            <a:fillRect/>
          </a:stretch>
        </p:blipFill>
        <p:spPr>
          <a:xfrm>
            <a:off x="1818165" y="2315910"/>
            <a:ext cx="8546722" cy="3861053"/>
          </a:xfrm>
          <a:prstGeom prst="rect">
            <a:avLst/>
          </a:prstGeom>
        </p:spPr>
      </p:pic>
    </p:spTree>
    <p:extLst>
      <p:ext uri="{BB962C8B-B14F-4D97-AF65-F5344CB8AC3E}">
        <p14:creationId xmlns:p14="http://schemas.microsoft.com/office/powerpoint/2010/main" val="36310340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D1B1D8-7B5A-4BED-AB39-CB90796B6FDF}"/>
              </a:ext>
            </a:extLst>
          </p:cNvPr>
          <p:cNvSpPr>
            <a:spLocks noGrp="1"/>
          </p:cNvSpPr>
          <p:nvPr>
            <p:ph type="title"/>
          </p:nvPr>
        </p:nvSpPr>
        <p:spPr/>
        <p:txBody>
          <a:bodyPr/>
          <a:lstStyle/>
          <a:p>
            <a:r>
              <a:rPr lang="zh-TW" altLang="en-US"/>
              <a:t>旋轉卡尺</a:t>
            </a:r>
            <a:endParaRPr lang="zh-TW" altLang="en-US" dirty="0"/>
          </a:p>
        </p:txBody>
      </p:sp>
      <p:sp>
        <p:nvSpPr>
          <p:cNvPr id="3" name="文字版面配置區 2">
            <a:extLst>
              <a:ext uri="{FF2B5EF4-FFF2-40B4-BE49-F238E27FC236}">
                <a16:creationId xmlns:a16="http://schemas.microsoft.com/office/drawing/2014/main" xmlns=""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084020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旋轉卡尺</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雖然可以在</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𝑂</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𝑤</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的時間內找到最遠點對，但是如果座標範圍到</a:t>
                </a:r>
                <a14:m>
                  <m:oMath xmlns:m="http://schemas.openxmlformats.org/officeDocument/2006/math">
                    <m: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 </m:t>
                    </m:r>
                    <m:sSup>
                      <m:sSup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pPr>
                      <m:e>
                        <m: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10</m:t>
                        </m:r>
                      </m:e>
                      <m:sup>
                        <m: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9</m:t>
                        </m:r>
                      </m:sup>
                    </m:sSup>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的話，這樣的時間複雜度顯然會 </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TLE</a:t>
                </a: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旋轉卡尺</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941" r="-115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510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旋轉卡尺</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用兩條平行線夾住凸包旋轉</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剛好被卡住的兩個點就是對踵點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1026" name="Picture 2" descr="Animation of Rotating Calipe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34123" y="3011136"/>
            <a:ext cx="5123753" cy="2798358"/>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5137242" y="5807848"/>
            <a:ext cx="1917513" cy="461665"/>
          </a:xfrm>
          <a:prstGeom prst="rect">
            <a:avLst/>
          </a:prstGeom>
          <a:noFill/>
        </p:spPr>
        <p:txBody>
          <a:bodyPr wrap="none" rtlCol="0">
            <a:spAutoFit/>
          </a:bodyPr>
          <a:lstStyle/>
          <a:p>
            <a:r>
              <a:rPr lang="en-US" altLang="zh-TW" sz="2400" dirty="0"/>
              <a:t>From Internet</a:t>
            </a:r>
            <a:endParaRPr lang="zh-TW" altLang="en-US" sz="2400" dirty="0"/>
          </a:p>
        </p:txBody>
      </p:sp>
    </p:spTree>
    <p:extLst>
      <p:ext uri="{BB962C8B-B14F-4D97-AF65-F5344CB8AC3E}">
        <p14:creationId xmlns:p14="http://schemas.microsoft.com/office/powerpoint/2010/main" val="26653974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在程式實作上要做到旋轉有點困難</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有一個比較方便的做法</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讓一條直線卡在某個點上</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lvl="1"/>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對踵點則是另一條平行直線夾住的點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81027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stretch>
            <a:fillRect/>
          </a:stretch>
        </p:blipFill>
        <p:spPr>
          <a:xfrm>
            <a:off x="3531371" y="2970621"/>
            <a:ext cx="5124357" cy="3206342"/>
          </a:xfrm>
          <a:prstGeom prst="rect">
            <a:avLst/>
          </a:prstGeom>
        </p:spPr>
      </p:pic>
    </p:spTree>
    <p:extLst>
      <p:ext uri="{BB962C8B-B14F-4D97-AF65-F5344CB8AC3E}">
        <p14:creationId xmlns:p14="http://schemas.microsoft.com/office/powerpoint/2010/main" val="19174057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8731630-D65B-4E4B-ADAE-3017772A52D2}"/>
              </a:ext>
            </a:extLst>
          </p:cNvPr>
          <p:cNvSpPr>
            <a:spLocks noGrp="1"/>
          </p:cNvSpPr>
          <p:nvPr>
            <p:ph type="title"/>
          </p:nvPr>
        </p:nvSpPr>
        <p:spPr/>
        <p:txBody>
          <a:bodyPr/>
          <a:lstStyle/>
          <a:p>
            <a:r>
              <a:rPr lang="zh-TW" altLang="en-US" dirty="0"/>
              <a:t>如何旋轉？</a:t>
            </a:r>
          </a:p>
        </p:txBody>
      </p:sp>
      <p:sp>
        <p:nvSpPr>
          <p:cNvPr id="3" name="內容版面配置區 2">
            <a:extLst>
              <a:ext uri="{FF2B5EF4-FFF2-40B4-BE49-F238E27FC236}">
                <a16:creationId xmlns:a16="http://schemas.microsoft.com/office/drawing/2014/main" xmlns="" id="{D46730E1-C50B-468C-832F-9B47A713BA63}"/>
              </a:ext>
            </a:extLst>
          </p:cNvPr>
          <p:cNvSpPr>
            <a:spLocks noGrp="1"/>
          </p:cNvSpPr>
          <p:nvPr>
            <p:ph idx="1"/>
          </p:nvPr>
        </p:nvSpPr>
        <p:spPr/>
        <p:txBody>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依照逆時針順序枚舉所有的點，對於每個點找到最遠的對踵點，距離最遠的即為最遠點對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stretch>
            <a:fillRect/>
          </a:stretch>
        </p:blipFill>
        <p:spPr>
          <a:xfrm>
            <a:off x="3531371" y="2975165"/>
            <a:ext cx="5124357" cy="3201798"/>
          </a:xfrm>
          <a:prstGeom prst="rect">
            <a:avLst/>
          </a:prstGeom>
        </p:spPr>
      </p:pic>
    </p:spTree>
    <p:extLst>
      <p:ext uri="{BB962C8B-B14F-4D97-AF65-F5344CB8AC3E}">
        <p14:creationId xmlns:p14="http://schemas.microsoft.com/office/powerpoint/2010/main" val="19398232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4969</TotalTime>
  <Words>2960</Words>
  <Application>Microsoft Office PowerPoint</Application>
  <PresentationFormat>寬螢幕</PresentationFormat>
  <Paragraphs>527</Paragraphs>
  <Slides>145</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145</vt:i4>
      </vt:variant>
    </vt:vector>
  </HeadingPairs>
  <TitlesOfParts>
    <vt:vector size="157" baseType="lpstr">
      <vt:lpstr>-apple-system</vt:lpstr>
      <vt:lpstr>Menlo</vt:lpstr>
      <vt:lpstr>Monaco</vt:lpstr>
      <vt:lpstr>游ゴシック</vt:lpstr>
      <vt:lpstr>微軟正黑體</vt:lpstr>
      <vt:lpstr>新細明體</vt:lpstr>
      <vt:lpstr>Arial</vt:lpstr>
      <vt:lpstr>Calibri</vt:lpstr>
      <vt:lpstr>Cambria Math</vt:lpstr>
      <vt:lpstr>Consolas</vt:lpstr>
      <vt:lpstr>Meslo LG M for Powerline</vt:lpstr>
      <vt:lpstr>Office 佈景主題</vt:lpstr>
      <vt:lpstr> Advanced  Competitive Programming</vt:lpstr>
      <vt:lpstr>計算幾何</vt:lpstr>
      <vt:lpstr>解析幾何</vt:lpstr>
      <vt:lpstr>計算幾何</vt:lpstr>
      <vt:lpstr>計算幾何</vt:lpstr>
      <vt:lpstr>線段表示方法</vt:lpstr>
      <vt:lpstr>線段表示方法</vt:lpstr>
      <vt:lpstr>點與向量</vt:lpstr>
      <vt:lpstr>點與向量</vt:lpstr>
      <vt:lpstr>點與向量</vt:lpstr>
      <vt:lpstr>點與向量</vt:lpstr>
      <vt:lpstr>點與向量</vt:lpstr>
      <vt:lpstr>點與向量</vt:lpstr>
      <vt:lpstr>點與向量</vt:lpstr>
      <vt:lpstr>點與向量</vt:lpstr>
      <vt:lpstr>內積 (dot)</vt:lpstr>
      <vt:lpstr>內積 (dot)</vt:lpstr>
      <vt:lpstr>內積 (dot)</vt:lpstr>
      <vt:lpstr>判斷點是否在線段內</vt:lpstr>
      <vt:lpstr>判斷點是否在線段內</vt:lpstr>
      <vt:lpstr>判斷點是否在線段內</vt:lpstr>
      <vt:lpstr>外積 (cross)</vt:lpstr>
      <vt:lpstr>外積 (cross)</vt:lpstr>
      <vt:lpstr>外積 (cross)</vt:lpstr>
      <vt:lpstr>判斷三點是否共線</vt:lpstr>
      <vt:lpstr>判斷三點是否共線</vt:lpstr>
      <vt:lpstr>判斷三點是否共線</vt:lpstr>
      <vt:lpstr>判斷三點是否共線</vt:lpstr>
      <vt:lpstr>判斷 P_3  是否在線段 (P_1,P_2) 中</vt:lpstr>
      <vt:lpstr>線段與有向面積</vt:lpstr>
      <vt:lpstr>有向線段</vt:lpstr>
      <vt:lpstr>有向線段</vt:lpstr>
      <vt:lpstr>有向面積</vt:lpstr>
      <vt:lpstr>有向面積</vt:lpstr>
      <vt:lpstr>簡單多邊形面積</vt:lpstr>
      <vt:lpstr>簡單多邊形面積</vt:lpstr>
      <vt:lpstr>簡單多邊形面積</vt:lpstr>
      <vt:lpstr>簡單多邊形面積</vt:lpstr>
      <vt:lpstr>有向面積正負</vt:lpstr>
      <vt:lpstr>判斷線段相交、找出直線交點</vt:lpstr>
      <vt:lpstr>判斷線段相交</vt:lpstr>
      <vt:lpstr>特例</vt:lpstr>
      <vt:lpstr>特例</vt:lpstr>
      <vt:lpstr>特例</vt:lpstr>
      <vt:lpstr>判斷線段相交</vt:lpstr>
      <vt:lpstr>找出直線交點</vt:lpstr>
      <vt:lpstr>找出直線交點</vt:lpstr>
      <vt:lpstr>找出直線交點</vt:lpstr>
      <vt:lpstr>找出直線交點</vt:lpstr>
      <vt:lpstr>找出直線交點</vt:lpstr>
      <vt:lpstr>找出直線交點</vt:lpstr>
      <vt:lpstr>計算幾何模板</vt:lpstr>
      <vt:lpstr>計算幾何模板</vt:lpstr>
      <vt:lpstr>凸包與最遠點對</vt:lpstr>
      <vt:lpstr>最遠點對</vt:lpstr>
      <vt:lpstr>最遠點對</vt:lpstr>
      <vt:lpstr>最遠點對</vt:lpstr>
      <vt:lpstr>凸集合性質</vt:lpstr>
      <vt:lpstr>凸集合性質</vt:lpstr>
      <vt:lpstr>凸集合性質</vt:lpstr>
      <vt:lpstr>整數點數限制</vt:lpstr>
      <vt:lpstr>邊斜率單調</vt:lpstr>
      <vt:lpstr>找出凸包</vt:lpstr>
      <vt:lpstr>找出凸包</vt:lpstr>
      <vt:lpstr>排序</vt:lpstr>
      <vt:lpstr>找出凸包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找出下側凸包</vt:lpstr>
      <vt:lpstr>找出凸包</vt:lpstr>
      <vt:lpstr>找出凸包</vt:lpstr>
      <vt:lpstr>旋轉卡尺</vt:lpstr>
      <vt:lpstr>旋轉卡尺</vt:lpstr>
      <vt:lpstr>旋轉卡尺</vt:lpstr>
      <vt:lpstr>如何旋轉？</vt:lpstr>
      <vt:lpstr>如何旋轉？</vt:lpstr>
      <vt:lpstr>如何旋轉？</vt:lpstr>
      <vt:lpstr>如何旋轉？</vt:lpstr>
      <vt:lpstr>如何旋轉？</vt:lpstr>
      <vt:lpstr>如何旋轉？</vt:lpstr>
      <vt:lpstr>如何旋轉？</vt:lpstr>
      <vt:lpstr>如何旋轉？</vt:lpstr>
      <vt:lpstr>如何旋轉？</vt:lpstr>
      <vt:lpstr>如何旋轉？</vt:lpstr>
      <vt:lpstr>如何旋轉？</vt:lpstr>
      <vt:lpstr>如何旋轉？</vt:lpstr>
      <vt:lpstr>旋轉卡尺</vt:lpstr>
      <vt:lpstr>旋轉卡尺</vt:lpstr>
      <vt:lpstr>旋轉卡尺</vt:lpstr>
      <vt:lpstr>旋轉卡尺</vt:lpstr>
      <vt:lpstr>Questions?</vt:lpstr>
      <vt:lpstr>Multiplication algorithm</vt:lpstr>
      <vt:lpstr>Multiplication algorithm</vt:lpstr>
      <vt:lpstr>複數乘法</vt:lpstr>
      <vt:lpstr>複數乘法</vt:lpstr>
      <vt:lpstr>複數乘法</vt:lpstr>
      <vt:lpstr>複數乘法</vt:lpstr>
      <vt:lpstr>複數乘法</vt:lpstr>
      <vt:lpstr>複數乘法</vt:lpstr>
      <vt:lpstr>複數乘法</vt:lpstr>
      <vt:lpstr>複數乘法</vt:lpstr>
      <vt:lpstr>複數乘法</vt:lpstr>
      <vt:lpstr>Multiplication algorithm</vt:lpstr>
      <vt:lpstr>Karatsuba algorithm</vt:lpstr>
      <vt:lpstr>Karatsuba algorithm</vt:lpstr>
      <vt:lpstr>Karatsuba algorithm</vt:lpstr>
      <vt:lpstr>Karatsuba algorithm</vt:lpstr>
      <vt:lpstr>Karatsuba algorithm</vt:lpstr>
      <vt:lpstr>Karatsuba algorithm</vt:lpstr>
      <vt:lpstr>Karatsuba algorithm</vt:lpstr>
      <vt:lpstr>Karatsuba algorithm</vt:lpstr>
      <vt:lpstr>Karatsuba algorithm</vt:lpstr>
      <vt:lpstr>分治法</vt:lpstr>
      <vt:lpstr>分治法</vt:lpstr>
      <vt:lpstr>分治法</vt:lpstr>
      <vt:lpstr>分治法</vt:lpstr>
      <vt:lpstr>Floating-Point Precision</vt:lpstr>
      <vt:lpstr>形成原因：IEEE 754 的浮點數的儲存</vt:lpstr>
      <vt:lpstr>舉例</vt:lpstr>
      <vt:lpstr>解決方法</vt:lpstr>
      <vt:lpstr>解決方法(比較大小)</vt:lpstr>
      <vt:lpstr>解決方法(比較相等)</vt:lpstr>
      <vt:lpstr>AC Get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奕儒 宋</dc:creator>
  <cp:lastModifiedBy>leo</cp:lastModifiedBy>
  <cp:revision>202</cp:revision>
  <dcterms:created xsi:type="dcterms:W3CDTF">2019-02-19T13:11:27Z</dcterms:created>
  <dcterms:modified xsi:type="dcterms:W3CDTF">2021-12-28T17:18:52Z</dcterms:modified>
</cp:coreProperties>
</file>