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7"/>
  </p:notesMasterIdLst>
  <p:handoutMasterIdLst>
    <p:handoutMasterId r:id="rId428"/>
  </p:handoutMasterIdLst>
  <p:sldIdLst>
    <p:sldId id="256" r:id="rId2"/>
    <p:sldId id="362" r:id="rId3"/>
    <p:sldId id="506" r:id="rId4"/>
    <p:sldId id="382" r:id="rId5"/>
    <p:sldId id="813" r:id="rId6"/>
    <p:sldId id="383" r:id="rId7"/>
    <p:sldId id="814" r:id="rId8"/>
    <p:sldId id="815" r:id="rId9"/>
    <p:sldId id="816" r:id="rId10"/>
    <p:sldId id="384" r:id="rId11"/>
    <p:sldId id="820" r:id="rId12"/>
    <p:sldId id="817" r:id="rId13"/>
    <p:sldId id="818" r:id="rId14"/>
    <p:sldId id="819" r:id="rId15"/>
    <p:sldId id="650" r:id="rId16"/>
    <p:sldId id="386" r:id="rId17"/>
    <p:sldId id="821" r:id="rId18"/>
    <p:sldId id="387" r:id="rId19"/>
    <p:sldId id="822" r:id="rId20"/>
    <p:sldId id="936" r:id="rId21"/>
    <p:sldId id="937" r:id="rId22"/>
    <p:sldId id="935" r:id="rId23"/>
    <p:sldId id="938" r:id="rId24"/>
    <p:sldId id="939" r:id="rId25"/>
    <p:sldId id="940" r:id="rId26"/>
    <p:sldId id="374" r:id="rId27"/>
    <p:sldId id="825" r:id="rId28"/>
    <p:sldId id="826" r:id="rId29"/>
    <p:sldId id="827" r:id="rId30"/>
    <p:sldId id="380" r:id="rId31"/>
    <p:sldId id="379" r:id="rId32"/>
    <p:sldId id="823" r:id="rId33"/>
    <p:sldId id="824" r:id="rId34"/>
    <p:sldId id="399" r:id="rId35"/>
    <p:sldId id="381" r:id="rId36"/>
    <p:sldId id="398" r:id="rId37"/>
    <p:sldId id="396" r:id="rId38"/>
    <p:sldId id="397" r:id="rId39"/>
    <p:sldId id="505" r:id="rId40"/>
    <p:sldId id="507" r:id="rId41"/>
    <p:sldId id="511" r:id="rId42"/>
    <p:sldId id="508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12" r:id="rId53"/>
    <p:sldId id="514" r:id="rId54"/>
    <p:sldId id="524" r:id="rId55"/>
    <p:sldId id="527" r:id="rId56"/>
    <p:sldId id="529" r:id="rId57"/>
    <p:sldId id="943" r:id="rId58"/>
    <p:sldId id="528" r:id="rId59"/>
    <p:sldId id="525" r:id="rId60"/>
    <p:sldId id="603" r:id="rId61"/>
    <p:sldId id="526" r:id="rId62"/>
    <p:sldId id="675" r:id="rId63"/>
    <p:sldId id="676" r:id="rId64"/>
    <p:sldId id="532" r:id="rId65"/>
    <p:sldId id="811" r:id="rId66"/>
    <p:sldId id="670" r:id="rId67"/>
    <p:sldId id="669" r:id="rId68"/>
    <p:sldId id="668" r:id="rId69"/>
    <p:sldId id="671" r:id="rId70"/>
    <p:sldId id="672" r:id="rId71"/>
    <p:sldId id="673" r:id="rId72"/>
    <p:sldId id="674" r:id="rId73"/>
    <p:sldId id="540" r:id="rId74"/>
    <p:sldId id="541" r:id="rId75"/>
    <p:sldId id="545" r:id="rId76"/>
    <p:sldId id="544" r:id="rId77"/>
    <p:sldId id="546" r:id="rId78"/>
    <p:sldId id="547" r:id="rId79"/>
    <p:sldId id="941" r:id="rId80"/>
    <p:sldId id="803" r:id="rId81"/>
    <p:sldId id="548" r:id="rId82"/>
    <p:sldId id="549" r:id="rId83"/>
    <p:sldId id="551" r:id="rId84"/>
    <p:sldId id="552" r:id="rId85"/>
    <p:sldId id="554" r:id="rId86"/>
    <p:sldId id="553" r:id="rId87"/>
    <p:sldId id="555" r:id="rId88"/>
    <p:sldId id="556" r:id="rId89"/>
    <p:sldId id="557" r:id="rId90"/>
    <p:sldId id="558" r:id="rId91"/>
    <p:sldId id="559" r:id="rId92"/>
    <p:sldId id="560" r:id="rId93"/>
    <p:sldId id="561" r:id="rId94"/>
    <p:sldId id="562" r:id="rId95"/>
    <p:sldId id="563" r:id="rId96"/>
    <p:sldId id="564" r:id="rId97"/>
    <p:sldId id="565" r:id="rId98"/>
    <p:sldId id="566" r:id="rId99"/>
    <p:sldId id="567" r:id="rId100"/>
    <p:sldId id="568" r:id="rId101"/>
    <p:sldId id="569" r:id="rId102"/>
    <p:sldId id="572" r:id="rId103"/>
    <p:sldId id="570" r:id="rId104"/>
    <p:sldId id="571" r:id="rId105"/>
    <p:sldId id="573" r:id="rId106"/>
    <p:sldId id="574" r:id="rId107"/>
    <p:sldId id="575" r:id="rId108"/>
    <p:sldId id="576" r:id="rId109"/>
    <p:sldId id="577" r:id="rId110"/>
    <p:sldId id="578" r:id="rId111"/>
    <p:sldId id="579" r:id="rId112"/>
    <p:sldId id="580" r:id="rId113"/>
    <p:sldId id="581" r:id="rId114"/>
    <p:sldId id="582" r:id="rId115"/>
    <p:sldId id="583" r:id="rId116"/>
    <p:sldId id="586" r:id="rId117"/>
    <p:sldId id="584" r:id="rId118"/>
    <p:sldId id="585" r:id="rId119"/>
    <p:sldId id="587" r:id="rId120"/>
    <p:sldId id="588" r:id="rId121"/>
    <p:sldId id="589" r:id="rId122"/>
    <p:sldId id="590" r:id="rId123"/>
    <p:sldId id="591" r:id="rId124"/>
    <p:sldId id="592" r:id="rId125"/>
    <p:sldId id="593" r:id="rId126"/>
    <p:sldId id="596" r:id="rId127"/>
    <p:sldId id="727" r:id="rId128"/>
    <p:sldId id="597" r:id="rId129"/>
    <p:sldId id="642" r:id="rId130"/>
    <p:sldId id="594" r:id="rId131"/>
    <p:sldId id="595" r:id="rId132"/>
    <p:sldId id="598" r:id="rId133"/>
    <p:sldId id="648" r:id="rId134"/>
    <p:sldId id="599" r:id="rId135"/>
    <p:sldId id="604" r:id="rId136"/>
    <p:sldId id="600" r:id="rId137"/>
    <p:sldId id="601" r:id="rId138"/>
    <p:sldId id="602" r:id="rId139"/>
    <p:sldId id="643" r:id="rId140"/>
    <p:sldId id="605" r:id="rId141"/>
    <p:sldId id="606" r:id="rId142"/>
    <p:sldId id="607" r:id="rId143"/>
    <p:sldId id="610" r:id="rId144"/>
    <p:sldId id="644" r:id="rId145"/>
    <p:sldId id="645" r:id="rId146"/>
    <p:sldId id="615" r:id="rId147"/>
    <p:sldId id="616" r:id="rId148"/>
    <p:sldId id="611" r:id="rId149"/>
    <p:sldId id="619" r:id="rId150"/>
    <p:sldId id="612" r:id="rId151"/>
    <p:sldId id="614" r:id="rId152"/>
    <p:sldId id="620" r:id="rId153"/>
    <p:sldId id="613" r:id="rId154"/>
    <p:sldId id="618" r:id="rId155"/>
    <p:sldId id="617" r:id="rId156"/>
    <p:sldId id="621" r:id="rId157"/>
    <p:sldId id="622" r:id="rId158"/>
    <p:sldId id="623" r:id="rId159"/>
    <p:sldId id="624" r:id="rId160"/>
    <p:sldId id="625" r:id="rId161"/>
    <p:sldId id="631" r:id="rId162"/>
    <p:sldId id="627" r:id="rId163"/>
    <p:sldId id="628" r:id="rId164"/>
    <p:sldId id="630" r:id="rId165"/>
    <p:sldId id="629" r:id="rId166"/>
    <p:sldId id="632" r:id="rId167"/>
    <p:sldId id="634" r:id="rId168"/>
    <p:sldId id="633" r:id="rId169"/>
    <p:sldId id="635" r:id="rId170"/>
    <p:sldId id="636" r:id="rId171"/>
    <p:sldId id="637" r:id="rId172"/>
    <p:sldId id="638" r:id="rId173"/>
    <p:sldId id="626" r:id="rId174"/>
    <p:sldId id="942" r:id="rId175"/>
    <p:sldId id="639" r:id="rId176"/>
    <p:sldId id="640" r:id="rId177"/>
    <p:sldId id="641" r:id="rId178"/>
    <p:sldId id="647" r:id="rId179"/>
    <p:sldId id="649" r:id="rId180"/>
    <p:sldId id="652" r:id="rId181"/>
    <p:sldId id="653" r:id="rId182"/>
    <p:sldId id="733" r:id="rId183"/>
    <p:sldId id="734" r:id="rId184"/>
    <p:sldId id="481" r:id="rId185"/>
    <p:sldId id="392" r:id="rId186"/>
    <p:sldId id="439" r:id="rId187"/>
    <p:sldId id="391" r:id="rId188"/>
    <p:sldId id="478" r:id="rId189"/>
    <p:sldId id="422" r:id="rId190"/>
    <p:sldId id="423" r:id="rId191"/>
    <p:sldId id="424" r:id="rId192"/>
    <p:sldId id="425" r:id="rId193"/>
    <p:sldId id="426" r:id="rId194"/>
    <p:sldId id="463" r:id="rId195"/>
    <p:sldId id="427" r:id="rId196"/>
    <p:sldId id="464" r:id="rId197"/>
    <p:sldId id="465" r:id="rId198"/>
    <p:sldId id="466" r:id="rId199"/>
    <p:sldId id="467" r:id="rId200"/>
    <p:sldId id="468" r:id="rId201"/>
    <p:sldId id="469" r:id="rId202"/>
    <p:sldId id="470" r:id="rId203"/>
    <p:sldId id="471" r:id="rId204"/>
    <p:sldId id="472" r:id="rId205"/>
    <p:sldId id="473" r:id="rId206"/>
    <p:sldId id="474" r:id="rId207"/>
    <p:sldId id="475" r:id="rId208"/>
    <p:sldId id="476" r:id="rId209"/>
    <p:sldId id="477" r:id="rId210"/>
    <p:sldId id="479" r:id="rId211"/>
    <p:sldId id="495" r:id="rId212"/>
    <p:sldId id="679" r:id="rId213"/>
    <p:sldId id="680" r:id="rId214"/>
    <p:sldId id="682" r:id="rId215"/>
    <p:sldId id="681" r:id="rId216"/>
    <p:sldId id="678" r:id="rId217"/>
    <p:sldId id="735" r:id="rId218"/>
    <p:sldId id="728" r:id="rId219"/>
    <p:sldId id="729" r:id="rId220"/>
    <p:sldId id="730" r:id="rId221"/>
    <p:sldId id="731" r:id="rId222"/>
    <p:sldId id="732" r:id="rId223"/>
    <p:sldId id="929" r:id="rId224"/>
    <p:sldId id="661" r:id="rId225"/>
    <p:sldId id="662" r:id="rId226"/>
    <p:sldId id="663" r:id="rId227"/>
    <p:sldId id="685" r:id="rId228"/>
    <p:sldId id="687" r:id="rId229"/>
    <p:sldId id="688" r:id="rId230"/>
    <p:sldId id="771" r:id="rId231"/>
    <p:sldId id="772" r:id="rId232"/>
    <p:sldId id="773" r:id="rId233"/>
    <p:sldId id="774" r:id="rId234"/>
    <p:sldId id="775" r:id="rId235"/>
    <p:sldId id="776" r:id="rId236"/>
    <p:sldId id="777" r:id="rId237"/>
    <p:sldId id="779" r:id="rId238"/>
    <p:sldId id="781" r:id="rId239"/>
    <p:sldId id="909" r:id="rId240"/>
    <p:sldId id="928" r:id="rId241"/>
    <p:sldId id="807" r:id="rId242"/>
    <p:sldId id="659" r:id="rId243"/>
    <p:sldId id="910" r:id="rId244"/>
    <p:sldId id="911" r:id="rId245"/>
    <p:sldId id="912" r:id="rId246"/>
    <p:sldId id="693" r:id="rId247"/>
    <p:sldId id="737" r:id="rId248"/>
    <p:sldId id="743" r:id="rId249"/>
    <p:sldId id="744" r:id="rId250"/>
    <p:sldId id="749" r:id="rId251"/>
    <p:sldId id="750" r:id="rId252"/>
    <p:sldId id="745" r:id="rId253"/>
    <p:sldId id="746" r:id="rId254"/>
    <p:sldId id="747" r:id="rId255"/>
    <p:sldId id="751" r:id="rId256"/>
    <p:sldId id="944" r:id="rId257"/>
    <p:sldId id="752" r:id="rId258"/>
    <p:sldId id="753" r:id="rId259"/>
    <p:sldId id="754" r:id="rId260"/>
    <p:sldId id="755" r:id="rId261"/>
    <p:sldId id="756" r:id="rId262"/>
    <p:sldId id="757" r:id="rId263"/>
    <p:sldId id="758" r:id="rId264"/>
    <p:sldId id="759" r:id="rId265"/>
    <p:sldId id="760" r:id="rId266"/>
    <p:sldId id="761" r:id="rId267"/>
    <p:sldId id="762" r:id="rId268"/>
    <p:sldId id="763" r:id="rId269"/>
    <p:sldId id="764" r:id="rId270"/>
    <p:sldId id="765" r:id="rId271"/>
    <p:sldId id="766" r:id="rId272"/>
    <p:sldId id="767" r:id="rId273"/>
    <p:sldId id="768" r:id="rId274"/>
    <p:sldId id="769" r:id="rId275"/>
    <p:sldId id="770" r:id="rId276"/>
    <p:sldId id="782" r:id="rId277"/>
    <p:sldId id="660" r:id="rId278"/>
    <p:sldId id="783" r:id="rId279"/>
    <p:sldId id="784" r:id="rId280"/>
    <p:sldId id="785" r:id="rId281"/>
    <p:sldId id="786" r:id="rId282"/>
    <p:sldId id="787" r:id="rId283"/>
    <p:sldId id="788" r:id="rId284"/>
    <p:sldId id="789" r:id="rId285"/>
    <p:sldId id="790" r:id="rId286"/>
    <p:sldId id="791" r:id="rId287"/>
    <p:sldId id="793" r:id="rId288"/>
    <p:sldId id="794" r:id="rId289"/>
    <p:sldId id="795" r:id="rId290"/>
    <p:sldId id="797" r:id="rId291"/>
    <p:sldId id="804" r:id="rId292"/>
    <p:sldId id="805" r:id="rId293"/>
    <p:sldId id="806" r:id="rId294"/>
    <p:sldId id="796" r:id="rId295"/>
    <p:sldId id="798" r:id="rId296"/>
    <p:sldId id="799" r:id="rId297"/>
    <p:sldId id="800" r:id="rId298"/>
    <p:sldId id="801" r:id="rId299"/>
    <p:sldId id="802" r:id="rId300"/>
    <p:sldId id="809" r:id="rId301"/>
    <p:sldId id="810" r:id="rId302"/>
    <p:sldId id="927" r:id="rId303"/>
    <p:sldId id="930" r:id="rId304"/>
    <p:sldId id="808" r:id="rId305"/>
    <p:sldId id="812" r:id="rId306"/>
    <p:sldId id="913" r:id="rId307"/>
    <p:sldId id="915" r:id="rId308"/>
    <p:sldId id="914" r:id="rId309"/>
    <p:sldId id="829" r:id="rId310"/>
    <p:sldId id="831" r:id="rId311"/>
    <p:sldId id="832" r:id="rId312"/>
    <p:sldId id="833" r:id="rId313"/>
    <p:sldId id="835" r:id="rId314"/>
    <p:sldId id="838" r:id="rId315"/>
    <p:sldId id="839" r:id="rId316"/>
    <p:sldId id="841" r:id="rId317"/>
    <p:sldId id="836" r:id="rId318"/>
    <p:sldId id="837" r:id="rId319"/>
    <p:sldId id="840" r:id="rId320"/>
    <p:sldId id="842" r:id="rId321"/>
    <p:sldId id="843" r:id="rId322"/>
    <p:sldId id="844" r:id="rId323"/>
    <p:sldId id="845" r:id="rId324"/>
    <p:sldId id="846" r:id="rId325"/>
    <p:sldId id="847" r:id="rId326"/>
    <p:sldId id="848" r:id="rId327"/>
    <p:sldId id="849" r:id="rId328"/>
    <p:sldId id="850" r:id="rId329"/>
    <p:sldId id="851" r:id="rId330"/>
    <p:sldId id="852" r:id="rId331"/>
    <p:sldId id="853" r:id="rId332"/>
    <p:sldId id="854" r:id="rId333"/>
    <p:sldId id="858" r:id="rId334"/>
    <p:sldId id="855" r:id="rId335"/>
    <p:sldId id="861" r:id="rId336"/>
    <p:sldId id="862" r:id="rId337"/>
    <p:sldId id="863" r:id="rId338"/>
    <p:sldId id="859" r:id="rId339"/>
    <p:sldId id="860" r:id="rId340"/>
    <p:sldId id="864" r:id="rId341"/>
    <p:sldId id="865" r:id="rId342"/>
    <p:sldId id="866" r:id="rId343"/>
    <p:sldId id="867" r:id="rId344"/>
    <p:sldId id="868" r:id="rId345"/>
    <p:sldId id="869" r:id="rId346"/>
    <p:sldId id="870" r:id="rId347"/>
    <p:sldId id="871" r:id="rId348"/>
    <p:sldId id="872" r:id="rId349"/>
    <p:sldId id="873" r:id="rId350"/>
    <p:sldId id="874" r:id="rId351"/>
    <p:sldId id="875" r:id="rId352"/>
    <p:sldId id="876" r:id="rId353"/>
    <p:sldId id="882" r:id="rId354"/>
    <p:sldId id="883" r:id="rId355"/>
    <p:sldId id="884" r:id="rId356"/>
    <p:sldId id="885" r:id="rId357"/>
    <p:sldId id="886" r:id="rId358"/>
    <p:sldId id="887" r:id="rId359"/>
    <p:sldId id="888" r:id="rId360"/>
    <p:sldId id="889" r:id="rId361"/>
    <p:sldId id="890" r:id="rId362"/>
    <p:sldId id="891" r:id="rId363"/>
    <p:sldId id="892" r:id="rId364"/>
    <p:sldId id="893" r:id="rId365"/>
    <p:sldId id="894" r:id="rId366"/>
    <p:sldId id="895" r:id="rId367"/>
    <p:sldId id="897" r:id="rId368"/>
    <p:sldId id="896" r:id="rId369"/>
    <p:sldId id="878" r:id="rId370"/>
    <p:sldId id="881" r:id="rId371"/>
    <p:sldId id="879" r:id="rId372"/>
    <p:sldId id="880" r:id="rId373"/>
    <p:sldId id="931" r:id="rId374"/>
    <p:sldId id="932" r:id="rId375"/>
    <p:sldId id="926" r:id="rId376"/>
    <p:sldId id="933" r:id="rId377"/>
    <p:sldId id="899" r:id="rId378"/>
    <p:sldId id="651" r:id="rId379"/>
    <p:sldId id="646" r:id="rId380"/>
    <p:sldId id="922" r:id="rId381"/>
    <p:sldId id="920" r:id="rId382"/>
    <p:sldId id="921" r:id="rId383"/>
    <p:sldId id="923" r:id="rId384"/>
    <p:sldId id="924" r:id="rId385"/>
    <p:sldId id="925" r:id="rId386"/>
    <p:sldId id="898" r:id="rId387"/>
    <p:sldId id="900" r:id="rId388"/>
    <p:sldId id="901" r:id="rId389"/>
    <p:sldId id="902" r:id="rId390"/>
    <p:sldId id="903" r:id="rId391"/>
    <p:sldId id="904" r:id="rId392"/>
    <p:sldId id="905" r:id="rId393"/>
    <p:sldId id="906" r:id="rId394"/>
    <p:sldId id="907" r:id="rId395"/>
    <p:sldId id="908" r:id="rId396"/>
    <p:sldId id="945" r:id="rId397"/>
    <p:sldId id="946" r:id="rId398"/>
    <p:sldId id="916" r:id="rId399"/>
    <p:sldId id="971" r:id="rId400"/>
    <p:sldId id="917" r:id="rId401"/>
    <p:sldId id="918" r:id="rId402"/>
    <p:sldId id="947" r:id="rId403"/>
    <p:sldId id="948" r:id="rId404"/>
    <p:sldId id="950" r:id="rId405"/>
    <p:sldId id="965" r:id="rId406"/>
    <p:sldId id="966" r:id="rId407"/>
    <p:sldId id="951" r:id="rId408"/>
    <p:sldId id="952" r:id="rId409"/>
    <p:sldId id="953" r:id="rId410"/>
    <p:sldId id="968" r:id="rId411"/>
    <p:sldId id="955" r:id="rId412"/>
    <p:sldId id="969" r:id="rId413"/>
    <p:sldId id="954" r:id="rId414"/>
    <p:sldId id="970" r:id="rId415"/>
    <p:sldId id="956" r:id="rId416"/>
    <p:sldId id="957" r:id="rId417"/>
    <p:sldId id="958" r:id="rId418"/>
    <p:sldId id="959" r:id="rId419"/>
    <p:sldId id="977" r:id="rId420"/>
    <p:sldId id="978" r:id="rId421"/>
    <p:sldId id="979" r:id="rId422"/>
    <p:sldId id="961" r:id="rId423"/>
    <p:sldId id="962" r:id="rId424"/>
    <p:sldId id="919" r:id="rId425"/>
    <p:sldId id="276" r:id="rId4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8EA"/>
    <a:srgbClr val="EBEAEC"/>
    <a:srgbClr val="DE3A61"/>
    <a:srgbClr val="8BED97"/>
    <a:srgbClr val="67E236"/>
    <a:srgbClr val="4472C4"/>
    <a:srgbClr val="DFB70B"/>
    <a:srgbClr val="8D5186"/>
    <a:srgbClr val="F6D882"/>
    <a:srgbClr val="87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handoutMaster" Target="handoutMasters/handoutMaster1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theme" Target="theme/theme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tableStyles" Target="tableStyle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384F3-3354-49B5-9FB2-5003CE021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928598-C951-4F12-A1C2-5D2E26CAD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C83-8F64-4E29-91B9-0017BF1F34A9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45B1CF-C6B2-4C46-84FD-6EAF541AA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82A90D-28E7-43DA-B33D-CB116BFB2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37D4-F5B2-4068-998F-6C4F47041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5D3-9EDB-4B35-90F9-382768275B8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78C7-0E09-422F-A949-E582D1091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87A6-8B3D-429B-8F2E-01782DCE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43A09-1A04-4028-BA2C-C98585BB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317D1-BFF9-4421-A46A-93FC5ED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6C6B8C-DB2D-4316-B006-C8D85BD4E2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0" y="3521471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75D2C-D79B-43F2-8C38-AC276A70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1B8C0-29C1-4EB8-B015-A6E7B2E0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029988-6E18-4481-99ED-516887D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C9D97-6ACC-4A89-82FF-9ED0B64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159CE7-D887-49D7-A385-8DE2DF90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BDE4A0-B5DB-4B83-80F5-7E07365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7E0E-0028-4513-AB03-C3667ABC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13E9A-5871-4DD7-96FB-FFF0873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7398-53F8-49BB-AC5C-189C6FC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45342-229F-4A39-8D5B-C051DB4C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 marL="685800" indent="-228600">
              <a:buFont typeface="微軟正黑體" panose="020B0604030504040204" pitchFamily="34" charset="-120"/>
              <a:buChar char="-"/>
              <a:defRPr sz="3200"/>
            </a:lvl2pPr>
            <a:lvl3pPr>
              <a:defRPr sz="2800"/>
            </a:lvl3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CCD90-A681-452A-8E20-8F7F5C54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17F5B8-D67F-4132-BF01-5C79E30809A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8200" y="1554163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894075FE-947A-43ED-8BEF-29EB0E8CC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32287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AC43-379A-4259-8495-8AE2D14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F5005-F1A6-4448-8478-D0D32497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5ECC15-34DF-49D7-B640-F5254FD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52BD61-1DDD-49FB-AF6D-A64EA0DAD5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1850" y="4535686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F74A7EF0-4D44-4D66-AFC5-5711BEE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42569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D6593-D730-4F0D-8131-F82FECF6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6AD425-FFA0-4BD7-9DAA-0A96990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29B846-C36F-4AB5-B5C3-AFF6A5A1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B959-45F3-4686-9109-D81DECB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AED642-5723-4100-8F51-3A0205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E793-29ED-4F52-8A72-F47E065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8252-259F-4702-A60F-FB8BD4A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F04AAC-3D99-4A4B-BC65-01A81021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7FF9DA-9D67-4067-8DF6-B0A00982E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9792DE-A5D1-4AD8-8033-F27876EB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341D40-06BC-46CE-B3FB-26960C4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9F49EF-88AE-4240-911E-E64FE21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912B-D046-40C5-8994-8F4825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21ADCC-A8BF-4305-8FCB-E42883A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83390-D983-469F-92B3-0FB5513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311577-74CC-480B-BC62-3C7DE029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413EF-8CBB-4E3A-A1B3-BC0D71D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8D31A-6860-4327-ADC2-879E175B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8AA78-38D4-4408-82E4-84667E9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90444-56BB-4C3D-8867-E248858E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42781-B003-47CA-BA87-A593115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E34C80-5C1A-4EC1-9AA9-D3A593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A8CB9-C3FC-44F6-A59F-696AC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57401B-88D5-4358-B70C-00482349D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65C8D1-9846-4761-A31E-007DC87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8AE608-E16B-4519-899F-45220F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7A2DF-B5CC-4B17-BC44-6957DE2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0597546-5ED0-4282-9109-BD9734F62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B28E0D-89FB-4A92-BBFE-EDFCD8B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552B89-BA26-4DDE-A8CA-805DB272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71A9B-7025-4626-B816-04D8C6C7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732C2F-983F-4884-9153-3D889E25B9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219031"/>
            <a:ext cx="388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i="1" dirty="0">
                <a:solidFill>
                  <a:srgbClr val="898989"/>
                </a:solidFill>
                <a:latin typeface="微軟正黑體" panose="020B0604030504040204" pitchFamily="34" charset="-120"/>
              </a:rPr>
              <a:t>Competitive  Programming</a:t>
            </a:r>
            <a:endParaRPr lang="en-US" altLang="zh-TW" sz="1200" dirty="0">
              <a:latin typeface="微軟正黑體" panose="020B0604030504040204" pitchFamily="34" charset="-120"/>
            </a:endParaRP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748ED93B-D013-498F-9761-B9D2E29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8" y="6448425"/>
            <a:ext cx="23764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b="1" i="1" dirty="0">
                <a:solidFill>
                  <a:srgbClr val="898989"/>
                </a:solidFill>
              </a:rPr>
              <a:t>2019</a:t>
            </a:r>
            <a:r>
              <a:rPr lang="zh-TW" altLang="en-US" b="1" i="1" dirty="0">
                <a:solidFill>
                  <a:srgbClr val="898989"/>
                </a:solidFill>
              </a:rPr>
              <a:t>年</a:t>
            </a:r>
            <a:r>
              <a:rPr lang="en-US" altLang="zh-TW" b="1" i="1" dirty="0">
                <a:solidFill>
                  <a:srgbClr val="898989"/>
                </a:solidFill>
              </a:rPr>
              <a:t>2</a:t>
            </a:r>
            <a:r>
              <a:rPr lang="zh-TW" altLang="en-US" b="1" i="1" dirty="0">
                <a:solidFill>
                  <a:srgbClr val="898989"/>
                </a:solidFill>
              </a:rPr>
              <a:t>月</a:t>
            </a:r>
            <a:r>
              <a:rPr lang="en-US" altLang="zh-TW" b="1" i="1" dirty="0">
                <a:solidFill>
                  <a:srgbClr val="898989"/>
                </a:solidFill>
              </a:rPr>
              <a:t>27</a:t>
            </a:r>
            <a:r>
              <a:rPr lang="zh-TW" altLang="en-US" b="1" i="1" dirty="0">
                <a:solidFill>
                  <a:srgbClr val="898989"/>
                </a:solidFill>
              </a:rPr>
              <a:t>日星期三</a:t>
            </a:r>
            <a:endParaRPr lang="en-US" altLang="zh-TW" b="1" i="1" dirty="0">
              <a:solidFill>
                <a:srgbClr val="898989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A2AC4-AFC6-49B8-B44E-114093D0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F26AE15-66AD-407A-9775-87F968DC1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Made by </a:t>
            </a:r>
            <a:r>
              <a:rPr lang="zh-TW" altLang="en-US"/>
              <a:t>培訓團隊群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0AD78CA-FF7F-424B-BEE4-5FCF96CC4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30952" b="29893"/>
          <a:stretch/>
        </p:blipFill>
        <p:spPr>
          <a:xfrm>
            <a:off x="11427417" y="6330120"/>
            <a:ext cx="764583" cy="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6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judge.u-aizu.ac.jp/onlinejudge/description.jsp?id=1280" TargetMode="External"/><Relationship Id="rId2" Type="http://schemas.openxmlformats.org/officeDocument/2006/relationships/hyperlink" Target="https://uva.onlinejudge.org/external/103/10369.pdf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hyperlink" Target="http://poj.org/problem?id=3255" TargetMode="Externa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hyperlink" Target="https://uva.onlinejudge.org/external/5/558.pdf" TargetMode="Externa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hyperlink" Target="https://uva.onlinejudge.org/external/1/12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B24A-E99E-49D8-84E2-C381A7BF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8614788" cy="2253343"/>
          </a:xfrm>
        </p:spPr>
        <p:txBody>
          <a:bodyPr>
            <a:normAutofit/>
          </a:bodyPr>
          <a:lstStyle/>
          <a:p>
            <a:br>
              <a:rPr lang="en-US" altLang="zh-TW" sz="4400" dirty="0"/>
            </a:br>
            <a:r>
              <a:rPr lang="en-US" altLang="zh-TW" sz="4400" dirty="0"/>
              <a:t>Advanced </a:t>
            </a:r>
            <a:br>
              <a:rPr lang="en-US" altLang="zh-TW" sz="4400" dirty="0"/>
            </a:br>
            <a:r>
              <a:rPr lang="en-US" altLang="zh-TW" sz="4400" dirty="0"/>
              <a:t>Competitive Programming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36DEF2-AAE6-4D15-BCF8-A5DCB123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1209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國立成功大學</a:t>
            </a:r>
            <a:r>
              <a:rPr lang="en-US" altLang="zh-TW" dirty="0"/>
              <a:t>ACM-ICPC</a:t>
            </a:r>
            <a:r>
              <a:rPr lang="zh-TW" altLang="en-US" dirty="0"/>
              <a:t>程式競賽培訓隊</a:t>
            </a:r>
          </a:p>
          <a:p>
            <a:r>
              <a:rPr lang="en-US" altLang="zh-TW" dirty="0"/>
              <a:t>nckuacm@imslab.org</a:t>
            </a:r>
          </a:p>
          <a:p>
            <a:endParaRPr lang="en-US" altLang="zh-TW" dirty="0"/>
          </a:p>
          <a:p>
            <a:r>
              <a:rPr lang="en-US" altLang="zh-TW" dirty="0"/>
              <a:t>Department of Computer Science and Information Engineering</a:t>
            </a:r>
          </a:p>
          <a:p>
            <a:r>
              <a:rPr lang="en-US" altLang="zh-TW" dirty="0"/>
              <a:t>National Cheng Kung University</a:t>
            </a:r>
          </a:p>
          <a:p>
            <a:r>
              <a:rPr lang="en-US" altLang="zh-TW" dirty="0"/>
              <a:t>Tainan, Taiwan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</a:t>
            </a:r>
          </a:p>
        </p:txBody>
      </p:sp>
    </p:spTree>
    <p:extLst>
      <p:ext uri="{BB962C8B-B14F-4D97-AF65-F5344CB8AC3E}">
        <p14:creationId xmlns:p14="http://schemas.microsoft.com/office/powerpoint/2010/main" val="7324938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123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F988FF3E-9E5B-4638-B5F4-84F6E87A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28" y="3922026"/>
            <a:ext cx="2570849" cy="2570849"/>
          </a:xfrm>
          <a:prstGeom prst="rect">
            <a:avLst/>
          </a:prstGeom>
        </p:spPr>
      </p:pic>
      <p:sp>
        <p:nvSpPr>
          <p:cNvPr id="35" name="矩形 38">
            <a:extLst>
              <a:ext uri="{FF2B5EF4-FFF2-40B4-BE49-F238E27FC236}">
                <a16:creationId xmlns:a16="http://schemas.microsoft.com/office/drawing/2014/main" id="{75959DE9-16ED-4BB6-8DC3-2BCE8D148CC5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64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8240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7135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063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1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286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07849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651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658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881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834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6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08158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59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sp>
        <p:nvSpPr>
          <p:cNvPr id="35" name="矩形 38">
            <a:extLst>
              <a:ext uri="{FF2B5EF4-FFF2-40B4-BE49-F238E27FC236}">
                <a16:creationId xmlns:a16="http://schemas.microsoft.com/office/drawing/2014/main" id="{7C637075-3805-428B-9AD7-3CA03361AFDC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568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286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486078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59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33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sp>
        <p:nvSpPr>
          <p:cNvPr id="35" name="矩形 38">
            <a:extLst>
              <a:ext uri="{FF2B5EF4-FFF2-40B4-BE49-F238E27FC236}">
                <a16:creationId xmlns:a16="http://schemas.microsoft.com/office/drawing/2014/main" id="{ABBD3AFB-215C-46C3-B698-307FF9AAF408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531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180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4240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596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354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r>
              <a:rPr lang="zh-TW" altLang="en-US" dirty="0"/>
              <a:t>路徑 </a:t>
            </a:r>
            <a:r>
              <a:rPr lang="en-US" altLang="zh-TW" dirty="0"/>
              <a:t>(path)</a:t>
            </a:r>
            <a:r>
              <a:rPr lang="zh-TW" altLang="en-US" dirty="0"/>
              <a:t>： 點不重複的</a:t>
            </a:r>
            <a:r>
              <a:rPr lang="zh-TW" altLang="en-US" b="1" dirty="0"/>
              <a:t>道路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684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0549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932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848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sp>
        <p:nvSpPr>
          <p:cNvPr id="34" name="矩形 38">
            <a:extLst>
              <a:ext uri="{FF2B5EF4-FFF2-40B4-BE49-F238E27FC236}">
                <a16:creationId xmlns:a16="http://schemas.microsoft.com/office/drawing/2014/main" id="{67F0996D-0198-46BB-9582-E92473045032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510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455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遍歷完成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79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79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若使用 </a:t>
            </a:r>
            <a:r>
              <a:rPr lang="en-US" altLang="zh-TW" dirty="0">
                <a:cs typeface="+mj-cs"/>
              </a:rPr>
              <a:t>DFS </a:t>
            </a:r>
            <a:r>
              <a:rPr lang="zh-TW" altLang="en-US" dirty="0">
                <a:cs typeface="+mj-cs"/>
              </a:rPr>
              <a:t>判斷兩點是否屬於同個連通塊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則最終複雜度為 </a:t>
            </a:r>
            <a:r>
              <a:rPr lang="en-US" altLang="ja-JP" dirty="0"/>
              <a:t>O(|E|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</a:p>
          <a:p>
            <a:pPr lvl="1" fontAlgn="base">
              <a:spcAft>
                <a:spcPct val="0"/>
              </a:spcAft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枚舉每個邊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cs typeface="+mj-cs"/>
              </a:rPr>
              <a:t>O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(|E|)</a:t>
            </a:r>
            <a:endParaRPr lang="en-US" altLang="ja-JP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DFS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 將連通塊上的邊都拜訪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(|E|)</a:t>
            </a:r>
            <a:endParaRPr lang="en-US" altLang="en-US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96519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是否為同個連通塊，是一個分類問題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兩連通塊獨立 </a:t>
            </a:r>
            <a:r>
              <a:rPr lang="ja-JP" altLang="en-US" dirty="0"/>
              <a:t>⟺ </a:t>
            </a:r>
            <a:r>
              <a:rPr lang="zh-TW" altLang="en-US" dirty="0">
                <a:cs typeface="+mj-cs"/>
              </a:rPr>
              <a:t>彼此間沒有重複的點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07832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是否為同個連通塊，是一個分類問題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兩連通塊</a:t>
            </a:r>
            <a:r>
              <a:rPr lang="zh-TW" altLang="en-US" b="1" dirty="0">
                <a:cs typeface="+mj-cs"/>
              </a:rPr>
              <a:t>獨立</a:t>
            </a:r>
            <a:r>
              <a:rPr lang="zh-TW" altLang="en-US" dirty="0">
                <a:cs typeface="+mj-cs"/>
              </a:rPr>
              <a:t> </a:t>
            </a:r>
            <a:r>
              <a:rPr lang="ja-JP" altLang="en-US" dirty="0"/>
              <a:t>⟺ </a:t>
            </a:r>
            <a:r>
              <a:rPr lang="zh-TW" altLang="en-US" dirty="0">
                <a:cs typeface="+mj-cs"/>
              </a:rPr>
              <a:t>彼此間</a:t>
            </a:r>
            <a:r>
              <a:rPr lang="zh-TW" altLang="en-US" b="1" dirty="0">
                <a:cs typeface="+mj-cs"/>
              </a:rPr>
              <a:t>沒有重複</a:t>
            </a:r>
            <a:r>
              <a:rPr lang="zh-TW" altLang="en-US" dirty="0">
                <a:cs typeface="+mj-cs"/>
              </a:rPr>
              <a:t>的點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837E750-90DF-4303-8EA8-44F1B58D74E0}"/>
              </a:ext>
            </a:extLst>
          </p:cNvPr>
          <p:cNvSpPr/>
          <p:nvPr/>
        </p:nvSpPr>
        <p:spPr>
          <a:xfrm>
            <a:off x="4369553" y="3025736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5687905-380F-4557-8ADC-D3B0B48AAF94}"/>
              </a:ext>
            </a:extLst>
          </p:cNvPr>
          <p:cNvSpPr/>
          <p:nvPr/>
        </p:nvSpPr>
        <p:spPr>
          <a:xfrm>
            <a:off x="9031299" y="2526475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8FA72D8-E0FC-4DD2-9827-9709ACF046DD}"/>
              </a:ext>
            </a:extLst>
          </p:cNvPr>
          <p:cNvSpPr/>
          <p:nvPr/>
        </p:nvSpPr>
        <p:spPr>
          <a:xfrm>
            <a:off x="9918174" y="3524997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F6620A6-F899-4308-B43E-6E8BCCA45851}"/>
              </a:ext>
            </a:extLst>
          </p:cNvPr>
          <p:cNvSpPr/>
          <p:nvPr/>
        </p:nvSpPr>
        <p:spPr>
          <a:xfrm>
            <a:off x="8908651" y="5168390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77047C6-FD54-4DE5-802E-22C7E473DE41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A619A99-A2E4-4CA3-8188-C9DBF4D3CF07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DFD9C1E-AE64-4F14-8181-8975D891069D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9EB931C-1B05-48CA-8F2C-E15BED84BA13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9648430" y="3143606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0D90C2-E355-4797-BF74-25A56A60957A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2741434" y="3387243"/>
            <a:ext cx="1628119" cy="49720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69D02EC5-0C24-4264-AC09-CAEE5DC1F27D}"/>
              </a:ext>
            </a:extLst>
          </p:cNvPr>
          <p:cNvCxnSpPr>
            <a:cxnSpLocks/>
            <a:stCxn id="7" idx="4"/>
            <a:endCxn id="8" idx="7"/>
          </p:cNvCxnSpPr>
          <p:nvPr/>
        </p:nvCxnSpPr>
        <p:spPr>
          <a:xfrm flipH="1">
            <a:off x="9525782" y="4248011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37ED8F-EFB6-40AA-A142-9463EF841746}"/>
              </a:ext>
            </a:extLst>
          </p:cNvPr>
          <p:cNvCxnSpPr>
            <a:cxnSpLocks/>
            <a:stCxn id="10" idx="1"/>
            <a:endCxn id="4" idx="5"/>
          </p:cNvCxnSpPr>
          <p:nvPr/>
        </p:nvCxnSpPr>
        <p:spPr>
          <a:xfrm flipH="1" flipV="1">
            <a:off x="4986684" y="3642867"/>
            <a:ext cx="1780513" cy="155739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C5B3FE6-E397-4EB1-9C21-F1859C94A34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4BBC5ED6-300D-43E6-9C26-920312D8BD55}"/>
              </a:ext>
            </a:extLst>
          </p:cNvPr>
          <p:cNvSpPr/>
          <p:nvPr/>
        </p:nvSpPr>
        <p:spPr>
          <a:xfrm>
            <a:off x="6414477" y="507298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954145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是否為同個連通塊，是一個分類問題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兩連通塊獨立 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⟺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彼此間沒有重複的點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也就是說，連通塊們是個 </a:t>
            </a:r>
            <a:r>
              <a:rPr lang="en-US" altLang="zh-TW" dirty="0">
                <a:cs typeface="+mj-cs"/>
              </a:rPr>
              <a:t>Disjoint Sets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可以用 </a:t>
            </a:r>
            <a:r>
              <a:rPr lang="en-US" altLang="zh-TW" dirty="0">
                <a:cs typeface="+mj-cs"/>
              </a:rPr>
              <a:t>Union-Find Forest </a:t>
            </a:r>
            <a:r>
              <a:rPr lang="zh-TW" altLang="en-US" dirty="0">
                <a:cs typeface="+mj-cs"/>
              </a:rPr>
              <a:t>改善複雜度</a:t>
            </a:r>
            <a:endParaRPr lang="en-US" altLang="zh-TW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第五週教材中有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Union-Find Forest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的介紹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953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r>
              <a:rPr lang="zh-TW" altLang="en-US" dirty="0"/>
              <a:t>路徑 </a:t>
            </a:r>
            <a:r>
              <a:rPr lang="en-US" altLang="zh-TW" dirty="0"/>
              <a:t>(path)</a:t>
            </a:r>
            <a:r>
              <a:rPr lang="zh-TW" altLang="en-US" dirty="0"/>
              <a:t>： 點不重複的道路</a:t>
            </a:r>
            <a:endParaRPr lang="en-US" altLang="zh-TW" dirty="0"/>
          </a:p>
          <a:p>
            <a:r>
              <a:rPr lang="zh-TW" altLang="en-US" dirty="0"/>
              <a:t>環 </a:t>
            </a:r>
            <a:r>
              <a:rPr lang="en-US" altLang="zh-TW" dirty="0"/>
              <a:t>(cycle)</a:t>
            </a:r>
            <a:r>
              <a:rPr lang="zh-TW" altLang="en-US" dirty="0"/>
              <a:t>： 把路徑的</a:t>
            </a:r>
            <a:r>
              <a:rPr lang="zh-TW" altLang="en-US" b="1" dirty="0"/>
              <a:t>起</a:t>
            </a:r>
            <a:r>
              <a:rPr lang="zh-TW" altLang="en-US" dirty="0"/>
              <a:t>點與</a:t>
            </a:r>
            <a:r>
              <a:rPr lang="zh-TW" altLang="en-US" b="1" dirty="0"/>
              <a:t>終</a:t>
            </a:r>
            <a:r>
              <a:rPr lang="zh-TW" altLang="en-US" dirty="0"/>
              <a:t>點連接起來</a:t>
            </a:r>
          </a:p>
        </p:txBody>
      </p:sp>
    </p:spTree>
    <p:extLst>
      <p:ext uri="{BB962C8B-B14F-4D97-AF65-F5344CB8AC3E}">
        <p14:creationId xmlns:p14="http://schemas.microsoft.com/office/powerpoint/2010/main" val="40049533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bool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cmp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const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edge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const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edge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28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// 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邊集合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sort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begin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cmp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Find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Find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Union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emplace_back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30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用 </a:t>
            </a:r>
            <a:r>
              <a:rPr lang="en-US" altLang="zh-TW" dirty="0">
                <a:cs typeface="+mj-cs"/>
              </a:rPr>
              <a:t>Union-Find Forest </a:t>
            </a:r>
            <a:r>
              <a:rPr lang="zh-TW" altLang="en-US" dirty="0">
                <a:cs typeface="+mj-cs"/>
              </a:rPr>
              <a:t>改善複雜度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複雜度為 </a:t>
            </a:r>
            <a:r>
              <a:rPr lang="en-US" altLang="zh-TW" dirty="0">
                <a:cs typeface="+mj-cs"/>
              </a:rPr>
              <a:t>O(|E|log</a:t>
            </a:r>
            <a:r>
              <a:rPr lang="en-US" altLang="zh-TW" baseline="-25000" dirty="0">
                <a:cs typeface="+mj-cs"/>
              </a:rPr>
              <a:t>2</a:t>
            </a:r>
            <a:r>
              <a:rPr lang="en-US" altLang="zh-TW" dirty="0">
                <a:cs typeface="+mj-cs"/>
              </a:rPr>
              <a:t>|E|</a:t>
            </a:r>
            <a:r>
              <a:rPr lang="zh-TW" altLang="en-US" dirty="0">
                <a:cs typeface="+mj-cs"/>
              </a:rPr>
              <a:t> </a:t>
            </a:r>
            <a:r>
              <a:rPr lang="en-US" altLang="zh-TW" dirty="0">
                <a:cs typeface="+mj-cs"/>
              </a:rPr>
              <a:t>+</a:t>
            </a:r>
            <a:r>
              <a:rPr lang="zh-TW" altLang="en-US" dirty="0">
                <a:cs typeface="+mj-cs"/>
              </a:rPr>
              <a:t> </a:t>
            </a:r>
            <a:r>
              <a:rPr lang="en-US" altLang="zh-TW" dirty="0">
                <a:cs typeface="+mj-cs"/>
              </a:rPr>
              <a:t>|E|</a:t>
            </a:r>
            <a:r>
              <a:rPr lang="ja-JP" altLang="ja-JP" dirty="0">
                <a:cs typeface="+mj-cs"/>
              </a:rPr>
              <a:t>⋅</a:t>
            </a:r>
            <a:r>
              <a:rPr lang="el-GR" altLang="ja-JP" dirty="0">
                <a:cs typeface="+mj-cs"/>
              </a:rPr>
              <a:t> α</a:t>
            </a:r>
            <a:r>
              <a:rPr lang="en-US" altLang="ja-JP" dirty="0">
                <a:cs typeface="+mj-cs"/>
              </a:rPr>
              <a:t>)</a:t>
            </a:r>
          </a:p>
          <a:p>
            <a:pPr lvl="1" fontAlgn="base">
              <a:spcAft>
                <a:spcPct val="0"/>
              </a:spcAft>
            </a:pPr>
            <a:r>
              <a:rPr lang="el-GR" altLang="zh-TW" dirty="0">
                <a:solidFill>
                  <a:schemeClr val="bg1">
                    <a:lumMod val="75000"/>
                  </a:schemeClr>
                </a:solidFill>
                <a:cs typeface="+mj-cs"/>
              </a:rPr>
              <a:t>α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 為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Union-Find Forest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的時間成本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9391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2983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hlinkClick r:id="rId2"/>
              </a:rPr>
              <a:t>UVa OJ 10369 Arctic Network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AIZU 1280 Slim Span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187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Kruskal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演算法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28878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很類似的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084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樹是</a:t>
            </a:r>
            <a:r>
              <a:rPr lang="zh-TW" altLang="en-US" b="1" dirty="0"/>
              <a:t>無環</a:t>
            </a:r>
            <a:r>
              <a:rPr lang="zh-TW" altLang="en-US" dirty="0"/>
              <a:t>的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若圖只有點無任何邊，那每點都是彼此獨立</a:t>
            </a:r>
            <a:r>
              <a:rPr lang="zh-TW" altLang="en-US" b="1" dirty="0"/>
              <a:t>連通塊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47664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Prim </a:t>
            </a:r>
            <a:r>
              <a:rPr lang="zh-TW" altLang="en-US" dirty="0"/>
              <a:t>維護一個</a:t>
            </a:r>
            <a:r>
              <a:rPr lang="zh-TW" altLang="en-US" b="1" dirty="0"/>
              <a:t>未完成的生成樹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8059921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Prim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維護一個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未完成的生成樹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每次將樹</a:t>
            </a:r>
            <a:r>
              <a:rPr lang="zh-TW" altLang="en-US" b="1" dirty="0"/>
              <a:t>周遭</a:t>
            </a:r>
            <a:r>
              <a:rPr lang="zh-TW" altLang="en-US" dirty="0"/>
              <a:t>有</a:t>
            </a:r>
            <a:r>
              <a:rPr lang="zh-TW" altLang="en-US" b="1" dirty="0"/>
              <a:t>最小權重</a:t>
            </a:r>
            <a:r>
              <a:rPr lang="zh-TW" altLang="en-US" dirty="0"/>
              <a:t>的邊接到樹上，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使樹最終成長至最小生成樹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33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道路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(walk)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點邊相間的序列，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e.g. </a:t>
            </a:r>
            <a:r>
              <a:rPr lang="zh-TW" altLang="zh-TW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路徑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(path)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點不重複的道路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(cycle)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把路徑的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起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點與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終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點連接起來</a:t>
            </a:r>
          </a:p>
          <a:p>
            <a:r>
              <a:rPr lang="zh-TW" altLang="en-US" dirty="0"/>
              <a:t>走訪</a:t>
            </a:r>
            <a:r>
              <a:rPr lang="en-US" altLang="zh-TW" dirty="0"/>
              <a:t>/</a:t>
            </a:r>
            <a:r>
              <a:rPr lang="zh-TW" altLang="en-US" dirty="0"/>
              <a:t>遍歷 </a:t>
            </a:r>
            <a:r>
              <a:rPr lang="en-US" altLang="zh-TW" dirty="0"/>
              <a:t>(traversal/search)</a:t>
            </a:r>
            <a:r>
              <a:rPr lang="zh-TW" altLang="en-US" dirty="0"/>
              <a:t>： 走完全部的點或邊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164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42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先隨便的挑任意點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8848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690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2024197-670B-42B6-8F90-4A6A5FDCA16C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015902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先隨便的挑任意點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使它為初始的</a:t>
            </a:r>
            <a:r>
              <a:rPr lang="zh-TW" altLang="en-US" b="1" dirty="0"/>
              <a:t>未完成的生成樹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40169220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先隨便的挑任意點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使它為初始的</a:t>
            </a:r>
            <a:r>
              <a:rPr lang="zh-TW" altLang="en-US" b="1" dirty="0"/>
              <a:t>未完成的生成樹</a:t>
            </a:r>
            <a:r>
              <a:rPr lang="zh-TW" altLang="en-US" dirty="0"/>
              <a:t>，稱它為 </a:t>
            </a:r>
            <a:r>
              <a:rPr lang="en-US" altLang="zh-TW" dirty="0"/>
              <a:t>MST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明顯的，它是個無環連通圖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302307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508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2024197-670B-42B6-8F90-4A6A5FDCA16C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1212410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直覺的，每次將 </a:t>
            </a:r>
            <a:r>
              <a:rPr lang="en-US" altLang="zh-TW" dirty="0"/>
              <a:t>MST</a:t>
            </a:r>
            <a:r>
              <a:rPr lang="zh-TW" altLang="en-US" dirty="0"/>
              <a:t> 周遭權重最小的邊接上去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那麼最終產生的生成樹為最小生成樹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14945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3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該怎麼表示一張圖呢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4540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9260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56151626-233B-4574-AE74-D233D7114F6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F16867AC-38C0-4F75-9296-850951B43348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DE123030-DDDD-42B5-9654-8D1AEFF75674}"/>
              </a:ext>
            </a:extLst>
          </p:cNvPr>
          <p:cNvCxnSpPr>
            <a:cxnSpLocks/>
            <a:stCxn id="38" idx="4"/>
            <a:endCxn id="3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37CD31A8-9D3B-46C9-96A9-7ADDF34C5D49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24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299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0275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4F1F66C-4779-466A-BF87-6749445A7C98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188A47A-5BCC-4BD9-9F97-2C1E457BEB91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3FB64C5-898D-41DC-A5F1-1682E2137982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01BE864-74C7-4E2F-9087-E03E363B96C5}"/>
              </a:ext>
            </a:extLst>
          </p:cNvPr>
          <p:cNvCxnSpPr>
            <a:cxnSpLocks/>
            <a:stCxn id="39" idx="1"/>
            <a:endCxn id="38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CE42B7D-D072-4C0D-BD93-F410DA42DAF5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6307D3B1-608D-4360-91A1-BCDA01C83391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AD8E2561-CF24-4A11-9050-16A289F23E80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4634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221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47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B0AC4FD7-AF82-4597-A210-C276932B290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C409D5E0-1DE0-4EC6-9449-0CC6A7E581B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B3A8601A-49B0-440F-A558-49A29B3BE516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7D52C65D-147B-4DB6-A03B-80C3BA9DE422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BE12F22-1DD7-4E60-8415-96393003A71E}"/>
              </a:ext>
            </a:extLst>
          </p:cNvPr>
          <p:cNvCxnSpPr>
            <a:cxnSpLocks/>
            <a:stCxn id="39" idx="1"/>
            <a:endCxn id="38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0818DED6-2C4F-4C6B-BFFD-0B2DBE4ECD40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E7675BE3-26B5-4A8F-824A-F5B4E328FAD1}"/>
              </a:ext>
            </a:extLst>
          </p:cNvPr>
          <p:cNvCxnSpPr>
            <a:cxnSpLocks/>
            <a:stCxn id="39" idx="6"/>
            <a:endCxn id="42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327AAB0-A941-45F0-9571-2C3617234189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0CC67471-A440-47FF-88C5-E6C58734D186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052A8172-DAB3-436B-885D-A142E17A540A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40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700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鄰接矩陣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用二維陣列表達點與點有無</a:t>
            </a:r>
            <a:r>
              <a:rPr lang="zh-TW" altLang="en-US" b="1" dirty="0"/>
              <a:t>邊關係</a:t>
            </a:r>
            <a:endParaRPr lang="en-US" altLang="zh-TW" b="1" dirty="0"/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</a:t>
            </a:r>
            <a:r>
              <a:rPr lang="zh-TW" altLang="en-US" dirty="0">
                <a:latin typeface="Monaco" panose="00000400000000000000" pitchFamily="2" charset="0"/>
              </a:rPr>
              <a:t> </a:t>
            </a:r>
            <a:r>
              <a:rPr lang="en-US" altLang="zh-TW" dirty="0">
                <a:latin typeface="Monaco" panose="00000400000000000000" pitchFamily="2" charset="0"/>
              </a:rPr>
              <a:t>1</a:t>
            </a:r>
            <a:r>
              <a:rPr lang="zh-TW" altLang="en-US" dirty="0">
                <a:latin typeface="Monaco" panose="00000400000000000000" pitchFamily="2" charset="0"/>
              </a:rPr>
              <a:t> 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間有邊</a:t>
            </a:r>
            <a:endParaRPr lang="en-US" altLang="zh-TW" dirty="0">
              <a:latin typeface="Monaco" panose="00000400000000000000" pitchFamily="2" charset="0"/>
            </a:endParaRPr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 0 </a:t>
            </a:r>
            <a:r>
              <a:rPr lang="zh-TW" altLang="en-US" dirty="0">
                <a:latin typeface="Monaco" panose="00000400000000000000" pitchFamily="2" charset="0"/>
              </a:rPr>
              <a:t>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間沒邊</a:t>
            </a:r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88906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1A8E8-8AB2-4D30-9F4D-2C7C9E86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MST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CC04E2-E888-4969-A87F-9DDFCD7D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2BB6BA9-82D3-4634-859F-4FE6BC9659AB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1BFEDCA-38D3-40A6-AF6F-F696E4CA10F9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D137722-08EF-4170-819F-B6DB0C3AAAC4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7E59B31-C666-48D5-A38E-C47CE08E1062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DA57B8B4-BCDB-4850-BC9E-172AB8762405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DCE6F05-8C65-47F6-8ECA-357D59B01080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A6B93A5-3312-43AE-8ACF-14695699D0E0}"/>
              </a:ext>
            </a:extLst>
          </p:cNvPr>
          <p:cNvCxnSpPr>
            <a:cxnSpLocks/>
            <a:stCxn id="5" idx="6"/>
            <a:endCxn id="7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B9D234BB-CCC4-40F3-BF3A-85BA6C7AD64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C921BA7-6786-423E-9291-96B19F7CE380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7E15E18-A5A5-4F5B-8DA6-E313BD1B9BD8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DF7F916-EBDE-4AB7-A72D-9BB77194494C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BAADF4-5B72-4EB4-96A8-0E66F332C416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74A8777-22F1-4CC9-8C64-78B428DF99B0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DBC124-50E3-4395-8242-8D04883C7AB9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758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32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8928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3658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3874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24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3559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9668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381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1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鄰接矩陣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用二維陣列表達點與點有無</a:t>
            </a:r>
            <a:r>
              <a:rPr lang="zh-TW" altLang="en-US" b="1" dirty="0"/>
              <a:t>邊關係</a:t>
            </a:r>
            <a:endParaRPr lang="en-US" altLang="zh-TW" b="1" dirty="0"/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</a:t>
            </a:r>
            <a:r>
              <a:rPr lang="zh-TW" altLang="en-US" dirty="0">
                <a:latin typeface="Monaco" panose="00000400000000000000" pitchFamily="2" charset="0"/>
              </a:rPr>
              <a:t> </a:t>
            </a:r>
            <a:r>
              <a:rPr lang="en-US" altLang="zh-TW" dirty="0">
                <a:latin typeface="Monaco" panose="00000400000000000000" pitchFamily="2" charset="0"/>
              </a:rPr>
              <a:t>1</a:t>
            </a:r>
            <a:r>
              <a:rPr lang="zh-TW" altLang="en-US" dirty="0">
                <a:latin typeface="Monaco" panose="00000400000000000000" pitchFamily="2" charset="0"/>
              </a:rPr>
              <a:t> 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間有邊</a:t>
            </a:r>
            <a:endParaRPr lang="en-US" altLang="zh-TW" dirty="0">
              <a:latin typeface="Monaco" panose="00000400000000000000" pitchFamily="2" charset="0"/>
            </a:endParaRPr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 0 </a:t>
            </a:r>
            <a:r>
              <a:rPr lang="zh-TW" altLang="en-US" dirty="0">
                <a:latin typeface="Monaco" panose="00000400000000000000" pitchFamily="2" charset="0"/>
              </a:rPr>
              <a:t>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間沒邊</a:t>
            </a:r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r>
              <a:rPr lang="zh-TW" altLang="en-US" dirty="0"/>
              <a:t>用特殊的值來表示</a:t>
            </a:r>
            <a:r>
              <a:rPr lang="zh-TW" altLang="en-US" b="1" dirty="0"/>
              <a:t>無法到達</a:t>
            </a:r>
            <a:r>
              <a:rPr lang="zh-TW" altLang="en-US" dirty="0"/>
              <a:t>的情況</a:t>
            </a:r>
            <a:endParaRPr lang="en-US" altLang="zh-TW" dirty="0"/>
          </a:p>
          <a:p>
            <a:pPr lvl="1"/>
            <a:r>
              <a:rPr lang="zh-TW" altLang="en-US" dirty="0"/>
              <a:t>例如 </a:t>
            </a:r>
            <a:r>
              <a:rPr lang="en-US" altLang="zh-TW" dirty="0">
                <a:latin typeface="Monaco" panose="00000400000000000000" pitchFamily="2" charset="0"/>
              </a:rPr>
              <a:t>INT_MAX</a:t>
            </a:r>
            <a:r>
              <a:rPr lang="zh-TW" altLang="en-US" dirty="0">
                <a:latin typeface="Monaco" panose="00000400000000000000" pitchFamily="2" charset="0"/>
              </a:rPr>
              <a:t> 或是</a:t>
            </a:r>
            <a:r>
              <a:rPr lang="en-US" altLang="zh-TW" dirty="0">
                <a:latin typeface="Monaco" panose="00000400000000000000" pitchFamily="2" charset="0"/>
              </a:rPr>
              <a:t> -1 </a:t>
            </a:r>
            <a:r>
              <a:rPr lang="zh-TW" altLang="en-US" dirty="0">
                <a:latin typeface="Monaco" panose="00000400000000000000" pitchFamily="2" charset="0"/>
              </a:rPr>
              <a:t>或是 </a:t>
            </a:r>
            <a:r>
              <a:rPr lang="en-US" altLang="zh-TW" dirty="0">
                <a:latin typeface="Monaco" panose="00000400000000000000" pitchFamily="2" charset="0"/>
              </a:rPr>
              <a:t>INF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817227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0826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329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341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struct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node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點的編號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連結到此點的權重 (邊權重)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92749867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max</a:t>
            </a: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為最大節點數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kumimoji="1" lang="en-US" altLang="ja-JP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5637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每次挑最小權重的邊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priority_queue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*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初始的生成樹 (只有一個點)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1688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top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避免出現環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push_back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857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cs typeface="+mj-cs"/>
              </a:rPr>
              <a:t>跟 </a:t>
            </a:r>
            <a:r>
              <a:rPr kumimoji="1" lang="en-US" altLang="zh-TW" dirty="0">
                <a:cs typeface="+mj-cs"/>
              </a:rPr>
              <a:t>Kruskal </a:t>
            </a:r>
            <a:r>
              <a:rPr kumimoji="1" lang="zh-TW" altLang="en-US" dirty="0">
                <a:cs typeface="+mj-cs"/>
              </a:rPr>
              <a:t>比較</a:t>
            </a:r>
            <a:endParaRPr kumimoji="1" lang="en-US" altLang="zh-TW" dirty="0">
              <a:cs typeface="+mj-cs"/>
            </a:endParaRPr>
          </a:p>
          <a:p>
            <a:pPr marL="0" indent="0">
              <a:buNone/>
            </a:pPr>
            <a:endParaRPr kumimoji="1" lang="en-US" altLang="ja-JP" dirty="0">
              <a:cs typeface="+mj-cs"/>
            </a:endParaRPr>
          </a:p>
          <a:p>
            <a:pPr marL="0" indent="0">
              <a:buNone/>
            </a:pPr>
            <a:r>
              <a:rPr kumimoji="1" lang="en-US" altLang="ja-JP" dirty="0">
                <a:cs typeface="+mj-cs"/>
              </a:rPr>
              <a:t>Prim </a:t>
            </a:r>
            <a:r>
              <a:rPr kumimoji="1" lang="zh-TW" altLang="en-US" dirty="0">
                <a:cs typeface="+mj-cs"/>
              </a:rPr>
              <a:t>枚舉的是</a:t>
            </a:r>
            <a:r>
              <a:rPr kumimoji="1" lang="zh-TW" altLang="en-US" b="1" dirty="0">
                <a:cs typeface="+mj-cs"/>
              </a:rPr>
              <a:t>點</a:t>
            </a:r>
            <a:br>
              <a:rPr kumimoji="1" lang="en-US" altLang="zh-TW" dirty="0">
                <a:cs typeface="+mj-cs"/>
              </a:rPr>
            </a:br>
            <a:r>
              <a:rPr kumimoji="1" lang="en-US" altLang="zh-TW" dirty="0">
                <a:cs typeface="+mj-cs"/>
              </a:rPr>
              <a:t>Kruskal </a:t>
            </a:r>
            <a:r>
              <a:rPr kumimoji="1" lang="zh-TW" altLang="en-US" dirty="0">
                <a:cs typeface="+mj-cs"/>
              </a:rPr>
              <a:t>枚舉的是</a:t>
            </a:r>
            <a:r>
              <a:rPr kumimoji="1" lang="zh-TW" altLang="en-US" b="1" dirty="0">
                <a:cs typeface="+mj-cs"/>
              </a:rPr>
              <a:t>邊</a:t>
            </a:r>
            <a:endParaRPr kumimoji="1" lang="en-US" altLang="zh-TW" b="1" dirty="0">
              <a:cs typeface="+mj-cs"/>
            </a:endParaRPr>
          </a:p>
          <a:p>
            <a:pPr marL="0" indent="0">
              <a:buNone/>
            </a:pPr>
            <a:endParaRPr kumimoji="1" lang="en-US" altLang="ja-JP" b="1" dirty="0">
              <a:cs typeface="+mj-cs"/>
            </a:endParaRPr>
          </a:p>
          <a:p>
            <a:pPr marL="0" indent="0">
              <a:buNone/>
            </a:pPr>
            <a:r>
              <a:rPr kumimoji="1" lang="zh-TW" altLang="en-US" dirty="0">
                <a:cs typeface="+mj-cs"/>
              </a:rPr>
              <a:t>其複雜度為 </a:t>
            </a:r>
            <a:r>
              <a:rPr kumimoji="1" lang="en-US" altLang="zh-TW" dirty="0">
                <a:cs typeface="+mj-cs"/>
              </a:rPr>
              <a:t>O(|E|log</a:t>
            </a:r>
            <a:r>
              <a:rPr kumimoji="1" lang="en-US" altLang="zh-TW" baseline="-25000" dirty="0">
                <a:cs typeface="+mj-cs"/>
              </a:rPr>
              <a:t>2</a:t>
            </a:r>
            <a:r>
              <a:rPr kumimoji="1" lang="en-US" altLang="zh-TW" dirty="0">
                <a:cs typeface="+mj-cs"/>
              </a:rPr>
              <a:t>|V|)</a:t>
            </a:r>
            <a:endParaRPr kumimoji="1" lang="ja-JP" altLang="ja-JP" dirty="0">
              <a:cs typeface="+mj-cs"/>
            </a:endParaRPr>
          </a:p>
          <a:p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31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91228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/>
          </a:p>
          <a:p>
            <a:r>
              <a:rPr lang="zh-TW" altLang="en-US" dirty="0"/>
              <a:t>單源最短路徑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from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67E7E8E-C12D-4EDD-82F6-CC84306DBD57}"/>
              </a:ext>
            </a:extLst>
          </p:cNvPr>
          <p:cNvSpPr/>
          <p:nvPr/>
        </p:nvSpPr>
        <p:spPr>
          <a:xfrm>
            <a:off x="1775637" y="4136065"/>
            <a:ext cx="2488019" cy="1467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from</a:t>
            </a:r>
            <a:endParaRPr kumimoji="1" lang="ja-JP" altLang="en-US" sz="60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11E6B89-47B6-4AC1-AD7F-EAF269B04890}"/>
              </a:ext>
            </a:extLst>
          </p:cNvPr>
          <p:cNvSpPr/>
          <p:nvPr/>
        </p:nvSpPr>
        <p:spPr>
          <a:xfrm>
            <a:off x="7697972" y="4136064"/>
            <a:ext cx="2488019" cy="1467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to</a:t>
            </a:r>
            <a:endParaRPr kumimoji="1" lang="ja-JP" altLang="en-US" sz="60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1E11783-1975-4BC3-9505-61D47C4BA8BD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4263656" y="4869711"/>
            <a:ext cx="343431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9092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Single-Source Shortest Paths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9263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給定 </a:t>
            </a:r>
            <a:r>
              <a:rPr lang="ja-JP" altLang="en-US" b="1" dirty="0"/>
              <a:t>源</a:t>
            </a:r>
            <a:r>
              <a:rPr lang="ja-JP" altLang="en-US" dirty="0"/>
              <a:t>點</a:t>
            </a:r>
            <a:r>
              <a:rPr lang="en-US" altLang="ja-JP" dirty="0"/>
              <a:t>/</a:t>
            </a:r>
            <a:r>
              <a:rPr lang="ja-JP" altLang="en-US" dirty="0"/>
              <a:t>起點</a:t>
            </a:r>
            <a:r>
              <a:rPr lang="en-US" altLang="ja-JP" dirty="0"/>
              <a:t>(Source)</a:t>
            </a:r>
          </a:p>
          <a:p>
            <a:endParaRPr kumimoji="1" lang="en-US" altLang="ja-JP" dirty="0"/>
          </a:p>
          <a:p>
            <a:r>
              <a:rPr kumimoji="1" lang="zh-TW" altLang="en-US" dirty="0"/>
              <a:t>問每條路徑的最小成本</a:t>
            </a:r>
            <a:endParaRPr kumimoji="1" lang="en-US" altLang="zh-TW" dirty="0"/>
          </a:p>
          <a:p>
            <a:pPr lvl="1"/>
            <a:r>
              <a:rPr kumimoji="1" lang="zh-TW" altLang="en-US" dirty="0">
                <a:solidFill>
                  <a:schemeClr val="bg1">
                    <a:lumMod val="50000"/>
                  </a:schemeClr>
                </a:solidFill>
              </a:rPr>
              <a:t>源點到各點的最小總成本</a:t>
            </a:r>
            <a:endParaRPr kumimoji="1"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02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Breadth-First Search</a:t>
            </a:r>
          </a:p>
          <a:p>
            <a:r>
              <a:rPr lang="en-US" altLang="zh-TW" dirty="0"/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425770979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Breadth-First Search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362750889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廣度優先搜尋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14598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63CD9B9-0329-4259-BEF4-21B740D455ED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6617F15-8E7B-49E9-829E-05A152767CCD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EF84CF06-7BD1-4382-8941-A9EBF478D30D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D0BC7C5-DEA6-4CBE-9234-8025B2377D5B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DBAEDB8-7F16-4A87-AB01-45B0A1E2568B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3A3483D-C64A-48EB-A6AD-0E746EA6442E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AFAF8B2A-617D-475D-9DA6-549BB71F421B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CE5C5B3F-3891-4F27-80BD-192292E7FD50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4E47D56-8387-4024-ABB6-6DCA381B4340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1EB46A71-ADD4-4A40-B71E-34D1FE10018C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6BE4947-0E58-4FF0-B333-397ADF68DE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DDD72DB-0270-41FD-8CD6-D8D8804A0A88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A992F63F-8954-4DB7-900C-89F06F6D7807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4B70011D-267A-4833-927F-B321724DC520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96EB4938-A3A3-419F-96E3-40506B3B0FFD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0D235514-8761-4C03-A4BA-C31D6DD1E751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2F0324E7-657F-4BFF-9D5C-3237E06BA9E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0F6DCCAA-7801-46BD-ABEB-AE8DDE5F8176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104A30A1-2E66-4DE9-8970-7E940AD76498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EA168325-4FAE-4F11-A826-C987B121BB59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9BA0AB02-35DD-4D25-B9B0-4B7E95C1BB61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01D34A86-5808-40B4-A236-F7CB653F93FD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B6700E5D-C042-4F3F-B7E9-1B44AB1C7F72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7D03D9E1-C51A-4C82-AF44-9C57E6E81B7A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C2405F29-A65B-4E2A-8E5E-7D8374599844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F28B5C0-6387-4FE1-BDEF-5699A470EDA1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dirty="0"/>
              <a:t>廣度優先搜尋 </a:t>
            </a:r>
            <a:r>
              <a:rPr lang="en-US" altLang="zh-TW" dirty="0"/>
              <a:t>(Breadth-First Search)</a:t>
            </a:r>
            <a:r>
              <a:rPr lang="zh-TW" altLang="en-US" dirty="0"/>
              <a:t> 簡稱 </a:t>
            </a:r>
            <a:r>
              <a:rPr lang="en-US" altLang="zh-TW" dirty="0"/>
              <a:t>BFS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348926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程式碼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front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continue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zh-TW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E2570B-2C41-47B2-8BB2-14BC6732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47" y="2743199"/>
            <a:ext cx="3358153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2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的</a:t>
            </a:r>
            <a:r>
              <a:rPr lang="zh-TW" altLang="en-US" b="1" dirty="0"/>
              <a:t>點</a:t>
            </a:r>
            <a:r>
              <a:rPr lang="zh-TW" altLang="en-US" dirty="0"/>
              <a:t>遍歷順序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4785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的</a:t>
            </a:r>
            <a:r>
              <a:rPr lang="zh-TW" altLang="en-US" b="1" dirty="0"/>
              <a:t>點</a:t>
            </a:r>
            <a:r>
              <a:rPr lang="zh-TW" altLang="en-US" dirty="0"/>
              <a:t>遍歷順序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4044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第一個拜訪的為</a:t>
            </a:r>
            <a:r>
              <a:rPr lang="zh-TW" altLang="en-US" b="1" dirty="0"/>
              <a:t>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4472C4"/>
                </a:solidFill>
              </a:rPr>
              <a:t>藍色</a:t>
            </a:r>
            <a:r>
              <a:rPr lang="zh-TW" altLang="en-US" dirty="0"/>
              <a:t>為</a:t>
            </a:r>
            <a:r>
              <a:rPr lang="zh-TW" altLang="en-US" b="1" dirty="0"/>
              <a:t>未曾拜訪</a:t>
            </a:r>
            <a:endParaRPr lang="en-US" altLang="zh-TW" b="1" dirty="0"/>
          </a:p>
          <a:p>
            <a:pPr marL="457200" lvl="1" indent="0">
              <a:buNone/>
            </a:pPr>
            <a:endParaRPr lang="en-US" altLang="zh-TW" b="1" dirty="0"/>
          </a:p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1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6519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DFB70B"/>
                </a:solidFill>
              </a:rPr>
              <a:t>黃色</a:t>
            </a:r>
            <a:r>
              <a:rPr lang="zh-TW" altLang="en-US" dirty="0"/>
              <a:t>為</a:t>
            </a:r>
            <a:r>
              <a:rPr lang="zh-TW" altLang="en-US" b="1" dirty="0"/>
              <a:t>拜訪中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9376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7633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1111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7150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根</a:t>
            </a:r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8D5186"/>
                </a:solidFill>
              </a:rPr>
              <a:t>紫色</a:t>
            </a:r>
            <a:r>
              <a:rPr lang="zh-TW" altLang="en-US" dirty="0"/>
              <a:t>為</a:t>
            </a:r>
            <a:r>
              <a:rPr lang="zh-TW" altLang="en-US" b="1" dirty="0"/>
              <a:t>拜訪完</a:t>
            </a:r>
            <a:endParaRPr lang="en-US" altLang="zh-TW" b="1" dirty="0"/>
          </a:p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8177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6567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550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2403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8741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術語複習</a:t>
            </a:r>
            <a:endParaRPr lang="en-US" altLang="zh-TW" dirty="0"/>
          </a:p>
          <a:p>
            <a:pPr lvl="1"/>
            <a:r>
              <a:rPr lang="en-US" altLang="zh-TW" dirty="0"/>
              <a:t>Graph</a:t>
            </a:r>
          </a:p>
          <a:p>
            <a:pPr lvl="1"/>
            <a:r>
              <a:rPr lang="en-US" altLang="zh-TW" dirty="0"/>
              <a:t>Tree</a:t>
            </a:r>
          </a:p>
          <a:p>
            <a:r>
              <a:rPr lang="zh-TW" altLang="en-US" dirty="0"/>
              <a:t>最小生成樹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* 搜尋法則</a:t>
            </a:r>
            <a:endParaRPr lang="en-US" altLang="zh-TW" dirty="0"/>
          </a:p>
          <a:p>
            <a:r>
              <a:rPr lang="zh-TW" altLang="en-US" dirty="0"/>
              <a:t>單源最短路徑</a:t>
            </a:r>
            <a:endParaRPr lang="en-US" altLang="zh-TW" dirty="0"/>
          </a:p>
          <a:p>
            <a:r>
              <a:rPr lang="zh-TW" altLang="en-US" dirty="0"/>
              <a:t>全點對最短路徑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248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6912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0746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1968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1116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2396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1179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5417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4279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447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0061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0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0508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0606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137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 </a:t>
            </a:r>
            <a:r>
              <a:rPr lang="zh-TW" altLang="en-US" dirty="0"/>
              <a:t>到 </a:t>
            </a:r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290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694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218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深度</a:t>
            </a:r>
            <a:r>
              <a:rPr lang="en-US" altLang="zh-TW" dirty="0"/>
              <a:t>/</a:t>
            </a:r>
            <a:r>
              <a:rPr lang="zh-TW" altLang="en-US" dirty="0"/>
              <a:t>成本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5629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若邊權重 </a:t>
            </a:r>
            <a:r>
              <a:rPr lang="ja-JP" altLang="en-US" dirty="0"/>
              <a:t>≥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79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若邊權重 </a:t>
            </a:r>
            <a:r>
              <a:rPr lang="ja-JP" altLang="en-US" dirty="0"/>
              <a:t>≥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怎麼辦</a:t>
            </a:r>
            <a:r>
              <a:rPr lang="en-US" altLang="ja-JP"/>
              <a:t>?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245160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例如 </a:t>
            </a:r>
            <a:r>
              <a:rPr lang="en-US" altLang="zh-TW" dirty="0"/>
              <a:t>x </a:t>
            </a:r>
            <a:r>
              <a:rPr lang="zh-TW" altLang="en-US" dirty="0"/>
              <a:t>權重，切成共 </a:t>
            </a:r>
            <a:r>
              <a:rPr lang="en-US" altLang="zh-TW" dirty="0"/>
              <a:t>x </a:t>
            </a:r>
            <a:r>
              <a:rPr lang="zh-TW" altLang="en-US" dirty="0"/>
              <a:t>段的 </a:t>
            </a:r>
            <a:r>
              <a:rPr lang="en-US" altLang="zh-TW" dirty="0"/>
              <a:t>1 </a:t>
            </a:r>
            <a:r>
              <a:rPr lang="zh-TW" altLang="en-US" dirty="0"/>
              <a:t>權重邊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4607863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例如 </a:t>
            </a:r>
            <a:r>
              <a:rPr lang="en-US" altLang="zh-TW" dirty="0"/>
              <a:t>3 </a:t>
            </a:r>
            <a:r>
              <a:rPr lang="zh-TW" altLang="en-US" dirty="0"/>
              <a:t>權重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962869" y="421311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3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4915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</a:t>
            </a:r>
            <a:r>
              <a:rPr lang="zh-TW" altLang="en-US" dirty="0"/>
              <a:t>切成共 </a:t>
            </a:r>
            <a:r>
              <a:rPr lang="en-US" altLang="zh-TW" dirty="0"/>
              <a:t>3 </a:t>
            </a:r>
            <a:r>
              <a:rPr lang="zh-TW" altLang="en-US" dirty="0"/>
              <a:t>段的 </a:t>
            </a:r>
            <a:r>
              <a:rPr lang="en-US" altLang="zh-TW" dirty="0"/>
              <a:t>1 </a:t>
            </a:r>
            <a:r>
              <a:rPr lang="zh-TW" altLang="en-US" dirty="0"/>
              <a:t>權重邊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763807" y="408839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9D57AE6-022A-4061-BEC4-B6D2BA47DA4A}"/>
              </a:ext>
            </a:extLst>
          </p:cNvPr>
          <p:cNvSpPr/>
          <p:nvPr/>
        </p:nvSpPr>
        <p:spPr>
          <a:xfrm>
            <a:off x="5514754" y="3592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74A0F78-C396-4458-AEB3-FB09232D0D81}"/>
              </a:ext>
            </a:extLst>
          </p:cNvPr>
          <p:cNvSpPr/>
          <p:nvPr/>
        </p:nvSpPr>
        <p:spPr>
          <a:xfrm>
            <a:off x="7412800" y="466782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F60C3F1-6080-48EF-A897-DA63559CF67B}"/>
              </a:ext>
            </a:extLst>
          </p:cNvPr>
          <p:cNvSpPr/>
          <p:nvPr/>
        </p:nvSpPr>
        <p:spPr>
          <a:xfrm>
            <a:off x="4792948" y="294664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4EC0DCA-305D-44EA-821D-EA3FCE413946}"/>
              </a:ext>
            </a:extLst>
          </p:cNvPr>
          <p:cNvSpPr/>
          <p:nvPr/>
        </p:nvSpPr>
        <p:spPr>
          <a:xfrm>
            <a:off x="8660716" y="516348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134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權重，切成共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段的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權重邊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就能 </a:t>
            </a:r>
            <a:r>
              <a:rPr lang="en-US" altLang="zh-TW" dirty="0"/>
              <a:t>BFS </a:t>
            </a:r>
            <a:r>
              <a:rPr lang="zh-TW" altLang="en-US" dirty="0"/>
              <a:t>了</a:t>
            </a:r>
            <a:r>
              <a:rPr lang="en-US" altLang="zh-TW" dirty="0"/>
              <a:t>!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763807" y="408839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9D57AE6-022A-4061-BEC4-B6D2BA47DA4A}"/>
              </a:ext>
            </a:extLst>
          </p:cNvPr>
          <p:cNvSpPr/>
          <p:nvPr/>
        </p:nvSpPr>
        <p:spPr>
          <a:xfrm>
            <a:off x="5514754" y="3592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74A0F78-C396-4458-AEB3-FB09232D0D81}"/>
              </a:ext>
            </a:extLst>
          </p:cNvPr>
          <p:cNvSpPr/>
          <p:nvPr/>
        </p:nvSpPr>
        <p:spPr>
          <a:xfrm>
            <a:off x="7412800" y="46678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F60C3F1-6080-48EF-A897-DA63559CF67B}"/>
              </a:ext>
            </a:extLst>
          </p:cNvPr>
          <p:cNvSpPr/>
          <p:nvPr/>
        </p:nvSpPr>
        <p:spPr>
          <a:xfrm>
            <a:off x="4792948" y="294664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4EC0DCA-305D-44EA-821D-EA3FCE413946}"/>
              </a:ext>
            </a:extLst>
          </p:cNvPr>
          <p:cNvSpPr/>
          <p:nvPr/>
        </p:nvSpPr>
        <p:spPr>
          <a:xfrm>
            <a:off x="8660716" y="516348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054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權重，切成共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段的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權重邊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就能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BFS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了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複雜度肯定會爆炸</a:t>
            </a:r>
            <a:r>
              <a:rPr lang="en-US" altLang="zh-TW" dirty="0"/>
              <a:t>!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FF65897-6971-4DB1-B97B-6BA005A1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92" y="3733370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007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3538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54789377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427926892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想像自己是圖中的某點 </a:t>
            </a:r>
            <a:r>
              <a:rPr lang="en-US" altLang="zh-TW" dirty="0"/>
              <a:t>v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D6AD230-B566-4C09-9DB3-2844B4108781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1797413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/>
              <a:t>身旁有一些鄰點 </a:t>
            </a:r>
            <a:r>
              <a:rPr lang="en-US" altLang="zh-TW" dirty="0"/>
              <a:t>u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B348685-485B-4EB4-A007-9A5332E60F54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481585-64B5-49BC-A5CA-10AD1E4D06B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E8FF3E3-21AF-41E9-B1E8-DB9B559A01B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AAB1F0B-E45F-4946-A363-F6F894BBA22B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345A53E-9401-4F5C-ADA3-5FFFE66F7CC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31443F64-0875-476C-9A35-1BA746A894AA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E20ED9F-473A-4590-93B5-DD050DCC0C72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0211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/>
              <a:t>u </a:t>
            </a:r>
            <a:r>
              <a:rPr lang="zh-TW" altLang="en-US" dirty="0"/>
              <a:t>知道源點到他們那裡的</a:t>
            </a:r>
            <a:r>
              <a:rPr lang="zh-TW" altLang="en-US" b="1" dirty="0"/>
              <a:t>最小成本</a:t>
            </a:r>
            <a:endParaRPr lang="en-US" altLang="zh-TW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4DCD4E8-3F0E-4EC6-94A0-F6141048EA25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E1147AF-0EAD-4119-8711-79E04C022D63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6E022C8-672E-4A53-BE1B-9684B9B5C395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928E3C1-2FBC-46EC-9892-0554EA1FBC2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8B54A88-E573-4831-A36C-185953AF58D0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8D65C24-B1C3-4644-A29C-313406BC5455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157E416-4990-4449-8D12-BD817D876AEF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0563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知道 </a:t>
            </a:r>
            <a:r>
              <a:rPr lang="en-US" altLang="zh-TW" dirty="0"/>
              <a:t>u </a:t>
            </a:r>
            <a:r>
              <a:rPr lang="zh-TW" altLang="en-US" dirty="0"/>
              <a:t>到自己那裡的成本 </a:t>
            </a:r>
            <a:r>
              <a:rPr lang="en-US" altLang="zh-TW" dirty="0"/>
              <a:t>(</a:t>
            </a:r>
            <a:r>
              <a:rPr lang="zh-TW" altLang="en-US" b="1" dirty="0"/>
              <a:t>邊權重</a:t>
            </a:r>
            <a:r>
              <a:rPr lang="en-US" altLang="zh-TW" dirty="0"/>
              <a:t>)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E76669C-876A-4EEB-B25C-9B7CC79FD8BE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6838593" y="4134643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547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6906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9061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22802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349215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79675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15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245783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8D5186"/>
          </a:solidFill>
          <a:ln w="76200">
            <a:solidFill>
              <a:srgbClr val="8D5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15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081975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A67C1E-1838-4CE0-A6D0-F40313BDE25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A6F14F1-5688-4C49-B6DF-F332CA98DCC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5A89CE2-22C2-4DBD-95DD-76E6207D0DE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33D9F4E-D22E-46EC-BC12-FD5AA9428D66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2406A9A-6FDE-417F-803A-D2708E3804D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08DA2CA5-009D-4C09-A684-E76C6A0290BC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679FAC1-E562-4BAF-81BF-113BEE5B523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892BB9-D9DF-4CCB-B465-7FAED3D0BDAC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E3B97B4-63D9-46B5-8D5D-8BE6D03E377A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738450-8232-4F19-A2C4-33BAB7915464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8689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A67C1E-1838-4CE0-A6D0-F40313BDE25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A6F14F1-5688-4C49-B6DF-F332CA98DCC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5A89CE2-22C2-4DBD-95DD-76E6207D0DE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33D9F4E-D22E-46EC-BC12-FD5AA9428D66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2406A9A-6FDE-417F-803A-D2708E3804D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08DA2CA5-009D-4C09-A684-E76C6A0290BC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679FAC1-E562-4BAF-81BF-113BEE5B523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892BB9-D9DF-4CCB-B465-7FAED3D0BDAC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E3B97B4-63D9-46B5-8D5D-8BE6D03E377A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738450-8232-4F19-A2C4-33BAB7915464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215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// w := weight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8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E76669C-876A-4EEB-B25C-9B7CC79FD8BE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6838593" y="4134643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7DFC714-77D6-4849-AF0B-1C16B386E529}"/>
              </a:ext>
            </a:extLst>
          </p:cNvPr>
          <p:cNvCxnSpPr>
            <a:cxnSpLocks/>
            <a:stCxn id="13" idx="6"/>
            <a:endCxn id="15" idx="1"/>
          </p:cNvCxnSpPr>
          <p:nvPr/>
        </p:nvCxnSpPr>
        <p:spPr>
          <a:xfrm>
            <a:off x="6944476" y="3879019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6457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00089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198825016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Dijkstra's algorithm</a:t>
            </a:r>
            <a:endParaRPr lang="en-US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81800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邊集合</a:t>
            </a: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	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	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ja-JP" altLang="ja-JP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621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 </a:t>
            </a:r>
            <a:r>
              <a:rPr lang="en-US" altLang="zh-TW" dirty="0"/>
              <a:t>(</a:t>
            </a:r>
            <a:r>
              <a:rPr lang="zh-TW" altLang="en-US" b="1" dirty="0"/>
              <a:t>初始化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memset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0x3f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sizeof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//初始為無限大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vector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Consolas" panose="020B0609020204030204" pitchFamily="49" charset="0"/>
                <a:ea typeface="Menlo"/>
              </a:rPr>
              <a:t>&lt;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  <a:ea typeface="Menlo"/>
              </a:rPr>
              <a:t>bool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Consolas" panose="020B0609020204030204" pitchFamily="49" charset="0"/>
                <a:ea typeface="Menlo"/>
              </a:rPr>
              <a:t>&gt;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  <a:ea typeface="Menlo"/>
              </a:rPr>
              <a:t>vis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(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,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0055"/>
                </a:solidFill>
                <a:effectLst/>
                <a:latin typeface="Consolas" panose="020B0609020204030204" pitchFamily="49" charset="0"/>
                <a:ea typeface="Menlo"/>
              </a:rPr>
              <a:t>false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);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priority_queue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968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top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  <a:ea typeface="Menlo"/>
              </a:rPr>
              <a:t>if</a:t>
            </a:r>
            <a:r>
              <a:rPr kumimoji="0" lang="zh-TW" altLang="en-US" sz="3600" b="0" i="0" u="none" strike="noStrike" cap="none" normalizeH="0" baseline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(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vis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[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])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  <a:ea typeface="Menlo"/>
              </a:rPr>
              <a:t>continue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;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708090"/>
                </a:solidFill>
                <a:effectLst/>
                <a:latin typeface="Consolas" panose="020B0609020204030204" pitchFamily="49" charset="0"/>
                <a:ea typeface="Menlo"/>
              </a:rPr>
              <a:t>// u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708090"/>
                </a:solidFill>
                <a:effectLst/>
                <a:latin typeface="Consolas" panose="020B0609020204030204" pitchFamily="49" charset="0"/>
                <a:ea typeface="Menlo"/>
              </a:rPr>
              <a:t>以前就找到解了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vis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[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]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Consolas" panose="020B0609020204030204" pitchFamily="49" charset="0"/>
                <a:ea typeface="Menlo"/>
              </a:rPr>
              <a:t>=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Menlo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0055"/>
                </a:solidFill>
                <a:effectLst/>
                <a:latin typeface="Consolas" panose="020B0609020204030204" pitchFamily="49" charset="0"/>
                <a:ea typeface="Menlo"/>
              </a:rPr>
              <a:t>true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  <a:ea typeface="Menlo"/>
              </a:rPr>
              <a:t>;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6524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s</a:t>
            </a:r>
            <a:endParaRPr kumimoji="1" lang="ja-JP" altLang="en-US" sz="54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362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7097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7723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5A17E34-D467-48EA-B15C-81CB4B69518C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6838593" y="4134643"/>
            <a:ext cx="1440409" cy="8340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3795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9610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8738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333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36948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839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346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Queue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1D56795-E2ED-4973-956A-4193F357D30E}"/>
              </a:ext>
            </a:extLst>
          </p:cNvPr>
          <p:cNvSpPr/>
          <p:nvPr/>
        </p:nvSpPr>
        <p:spPr>
          <a:xfrm rot="2368982">
            <a:off x="5572632" y="416807"/>
            <a:ext cx="1518512" cy="3926289"/>
          </a:xfrm>
          <a:prstGeom prst="ellipse">
            <a:avLst/>
          </a:prstGeom>
          <a:noFill/>
          <a:ln w="76200">
            <a:solidFill>
              <a:srgbClr val="67E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86644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646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396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Tree </a:t>
            </a:r>
            <a:r>
              <a:rPr lang="zh-TW" altLang="en-US" dirty="0"/>
              <a:t>是一個有向</a:t>
            </a:r>
            <a:r>
              <a:rPr lang="zh-TW" altLang="en-US" b="1" dirty="0">
                <a:solidFill>
                  <a:schemeClr val="accent1"/>
                </a:solidFill>
              </a:rPr>
              <a:t>無環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739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847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1851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193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366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940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769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907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這個</a:t>
            </a:r>
            <a:r>
              <a:rPr lang="zh-TW" altLang="en-US" b="1" dirty="0"/>
              <a:t>拜訪完</a:t>
            </a:r>
            <a:r>
              <a:rPr lang="zh-TW" altLang="en-US" dirty="0"/>
              <a:t>的節點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zh-TW" altLang="en-US" b="1" dirty="0"/>
              <a:t>未來</a:t>
            </a:r>
            <a:r>
              <a:rPr lang="zh-TW" altLang="en-US" dirty="0"/>
              <a:t>有可能再被 </a:t>
            </a:r>
            <a:r>
              <a:rPr lang="en-US" altLang="zh-TW" dirty="0"/>
              <a:t>relax 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9A5ED793-DBEE-4B5E-A65D-BE5B02D40BD8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pic>
        <p:nvPicPr>
          <p:cNvPr id="38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909356BA-E73E-4B65-B911-34D261CE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4154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7509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9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節點 </a:t>
            </a:r>
            <a:r>
              <a:rPr lang="en-US" altLang="zh-TW" dirty="0"/>
              <a:t>(node)</a:t>
            </a:r>
            <a:r>
              <a:rPr lang="zh-TW" altLang="en-US" dirty="0"/>
              <a:t>： 一般樹上的點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8367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126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482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99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592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8575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8139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這些</a:t>
            </a:r>
            <a:r>
              <a:rPr lang="zh-TW" altLang="en-US" b="1" dirty="0"/>
              <a:t>拜訪完</a:t>
            </a:r>
            <a:r>
              <a:rPr lang="zh-TW" altLang="en-US" dirty="0"/>
              <a:t>的節點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zh-TW" altLang="en-US" b="1" dirty="0"/>
              <a:t>未來</a:t>
            </a:r>
            <a:r>
              <a:rPr lang="zh-TW" altLang="en-US" dirty="0"/>
              <a:t>有可能再被 </a:t>
            </a:r>
            <a:r>
              <a:rPr lang="en-US" altLang="zh-TW" dirty="0"/>
              <a:t>relax 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11E526A-A87B-4C4E-9606-EEF1666493D6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BAAE39F-12B8-4C1E-B8EA-0B16C873ACAA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8FC16-C3C1-4A1F-BF36-AE4FE8740993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7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A418D245-E246-46BF-AD31-62CE01A0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1946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這些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拜訪完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的節點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在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未來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有可能再被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若答案為</a:t>
            </a:r>
            <a:r>
              <a:rPr lang="zh-TW" altLang="en-US" b="1" dirty="0"/>
              <a:t>否定</a:t>
            </a:r>
            <a:r>
              <a:rPr lang="zh-TW" altLang="en-US" dirty="0"/>
              <a:t>的，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這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似乎</a:t>
            </a:r>
            <a:r>
              <a:rPr lang="zh-TW" altLang="en-US" dirty="0"/>
              <a:t>叫做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b="1" dirty="0"/>
              <a:t>無後效性</a:t>
            </a:r>
            <a:endParaRPr lang="en-US" altLang="zh-TW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11E526A-A87B-4C4E-9606-EEF1666493D6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BAAE39F-12B8-4C1E-B8EA-0B16C873ACAA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8FC16-C3C1-4A1F-BF36-AE4FE8740993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84815612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089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節點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(node)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一般樹上的點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父 </a:t>
            </a:r>
            <a:r>
              <a:rPr lang="en-US" altLang="zh-TW" dirty="0"/>
              <a:t>(parent)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子 </a:t>
            </a:r>
            <a:r>
              <a:rPr lang="en-US" altLang="zh-TW" dirty="0"/>
              <a:t>(child)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05747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824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749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4869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3215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1038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8587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6398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044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428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85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節點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(node)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一般樹上的點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父 </a:t>
            </a:r>
            <a:r>
              <a:rPr lang="en-US" altLang="zh-TW" dirty="0"/>
              <a:t>(parent)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子 </a:t>
            </a:r>
            <a:r>
              <a:rPr lang="en-US" altLang="zh-TW" dirty="0"/>
              <a:t>(child)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根 </a:t>
            </a:r>
            <a:r>
              <a:rPr lang="en-US" altLang="zh-TW" dirty="0"/>
              <a:t>(root)</a:t>
            </a:r>
            <a:r>
              <a:rPr lang="zh-TW" altLang="en-US" dirty="0"/>
              <a:t>： 沒有父節點的節點</a:t>
            </a:r>
          </a:p>
          <a:p>
            <a:r>
              <a:rPr lang="zh-TW" altLang="en-US" dirty="0"/>
              <a:t>葉 </a:t>
            </a:r>
            <a:r>
              <a:rPr lang="en-US" altLang="zh-TW" dirty="0"/>
              <a:t>(leaf)</a:t>
            </a:r>
            <a:r>
              <a:rPr lang="zh-TW" altLang="en-US" dirty="0"/>
              <a:t>： 沒有子節點的節點</a:t>
            </a:r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86174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若 </a:t>
            </a:r>
            <a:r>
              <a:rPr lang="en-US" altLang="zh-TW" dirty="0"/>
              <a:t>u</a:t>
            </a:r>
            <a:r>
              <a:rPr lang="zh-TW" altLang="en-US" dirty="0"/>
              <a:t> 去 </a:t>
            </a:r>
            <a:r>
              <a:rPr lang="en-US" altLang="zh-TW" dirty="0"/>
              <a:t>relax </a:t>
            </a:r>
            <a:r>
              <a:rPr lang="zh-TW" altLang="en-US" dirty="0"/>
              <a:t>了 </a:t>
            </a:r>
            <a:r>
              <a:rPr lang="en-US" altLang="zh-TW" dirty="0"/>
              <a:t>v</a:t>
            </a:r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22264467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/>
              <a:t>則未來不管如何，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             v </a:t>
            </a:r>
            <a:r>
              <a:rPr lang="zh-TW" altLang="en-US" dirty="0"/>
              <a:t>不可能更新 </a:t>
            </a:r>
            <a:r>
              <a:rPr lang="en-US" altLang="zh-TW" dirty="0"/>
              <a:t>u</a:t>
            </a:r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10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6595ED85-92C5-41F0-BA36-582EA665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5433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則未來不管如何，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                               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不可能更新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zh-TW" altLang="en-US" dirty="0"/>
              <a:t>因為 </a:t>
            </a:r>
            <a:r>
              <a:rPr lang="en-US" altLang="zh-TW" dirty="0"/>
              <a:t>u </a:t>
            </a:r>
            <a:r>
              <a:rPr lang="zh-TW" altLang="en-US" dirty="0"/>
              <a:t>先來的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55F61B-536E-4C12-B30A-7A46DE53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72" y="5523449"/>
            <a:ext cx="2379927" cy="13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193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則未來不管如何，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                               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不可能更新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因為 </a:t>
            </a:r>
            <a:r>
              <a:rPr lang="en-US" altLang="zh-TW" dirty="0"/>
              <a:t>u </a:t>
            </a:r>
            <a:r>
              <a:rPr lang="zh-TW" altLang="en-US" b="1" dirty="0"/>
              <a:t>先來的</a:t>
            </a:r>
            <a:r>
              <a:rPr lang="zh-TW" altLang="en-US" dirty="0"/>
              <a:t>，在 </a:t>
            </a:r>
            <a:r>
              <a:rPr lang="en-US" altLang="zh-TW" dirty="0"/>
              <a:t>u </a:t>
            </a:r>
            <a:r>
              <a:rPr lang="zh-TW" altLang="en-US" dirty="0"/>
              <a:t>之後挑的</a:t>
            </a:r>
            <a:r>
              <a:rPr lang="zh-TW" altLang="en-US" b="1" dirty="0"/>
              <a:t>任何點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其值都比 </a:t>
            </a:r>
            <a:r>
              <a:rPr lang="en-US" altLang="zh-TW" dirty="0"/>
              <a:t>u </a:t>
            </a:r>
            <a:r>
              <a:rPr lang="zh-TW" altLang="en-US" dirty="0"/>
              <a:t>大，並且</a:t>
            </a:r>
            <a:r>
              <a:rPr lang="zh-TW" altLang="en-US" b="1" dirty="0"/>
              <a:t>邊權重恆正</a:t>
            </a:r>
            <a:r>
              <a:rPr lang="zh-TW" altLang="en-US" dirty="0"/>
              <a:t> </a:t>
            </a:r>
            <a:r>
              <a:rPr lang="en-US" altLang="zh-TW" dirty="0"/>
              <a:t>!</a:t>
            </a:r>
          </a:p>
          <a:p>
            <a:pPr marL="0" indent="0">
              <a:buNone/>
            </a:pPr>
            <a:r>
              <a:rPr lang="zh-TW" altLang="en-US" dirty="0"/>
              <a:t>怎麼</a:t>
            </a:r>
            <a:r>
              <a:rPr lang="zh-TW" altLang="en-US" b="1" dirty="0"/>
              <a:t>加</a:t>
            </a:r>
            <a:r>
              <a:rPr lang="zh-TW" altLang="en-US" dirty="0"/>
              <a:t>都比 </a:t>
            </a:r>
            <a:r>
              <a:rPr lang="en-US" altLang="zh-TW" dirty="0"/>
              <a:t>u </a:t>
            </a:r>
            <a:r>
              <a:rPr lang="zh-TW" altLang="en-US" dirty="0"/>
              <a:t>大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10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6595ED85-92C5-41F0-BA36-582EA665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795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043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4916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975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0866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892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術語複習</a:t>
            </a:r>
            <a:endParaRPr lang="en-US" altLang="zh-TW" dirty="0"/>
          </a:p>
          <a:p>
            <a:pPr lvl="1"/>
            <a:r>
              <a:rPr lang="en-US" altLang="zh-TW" dirty="0"/>
              <a:t>Graph</a:t>
            </a:r>
          </a:p>
          <a:p>
            <a:pPr lvl="1"/>
            <a:r>
              <a:rPr lang="en-US" altLang="zh-TW" dirty="0"/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44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776EBBE-FB3E-420D-A127-38AE29D4612C}"/>
              </a:ext>
            </a:extLst>
          </p:cNvPr>
          <p:cNvSpPr txBox="1"/>
          <p:nvPr/>
        </p:nvSpPr>
        <p:spPr>
          <a:xfrm>
            <a:off x="4157221" y="1838227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C207FEA-3067-4EBF-8C2B-DAEA936412D1}"/>
              </a:ext>
            </a:extLst>
          </p:cNvPr>
          <p:cNvSpPr txBox="1"/>
          <p:nvPr/>
        </p:nvSpPr>
        <p:spPr>
          <a:xfrm>
            <a:off x="5558672" y="6262042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777C24-2919-4B36-943E-8A70EDB39023}"/>
              </a:ext>
            </a:extLst>
          </p:cNvPr>
          <p:cNvSpPr txBox="1"/>
          <p:nvPr/>
        </p:nvSpPr>
        <p:spPr>
          <a:xfrm>
            <a:off x="4579855" y="626204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7F84F7-7488-4A65-9700-DB83AFE69577}"/>
              </a:ext>
            </a:extLst>
          </p:cNvPr>
          <p:cNvSpPr txBox="1"/>
          <p:nvPr/>
        </p:nvSpPr>
        <p:spPr>
          <a:xfrm>
            <a:off x="959963" y="5758704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5C82AB9-BB60-4451-B5CA-10C76EAFEC7F}"/>
              </a:ext>
            </a:extLst>
          </p:cNvPr>
          <p:cNvSpPr txBox="1"/>
          <p:nvPr/>
        </p:nvSpPr>
        <p:spPr>
          <a:xfrm>
            <a:off x="2590799" y="527422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99BFA25-BE24-4314-806E-FD9A4091E565}"/>
              </a:ext>
            </a:extLst>
          </p:cNvPr>
          <p:cNvSpPr txBox="1"/>
          <p:nvPr/>
        </p:nvSpPr>
        <p:spPr>
          <a:xfrm>
            <a:off x="3613607" y="5274220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C5D214-3728-4650-BB4A-AABC609F31F0}"/>
              </a:ext>
            </a:extLst>
          </p:cNvPr>
          <p:cNvSpPr txBox="1"/>
          <p:nvPr/>
        </p:nvSpPr>
        <p:spPr>
          <a:xfrm>
            <a:off x="5107757" y="2789956"/>
            <a:ext cx="1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2D94EC-B60A-48D1-9B9C-B34252C0D90E}"/>
              </a:ext>
            </a:extLst>
          </p:cNvPr>
          <p:cNvSpPr txBox="1"/>
          <p:nvPr/>
        </p:nvSpPr>
        <p:spPr>
          <a:xfrm>
            <a:off x="482854" y="3803502"/>
            <a:ext cx="1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3591C0A-F0AA-4E81-9E17-F56ECD3BC946}"/>
              </a:ext>
            </a:extLst>
          </p:cNvPr>
          <p:cNvSpPr txBox="1"/>
          <p:nvPr/>
        </p:nvSpPr>
        <p:spPr>
          <a:xfrm>
            <a:off x="168369" y="1848300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每個點都是節點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CE5C7E-98FF-4202-B0ED-78CAFBB047DD}"/>
              </a:ext>
            </a:extLst>
          </p:cNvPr>
          <p:cNvSpPr txBox="1"/>
          <p:nvPr/>
        </p:nvSpPr>
        <p:spPr>
          <a:xfrm>
            <a:off x="3560187" y="420335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</p:spTree>
    <p:extLst>
      <p:ext uri="{BB962C8B-B14F-4D97-AF65-F5344CB8AC3E}">
        <p14:creationId xmlns:p14="http://schemas.microsoft.com/office/powerpoint/2010/main" val="660836319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zh-TW" altLang="en-US" dirty="0"/>
              <a:t> 到 </a:t>
            </a:r>
            <a:r>
              <a:rPr lang="en-US" altLang="zh-TW" dirty="0"/>
              <a:t>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850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B78A363-6B98-48A7-992E-38968988A8E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5421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3816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hlinkClick r:id="rId2"/>
              </a:rPr>
              <a:t>POJ 3255 Roadblocks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034746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104847079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99643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 .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endParaRPr lang="en-US" altLang="ja-JP" sz="7200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58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memset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0x3f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sizeof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初始無限大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2937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size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06753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s</a:t>
            </a:r>
            <a:endParaRPr kumimoji="1" lang="ja-JP" altLang="en-US" sz="54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6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祖先 </a:t>
            </a:r>
            <a:r>
              <a:rPr lang="en-US" altLang="zh-TW" dirty="0"/>
              <a:t>(ancestor)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拜訪的所有節點</a:t>
            </a:r>
          </a:p>
          <a:p>
            <a:r>
              <a:rPr lang="zh-TW" altLang="en-US" dirty="0"/>
              <a:t>孫子 </a:t>
            </a:r>
            <a:r>
              <a:rPr lang="en-US" altLang="zh-TW" dirty="0"/>
              <a:t>(descendant)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拜訪的所有節點</a:t>
            </a:r>
          </a:p>
        </p:txBody>
      </p:sp>
    </p:spTree>
    <p:extLst>
      <p:ext uri="{BB962C8B-B14F-4D97-AF65-F5344CB8AC3E}">
        <p14:creationId xmlns:p14="http://schemas.microsoft.com/office/powerpoint/2010/main" val="285014849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07759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727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175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4193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131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3158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954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065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5463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1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祖先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(ancestor)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節點能反向拜訪的所有節點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孫子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(descendant)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節點能正向拜訪的所有節點</a:t>
            </a:r>
          </a:p>
          <a:p>
            <a:r>
              <a:rPr lang="zh-TW" altLang="en-US" dirty="0"/>
              <a:t>深度 </a:t>
            </a:r>
            <a:r>
              <a:rPr lang="en-US" altLang="zh-TW" dirty="0"/>
              <a:t>(depth)</a:t>
            </a:r>
            <a:r>
              <a:rPr lang="zh-TW" altLang="en-US" dirty="0"/>
              <a:t>： 從</a:t>
            </a:r>
            <a:r>
              <a:rPr lang="zh-TW" altLang="en-US" b="1" dirty="0"/>
              <a:t>根</a:t>
            </a:r>
            <a:r>
              <a:rPr lang="zh-TW" altLang="en-US" dirty="0"/>
              <a:t>到該節點所</a:t>
            </a:r>
            <a:r>
              <a:rPr lang="zh-TW" altLang="en-US" b="1" dirty="0"/>
              <a:t>經過的邊數</a:t>
            </a:r>
          </a:p>
        </p:txBody>
      </p:sp>
    </p:spTree>
    <p:extLst>
      <p:ext uri="{BB962C8B-B14F-4D97-AF65-F5344CB8AC3E}">
        <p14:creationId xmlns:p14="http://schemas.microsoft.com/office/powerpoint/2010/main" val="22480380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752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69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331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296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972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188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718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6511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282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祖先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(ancestor)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節點能反向拜訪的所有節點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孫子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(descendant)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節點能正向拜訪的所有節點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深度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(depth)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從根到該節點所經過的邊數</a:t>
            </a:r>
          </a:p>
          <a:p>
            <a:endParaRPr lang="en-US" altLang="zh-TW" dirty="0"/>
          </a:p>
          <a:p>
            <a:r>
              <a:rPr lang="zh-TW" altLang="en-US" dirty="0"/>
              <a:t>森林 </a:t>
            </a:r>
            <a:r>
              <a:rPr lang="en-US" altLang="zh-TW" dirty="0"/>
              <a:t>(forest)</a:t>
            </a:r>
            <a:r>
              <a:rPr lang="zh-TW" altLang="en-US" dirty="0"/>
              <a:t>： 一個集合包含所有</a:t>
            </a:r>
            <a:r>
              <a:rPr lang="zh-TW" altLang="en-US" b="1" dirty="0"/>
              <a:t>不相交</a:t>
            </a:r>
            <a:r>
              <a:rPr lang="zh-TW" altLang="en-US" dirty="0"/>
              <a:t>的 </a:t>
            </a:r>
            <a:r>
              <a:rPr lang="en-US" altLang="zh-TW" dirty="0"/>
              <a:t>Tree</a:t>
            </a:r>
          </a:p>
          <a:p>
            <a:r>
              <a:rPr lang="zh-TW" altLang="en-US" dirty="0"/>
              <a:t>每個非根節點</a:t>
            </a:r>
            <a:r>
              <a:rPr lang="zh-TW" altLang="en-US" b="1" dirty="0"/>
              <a:t>只有一個</a:t>
            </a:r>
            <a:r>
              <a:rPr lang="zh-TW" altLang="en-US" dirty="0"/>
              <a:t>父節點</a:t>
            </a:r>
          </a:p>
        </p:txBody>
      </p:sp>
    </p:spTree>
    <p:extLst>
      <p:ext uri="{BB962C8B-B14F-4D97-AF65-F5344CB8AC3E}">
        <p14:creationId xmlns:p14="http://schemas.microsoft.com/office/powerpoint/2010/main" val="220693932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28599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6509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5409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4352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2271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D86DDD6-FA62-44BF-A123-265B19FA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" y="3611614"/>
            <a:ext cx="2090583" cy="25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9999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642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89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2611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791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690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4068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DAD661-EC27-47D1-AC75-3B23E7019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" y="4468113"/>
            <a:ext cx="3111765" cy="15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735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575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2319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6018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948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3765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BED37C-CAEA-4C36-BCF6-03566C32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0" y="4063247"/>
            <a:ext cx="2302748" cy="20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962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22003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0986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8861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7978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6680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3045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97429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206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9262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94380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5998B24-7A65-4E7A-9B6D-FE8238041554}"/>
              </a:ext>
            </a:extLst>
          </p:cNvPr>
          <p:cNvSpPr txBox="1"/>
          <p:nvPr/>
        </p:nvSpPr>
        <p:spPr>
          <a:xfrm>
            <a:off x="6358530" y="3337669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Depth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4A921BD-1ACD-4CDA-BC21-6ACF7043D80C}"/>
              </a:ext>
            </a:extLst>
          </p:cNvPr>
          <p:cNvCxnSpPr>
            <a:cxnSpLocks/>
          </p:cNvCxnSpPr>
          <p:nvPr/>
        </p:nvCxnSpPr>
        <p:spPr>
          <a:xfrm>
            <a:off x="3978111" y="2243579"/>
            <a:ext cx="612743" cy="5844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3626232-58A0-4F31-BA1C-169A3A882EED}"/>
              </a:ext>
            </a:extLst>
          </p:cNvPr>
          <p:cNvCxnSpPr>
            <a:cxnSpLocks/>
          </p:cNvCxnSpPr>
          <p:nvPr/>
        </p:nvCxnSpPr>
        <p:spPr>
          <a:xfrm>
            <a:off x="4779390" y="3264616"/>
            <a:ext cx="18852" cy="534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02369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811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603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371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312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020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8121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8535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505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結束了嗎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54AF87-F59C-4121-8F8F-52CD493D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62628"/>
            <a:ext cx="2255881" cy="12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4781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結束了嗎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1F15B42-5147-41C8-BAC3-E1C3C876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結束了。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677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5266D3A-1015-4222-9677-66955BB187AD}"/>
              </a:ext>
            </a:extLst>
          </p:cNvPr>
          <p:cNvSpPr/>
          <p:nvPr/>
        </p:nvSpPr>
        <p:spPr>
          <a:xfrm rot="18547760">
            <a:off x="3645653" y="1424332"/>
            <a:ext cx="1291470" cy="220639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7D03C09-61C4-46F8-98D0-F2372DD7FB3C}"/>
              </a:ext>
            </a:extLst>
          </p:cNvPr>
          <p:cNvSpPr txBox="1"/>
          <p:nvPr/>
        </p:nvSpPr>
        <p:spPr>
          <a:xfrm>
            <a:off x="5034171" y="1974247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的祖先</a:t>
            </a:r>
          </a:p>
        </p:txBody>
      </p:sp>
    </p:spTree>
    <p:extLst>
      <p:ext uri="{BB962C8B-B14F-4D97-AF65-F5344CB8AC3E}">
        <p14:creationId xmlns:p14="http://schemas.microsoft.com/office/powerpoint/2010/main" val="548241451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可是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1F15B42-5147-41C8-BAC3-E1C3C876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要</a:t>
            </a:r>
            <a:r>
              <a:rPr kumimoji="1" lang="zh-TW" altLang="en-US" b="1" dirty="0"/>
              <a:t>怎麼判斷</a:t>
            </a:r>
            <a:r>
              <a:rPr kumimoji="1" lang="zh-TW" altLang="en-US" dirty="0"/>
              <a:t>，每個點都得到</a:t>
            </a:r>
            <a:r>
              <a:rPr kumimoji="1" lang="zh-TW" altLang="en-US" b="1" dirty="0"/>
              <a:t>最短路</a:t>
            </a:r>
            <a:r>
              <a:rPr kumimoji="1" lang="zh-TW" altLang="en-US" dirty="0"/>
              <a:t>了</a:t>
            </a:r>
            <a:r>
              <a:rPr kumimoji="1" lang="en-US" altLang="zh-TW" dirty="0"/>
              <a:t>?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F5F3AB87-B8E2-47D5-811F-F002D873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2482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ja-JP" altLang="en-US" dirty="0"/>
              <a:t>就是</a:t>
            </a:r>
            <a:r>
              <a:rPr lang="zh-TW" altLang="en-US" dirty="0"/>
              <a:t>一條直直的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160B26C-AF75-4984-9E2A-05DDCC724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293864" cy="4099151"/>
          </a:xfrm>
        </p:spPr>
      </p:pic>
    </p:spTree>
    <p:extLst>
      <p:ext uri="{BB962C8B-B14F-4D97-AF65-F5344CB8AC3E}">
        <p14:creationId xmlns:p14="http://schemas.microsoft.com/office/powerpoint/2010/main" val="3520915086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所以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7909B55-CC77-488D-A686-C1556D3C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至多要做 </a:t>
            </a:r>
            <a:r>
              <a:rPr lang="en-US" altLang="zh-TW" dirty="0"/>
              <a:t>|V| - 1</a:t>
            </a:r>
            <a:r>
              <a:rPr lang="zh-TW" altLang="en-US" dirty="0"/>
              <a:t> 次的全部邊 </a:t>
            </a:r>
            <a:r>
              <a:rPr lang="en-US" altLang="zh-TW" dirty="0" err="1"/>
              <a:t>relaxtion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剛剛的例子只做了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遍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自行證明吧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789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E9A1D-E432-427E-8FD5-C862D0C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負權重邊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89A3-A2DC-45D4-AED2-80DA1152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對每邊做至多 </a:t>
            </a:r>
            <a:r>
              <a:rPr kumimoji="1" lang="en-US" altLang="zh-TW" dirty="0"/>
              <a:t>|V|−1 </a:t>
            </a:r>
            <a:r>
              <a:rPr kumimoji="1" lang="zh-TW" altLang="en-US" dirty="0"/>
              <a:t>次 </a:t>
            </a:r>
            <a:r>
              <a:rPr kumimoji="1" lang="en-US" altLang="zh-TW" dirty="0"/>
              <a:t>relaxation </a:t>
            </a:r>
            <a:r>
              <a:rPr kumimoji="1" lang="zh-TW" altLang="en-US" dirty="0"/>
              <a:t>後， </a:t>
            </a: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r>
              <a:rPr kumimoji="1" lang="zh-TW" altLang="en-US" dirty="0"/>
              <a:t>要是某邊還能 </a:t>
            </a:r>
            <a:r>
              <a:rPr kumimoji="1" lang="en-US" altLang="zh-TW" dirty="0"/>
              <a:t>relaxation</a:t>
            </a:r>
            <a:r>
              <a:rPr kumimoji="1" lang="zh-TW" altLang="en-US" dirty="0"/>
              <a:t>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815429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E9A1D-E432-427E-8FD5-C862D0C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負權重邊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89A3-A2DC-45D4-AED2-80DA1152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對每邊做至多 </a:t>
            </a:r>
            <a:r>
              <a:rPr kumimoji="1" lang="en-US" altLang="zh-TW" dirty="0"/>
              <a:t>|V|−1 </a:t>
            </a:r>
            <a:r>
              <a:rPr kumimoji="1" lang="zh-TW" altLang="en-US" dirty="0"/>
              <a:t>次 </a:t>
            </a:r>
            <a:r>
              <a:rPr kumimoji="1" lang="en-US" altLang="zh-TW" dirty="0"/>
              <a:t>relaxation </a:t>
            </a:r>
            <a:r>
              <a:rPr kumimoji="1" lang="zh-TW" altLang="en-US" dirty="0"/>
              <a:t>後， </a:t>
            </a: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r>
              <a:rPr kumimoji="1" lang="zh-TW" altLang="en-US" dirty="0"/>
              <a:t>要是某邊還能 </a:t>
            </a:r>
            <a:r>
              <a:rPr kumimoji="1" lang="en-US" altLang="zh-TW" dirty="0"/>
              <a:t>relaxation</a:t>
            </a:r>
            <a:r>
              <a:rPr kumimoji="1" lang="zh-TW" altLang="en-US" dirty="0"/>
              <a:t>，</a:t>
            </a:r>
            <a:br>
              <a:rPr kumimoji="1" lang="en-US" altLang="zh-TW" dirty="0"/>
            </a:br>
            <a:r>
              <a:rPr kumimoji="1" lang="zh-TW" altLang="en-US" dirty="0"/>
              <a:t>就表示有</a:t>
            </a:r>
            <a:r>
              <a:rPr kumimoji="1" lang="zh-TW" altLang="en-US" b="1" dirty="0"/>
              <a:t>負權重邊</a:t>
            </a:r>
            <a:r>
              <a:rPr kumimoji="1" lang="zh-TW" altLang="en-US" dirty="0"/>
              <a:t>能使路徑成本一直降低。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167017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86231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u="sng" dirty="0" err="1">
                <a:hlinkClick r:id="rId2"/>
              </a:rPr>
              <a:t>UVa</a:t>
            </a:r>
            <a:r>
              <a:rPr lang="en-US" altLang="ja-JP" u="sng" dirty="0">
                <a:hlinkClick r:id="rId2"/>
              </a:rPr>
              <a:t> OJ 558 Wormholes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119261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/>
              <a:t>A</a:t>
            </a:r>
            <a:r>
              <a:rPr lang="zh-TW" altLang="en-US" dirty="0"/>
              <a:t>* 搜尋法則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65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A* search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38456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4764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0413DA2-C8F4-4967-9CCD-5C82C15A2991}"/>
              </a:ext>
            </a:extLst>
          </p:cNvPr>
          <p:cNvSpPr/>
          <p:nvPr/>
        </p:nvSpPr>
        <p:spPr>
          <a:xfrm>
            <a:off x="3271344" y="4492083"/>
            <a:ext cx="2177349" cy="20007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BE9F8E2-818B-4ACE-B7F2-AB87F787AC5D}"/>
              </a:ext>
            </a:extLst>
          </p:cNvPr>
          <p:cNvSpPr txBox="1"/>
          <p:nvPr/>
        </p:nvSpPr>
        <p:spPr>
          <a:xfrm>
            <a:off x="3326613" y="5355981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的孫子</a:t>
            </a:r>
          </a:p>
        </p:txBody>
      </p:sp>
    </p:spTree>
    <p:extLst>
      <p:ext uri="{BB962C8B-B14F-4D97-AF65-F5344CB8AC3E}">
        <p14:creationId xmlns:p14="http://schemas.microsoft.com/office/powerpoint/2010/main" val="3024763000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  <a:r>
              <a:rPr kumimoji="1" lang="zh-TW" altLang="en-US" dirty="0"/>
              <a:t> </a:t>
            </a:r>
            <a:r>
              <a:rPr kumimoji="1" lang="en-US" altLang="zh-TW" dirty="0"/>
              <a:t>(</a:t>
            </a:r>
            <a:r>
              <a:rPr kumimoji="1" lang="zh-TW" altLang="en-US" dirty="0"/>
              <a:t>透過轉移方程找可走鄰點</a:t>
            </a:r>
            <a:r>
              <a:rPr kumimoji="1" lang="en-US" altLang="zh-TW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6209266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走下去，會更好嗎</a:t>
            </a:r>
            <a:r>
              <a:rPr kumimoji="1" lang="en-US" altLang="zh-TW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34022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下一步到底該往哪走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走下去，會更好嗎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b="1" dirty="0"/>
              <a:t>好或不好</a:t>
            </a:r>
            <a:r>
              <a:rPr kumimoji="1" lang="zh-TW" altLang="en-US" dirty="0"/>
              <a:t>，就是由評估函數決定</a:t>
            </a:r>
            <a:endParaRPr kumimoji="1" lang="en-US" altLang="zh-TW" dirty="0"/>
          </a:p>
          <a:p>
            <a:pPr marL="457200" lvl="1" indent="0">
              <a:buNone/>
            </a:pPr>
            <a:r>
              <a:rPr kumimoji="1" lang="zh-TW" altLang="en-US" dirty="0"/>
              <a:t>得自行設計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187885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g(n)</a:t>
            </a:r>
            <a:r>
              <a:rPr kumimoji="1" lang="en-US" altLang="zh-TW" dirty="0"/>
              <a:t>:</a:t>
            </a:r>
            <a:r>
              <a:rPr kumimoji="1" lang="zh-TW" altLang="en-US" dirty="0"/>
              <a:t> 從</a:t>
            </a:r>
            <a:r>
              <a:rPr kumimoji="1" lang="zh-TW" altLang="en-US" b="1" dirty="0"/>
              <a:t>起</a:t>
            </a:r>
            <a:r>
              <a:rPr kumimoji="1" lang="zh-TW" altLang="en-US" dirty="0"/>
              <a:t>點到 </a:t>
            </a:r>
            <a:r>
              <a:rPr kumimoji="1" lang="en-US" altLang="zh-TW" dirty="0"/>
              <a:t>n </a:t>
            </a:r>
            <a:r>
              <a:rPr kumimoji="1" lang="zh-TW" altLang="en-US" dirty="0"/>
              <a:t>點的成本</a:t>
            </a:r>
            <a:endParaRPr kumimoji="1" lang="en-US" altLang="zh-TW" dirty="0"/>
          </a:p>
          <a:p>
            <a:r>
              <a:rPr kumimoji="1" lang="en-US" altLang="ja-JP" dirty="0"/>
              <a:t>h(n)</a:t>
            </a:r>
            <a:r>
              <a:rPr kumimoji="1" lang="en-US" altLang="zh-TW" dirty="0"/>
              <a:t>:</a:t>
            </a:r>
            <a:r>
              <a:rPr kumimoji="1" lang="zh-TW" altLang="en-US" dirty="0"/>
              <a:t> 從 </a:t>
            </a:r>
            <a:r>
              <a:rPr kumimoji="1" lang="en-US" altLang="zh-TW" dirty="0"/>
              <a:t>n </a:t>
            </a:r>
            <a:r>
              <a:rPr kumimoji="1" lang="zh-TW" altLang="en-US" dirty="0"/>
              <a:t>點到</a:t>
            </a:r>
            <a:r>
              <a:rPr kumimoji="1" lang="zh-TW" altLang="en-US" b="1" dirty="0"/>
              <a:t>終</a:t>
            </a:r>
            <a:r>
              <a:rPr kumimoji="1" lang="zh-TW" altLang="en-US" dirty="0"/>
              <a:t>點的成本</a:t>
            </a:r>
            <a:endParaRPr kumimoji="1" lang="en-US" altLang="zh-TW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f(n) = g(n) + h(n): </a:t>
            </a:r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502291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例如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當求帶權重圖的單源最短路徑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g(n) =</a:t>
            </a:r>
            <a:r>
              <a:rPr kumimoji="1" lang="zh-TW" altLang="en-US" dirty="0"/>
              <a:t> 從起點到 </a:t>
            </a:r>
            <a:r>
              <a:rPr kumimoji="1" lang="en-US" altLang="zh-TW" dirty="0"/>
              <a:t>n </a:t>
            </a:r>
            <a:r>
              <a:rPr kumimoji="1" lang="zh-TW" altLang="en-US" dirty="0"/>
              <a:t>的最小成本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en-US" altLang="ja-JP" dirty="0"/>
              <a:t>h(n) = 0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這個是， </a:t>
            </a:r>
            <a:r>
              <a:rPr kumimoji="1" lang="en-US" altLang="zh-TW" dirty="0"/>
              <a:t>Dijkstra </a:t>
            </a:r>
            <a:r>
              <a:rPr kumimoji="1" lang="zh-TW" altLang="en-US" dirty="0"/>
              <a:t>演算法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739889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例如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當求二維平面圖的單點到單點最短路徑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g(n) =</a:t>
            </a:r>
            <a:r>
              <a:rPr kumimoji="1" lang="zh-TW" altLang="en-US" dirty="0"/>
              <a:t> </a:t>
            </a:r>
            <a:r>
              <a:rPr kumimoji="1" lang="en-US" altLang="zh-TW" dirty="0"/>
              <a:t>0</a:t>
            </a:r>
          </a:p>
          <a:p>
            <a:pPr marL="0" indent="0">
              <a:buNone/>
            </a:pPr>
            <a:r>
              <a:rPr kumimoji="1" lang="en-US" altLang="ja-JP" dirty="0"/>
              <a:t>h(n) = n </a:t>
            </a:r>
            <a:r>
              <a:rPr kumimoji="1" lang="zh-TW" altLang="en-US" dirty="0"/>
              <a:t>點到終點的歐幾里得距離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這個是， </a:t>
            </a:r>
            <a:r>
              <a:rPr kumimoji="1" lang="en-US" altLang="zh-TW" dirty="0"/>
              <a:t>Best-first search </a:t>
            </a:r>
            <a:r>
              <a:rPr kumimoji="1" lang="zh-TW" altLang="en-US" dirty="0"/>
              <a:t>演算法</a:t>
            </a:r>
            <a:endParaRPr kumimoji="1" lang="en-US" altLang="zh-TW" dirty="0"/>
          </a:p>
          <a:p>
            <a:pPr marL="457200" lvl="1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不是 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Breadth-first search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247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全點對最短路徑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658215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All-Pairs Shortest Paths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79936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  <a:r>
              <a:rPr lang="zh-TW" altLang="en-US" b="1" dirty="0"/>
              <a:t>任意點</a:t>
            </a:r>
            <a:r>
              <a:rPr lang="zh-TW" altLang="en-US" dirty="0"/>
              <a:t>到</a:t>
            </a:r>
            <a:r>
              <a:rPr lang="zh-TW" altLang="en-US" b="1" dirty="0"/>
              <a:t>任意點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263278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樸素解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</p:txBody>
      </p:sp>
    </p:spTree>
    <p:extLst>
      <p:ext uri="{BB962C8B-B14F-4D97-AF65-F5344CB8AC3E}">
        <p14:creationId xmlns:p14="http://schemas.microsoft.com/office/powerpoint/2010/main" val="729862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/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7155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樸素解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 </a:t>
            </a:r>
          </a:p>
          <a:p>
            <a:endParaRPr lang="en-US" altLang="zh-TW" dirty="0"/>
          </a:p>
          <a:p>
            <a:r>
              <a:rPr lang="zh-TW" altLang="en-US" dirty="0"/>
              <a:t>當然可以</a:t>
            </a:r>
            <a:r>
              <a:rPr lang="en-US" altLang="zh-TW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6650305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674381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Johnson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's Algorithm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760181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AB5BA-3572-419D-8F3D-5690D39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494E6C-44B6-4D81-833C-DCBA241F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26224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</a:t>
            </a:r>
            <a:r>
              <a:rPr kumimoji="1" lang="zh-TW" altLang="en-US" dirty="0"/>
              <a:t> 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br>
              <a:rPr lang="en-US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G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endParaRPr lang="en-US" altLang="ja-JP" sz="2900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]);</a:t>
            </a:r>
            <a:r>
              <a:rPr lang="ja-JP" altLang="ja-JP" sz="29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906009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1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02731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1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ja-JP" altLang="ja-JP" sz="29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9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若無經過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9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9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900" b="0" i="0" dirty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ja-JP" altLang="ja-JP" sz="2900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sz="2900" i="1" dirty="0" smtClean="0">
                                        <a:latin typeface="Cambria Math" panose="02040503050406030204" pitchFamily="18" charset="0"/>
                                      </a:rPr>
                                      <m:t>經過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29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9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15545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0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ja-JP" altLang="ja-JP" sz="29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9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若無經過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9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9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900" b="0" i="0" dirty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ja-JP" altLang="ja-JP" sz="2900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sz="2900" i="1" dirty="0" smtClean="0">
                                        <a:latin typeface="Cambria Math" panose="02040503050406030204" pitchFamily="18" charset="0"/>
                                      </a:rPr>
                                      <m:t>經過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29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zh-TW" sz="29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altLang="zh-TW" sz="29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sz="2900" dirty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9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04253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D12F1-AE19-4917-B939-779A13CA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邊界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C1F6D4D-A97D-4E77-A1D9-021C69632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ja-JP" altLang="ja-JP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zh-TW" altLang="en-US" i="1" dirty="0">
                                        <a:latin typeface="Cambria Math" panose="02040503050406030204" pitchFamily="18" charset="0"/>
                                      </a:rPr>
                                      <m:t>若</m:t>
                                    </m:r>
                                    <m:r>
                                      <a:rPr lang="zh-TW" alt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　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邊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ja-JP" altLang="en-US" dirty="0"/>
                                <m:t>∞</m:t>
                              </m:r>
                              <m:r>
                                <m:rPr>
                                  <m:nor/>
                                </m:rPr>
                                <a:rPr lang="en-US" altLang="ja-JP" b="1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b="1" dirty="0"/>
                                <m:t> </m:t>
                              </m:r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若無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邊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C1F6D4D-A97D-4E77-A1D9-021C69632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193486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>
                <a:hlinkClick r:id="rId2"/>
              </a:rPr>
              <a:t>UVa</a:t>
            </a:r>
            <a:r>
              <a:rPr lang="en-US" altLang="en-US" dirty="0">
                <a:hlinkClick r:id="rId2"/>
              </a:rPr>
              <a:t> OJ 125 Numbering Paths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51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 </a:t>
            </a:r>
            <a:r>
              <a:rPr lang="en-US" altLang="zh-TW" dirty="0"/>
              <a:t>(Graph)</a:t>
            </a:r>
            <a:r>
              <a:rPr lang="zh-TW" altLang="en-US" dirty="0"/>
              <a:t>，是一個由邊 </a:t>
            </a:r>
            <a:r>
              <a:rPr lang="en-US" altLang="zh-TW" dirty="0"/>
              <a:t>(Edge) </a:t>
            </a:r>
            <a:r>
              <a:rPr lang="zh-TW" altLang="en-US" dirty="0"/>
              <a:t>集合與點 </a:t>
            </a:r>
            <a:r>
              <a:rPr lang="en-US" altLang="zh-TW" dirty="0"/>
              <a:t>(Vertex) </a:t>
            </a:r>
            <a:r>
              <a:rPr lang="zh-TW" altLang="en-US" dirty="0"/>
              <a:t>集合所組成的資料結構。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 descr="https://i.imgur.com/Z5A39X3.png">
            <a:extLst>
              <a:ext uri="{FF2B5EF4-FFF2-40B4-BE49-F238E27FC236}">
                <a16:creationId xmlns:a16="http://schemas.microsoft.com/office/drawing/2014/main" id="{AF940251-9930-4020-8755-C95C275B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74" y="2999900"/>
            <a:ext cx="4486226" cy="29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06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Minimum spanning tree</a:t>
            </a:r>
            <a:r>
              <a:rPr lang="zh-TW" altLang="en-US" dirty="0"/>
              <a:t> 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521806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Floyd-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Warshall's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Algorithm</a:t>
            </a:r>
          </a:p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827658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AB5BA-3572-419D-8F3D-5690D39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494E6C-44B6-4D81-833C-DCBA241F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399224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</p:txBody>
      </p:sp>
    </p:spTree>
    <p:extLst>
      <p:ext uri="{BB962C8B-B14F-4D97-AF65-F5344CB8AC3E}">
        <p14:creationId xmlns:p14="http://schemas.microsoft.com/office/powerpoint/2010/main" val="1370298725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  <a:p>
            <a:endParaRPr lang="en-US" altLang="zh-TW" dirty="0"/>
          </a:p>
          <a:p>
            <a:r>
              <a:rPr lang="zh-TW" altLang="en-US" dirty="0"/>
              <a:t>接著用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 </a:t>
            </a:r>
            <a:r>
              <a:rPr kumimoji="1" lang="zh-TW" altLang="en-US" dirty="0"/>
              <a:t>跑</a:t>
            </a:r>
            <a:br>
              <a:rPr kumimoji="1" lang="en-US" altLang="zh-TW" dirty="0"/>
            </a:br>
            <a:r>
              <a:rPr kumimoji="1" lang="zh-TW" altLang="en-US" dirty="0"/>
              <a:t>則總複雜度為 </a:t>
            </a:r>
            <a:r>
              <a:rPr kumimoji="1" lang="en-US" altLang="zh-TW" dirty="0"/>
              <a:t>O(|V||E</a:t>
            </a:r>
            <a:r>
              <a:rPr lang="en-US" altLang="en-US" dirty="0"/>
              <a:t>|⋅</a:t>
            </a:r>
            <a:r>
              <a:rPr kumimoji="1" lang="en-US" altLang="zh-TW" dirty="0"/>
              <a:t>log</a:t>
            </a:r>
            <a:r>
              <a:rPr kumimoji="1" lang="en-US" altLang="zh-TW" baseline="-25000" dirty="0"/>
              <a:t>2</a:t>
            </a:r>
            <a:r>
              <a:rPr kumimoji="1" lang="en-US" altLang="zh-TW" dirty="0"/>
              <a:t>|V|)</a:t>
            </a:r>
            <a:endParaRPr lang="en-US" altLang="zh-TW" baseline="-25000" dirty="0"/>
          </a:p>
        </p:txBody>
      </p:sp>
    </p:spTree>
    <p:extLst>
      <p:ext uri="{BB962C8B-B14F-4D97-AF65-F5344CB8AC3E}">
        <p14:creationId xmlns:p14="http://schemas.microsoft.com/office/powerpoint/2010/main" val="630547951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但若圖</a:t>
            </a:r>
            <a:r>
              <a:rPr kumimoji="1" lang="zh-TW" altLang="en-US" b="1" dirty="0"/>
              <a:t>有負權重邊</a:t>
            </a:r>
            <a:endParaRPr kumimoji="1"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73484014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5" idx="1"/>
            <a:endCxn id="7" idx="6"/>
          </p:cNvCxnSpPr>
          <p:nvPr/>
        </p:nvCxnSpPr>
        <p:spPr>
          <a:xfrm flipH="1" flipV="1"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022451" y="45332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301608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4730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但若圖</a:t>
            </a:r>
            <a:r>
              <a:rPr kumimoji="1" lang="zh-TW" altLang="en-US" b="1" dirty="0"/>
              <a:t>有負權重邊</a:t>
            </a:r>
            <a:endParaRPr kumimoji="1" lang="en-US" altLang="zh-TW" b="1" dirty="0"/>
          </a:p>
          <a:p>
            <a:pPr marL="0" indent="0">
              <a:buNone/>
            </a:pPr>
            <a:r>
              <a:rPr kumimoji="1" lang="zh-TW" altLang="en-US" dirty="0"/>
              <a:t>會破壞設計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時用的</a:t>
            </a:r>
            <a:r>
              <a:rPr kumimoji="1" lang="zh-TW" altLang="en-US" b="1" dirty="0"/>
              <a:t>無後效性</a:t>
            </a:r>
            <a:endParaRPr kumimoji="1"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457347982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但若圖有負權重邊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會破壞設計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時用的無後效性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所以要想辦法把負權重邊給搞掉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4858658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Re:Weighting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顧名思義，就是把原本的權重改成新的權重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20348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顧名思義，就是把原本的權重改成新的權重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更改方式為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設一個新的點 </a:t>
            </a:r>
            <a:r>
              <a:rPr lang="en-US" altLang="zh-TW" dirty="0"/>
              <a:t>x</a:t>
            </a:r>
            <a:r>
              <a:rPr lang="zh-TW" altLang="en-US" dirty="0"/>
              <a:t> 連到所有點，邊權重為 </a:t>
            </a:r>
            <a:r>
              <a:rPr lang="en-US" altLang="zh-TW" dirty="0"/>
              <a:t>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4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給定</a:t>
            </a:r>
            <a:r>
              <a:rPr lang="zh-TW" altLang="en-US" b="1" dirty="0"/>
              <a:t>連通圖 </a:t>
            </a:r>
            <a:r>
              <a:rPr lang="en-US" altLang="zh-TW" dirty="0"/>
              <a:t>G = (E, V)</a:t>
            </a:r>
          </a:p>
          <a:p>
            <a:endParaRPr lang="en-US" altLang="zh-TW" dirty="0"/>
          </a:p>
          <a:p>
            <a:r>
              <a:rPr lang="zh-TW" altLang="en-US" dirty="0"/>
              <a:t>使用 </a:t>
            </a:r>
            <a:r>
              <a:rPr lang="en-US" altLang="zh-TW" dirty="0"/>
              <a:t>E </a:t>
            </a:r>
            <a:r>
              <a:rPr lang="zh-TW" altLang="en-US" dirty="0"/>
              <a:t>子集</a:t>
            </a:r>
            <a:r>
              <a:rPr lang="zh-TW" altLang="en-US" b="1" dirty="0"/>
              <a:t>連接所有的點 </a:t>
            </a:r>
            <a:r>
              <a:rPr lang="en-US" altLang="zh-TW" dirty="0"/>
              <a:t>(</a:t>
            </a:r>
            <a:r>
              <a:rPr lang="zh-TW" altLang="en-US" dirty="0"/>
              <a:t>屬於 </a:t>
            </a:r>
            <a:r>
              <a:rPr lang="en-US" altLang="zh-TW" dirty="0"/>
              <a:t>V)</a:t>
            </a:r>
            <a:r>
              <a:rPr lang="zh-TW" altLang="en-US" dirty="0"/>
              <a:t> 所得到的</a:t>
            </a:r>
            <a:r>
              <a:rPr lang="zh-TW" altLang="en-US" b="1" dirty="0"/>
              <a:t>樹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940687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5" idx="1"/>
            <a:endCxn id="7" idx="6"/>
          </p:cNvCxnSpPr>
          <p:nvPr/>
        </p:nvCxnSpPr>
        <p:spPr>
          <a:xfrm flipH="1" flipV="1"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022451" y="45332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301608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橢圓 10">
            <a:extLst>
              <a:ext uri="{FF2B5EF4-FFF2-40B4-BE49-F238E27FC236}">
                <a16:creationId xmlns:a16="http://schemas.microsoft.com/office/drawing/2014/main" id="{2AD374DC-C0EE-41A9-A04E-7B13C7BB1E62}"/>
              </a:ext>
            </a:extLst>
          </p:cNvPr>
          <p:cNvSpPr/>
          <p:nvPr/>
        </p:nvSpPr>
        <p:spPr>
          <a:xfrm>
            <a:off x="153879" y="288971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x</a:t>
            </a:r>
            <a:endParaRPr kumimoji="1" lang="ja-JP" altLang="en-US" sz="5400" b="1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86E4E7-2DA5-434F-9EDB-253EBFAB60A0}"/>
              </a:ext>
            </a:extLst>
          </p:cNvPr>
          <p:cNvSpPr/>
          <p:nvPr/>
        </p:nvSpPr>
        <p:spPr>
          <a:xfrm>
            <a:off x="574767" y="287383"/>
            <a:ext cx="3390412" cy="2612571"/>
          </a:xfrm>
          <a:custGeom>
            <a:avLst/>
            <a:gdLst>
              <a:gd name="connsiteX0" fmla="*/ 0 w 3396343"/>
              <a:gd name="connsiteY0" fmla="*/ 2693351 h 2693351"/>
              <a:gd name="connsiteX1" fmla="*/ 1580605 w 3396343"/>
              <a:gd name="connsiteY1" fmla="*/ 433477 h 2693351"/>
              <a:gd name="connsiteX2" fmla="*/ 3396343 w 3396343"/>
              <a:gd name="connsiteY2" fmla="*/ 2403 h 2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343" h="2693351">
                <a:moveTo>
                  <a:pt x="0" y="2693351"/>
                </a:moveTo>
                <a:cubicBezTo>
                  <a:pt x="507274" y="1787659"/>
                  <a:pt x="1014548" y="881968"/>
                  <a:pt x="1580605" y="433477"/>
                </a:cubicBezTo>
                <a:cubicBezTo>
                  <a:pt x="2146662" y="-15014"/>
                  <a:pt x="2771502" y="-6306"/>
                  <a:pt x="3396343" y="240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F1A92C-DED0-47A1-9F84-38AD8D4254F5}"/>
              </a:ext>
            </a:extLst>
          </p:cNvPr>
          <p:cNvSpPr/>
          <p:nvPr/>
        </p:nvSpPr>
        <p:spPr>
          <a:xfrm>
            <a:off x="679269" y="3644537"/>
            <a:ext cx="5238205" cy="3125212"/>
          </a:xfrm>
          <a:custGeom>
            <a:avLst/>
            <a:gdLst>
              <a:gd name="connsiteX0" fmla="*/ 0 w 5238205"/>
              <a:gd name="connsiteY0" fmla="*/ 0 h 3125212"/>
              <a:gd name="connsiteX1" fmla="*/ 2821577 w 5238205"/>
              <a:gd name="connsiteY1" fmla="*/ 2808514 h 3125212"/>
              <a:gd name="connsiteX2" fmla="*/ 5238205 w 5238205"/>
              <a:gd name="connsiteY2" fmla="*/ 2939143 h 312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205" h="3125212">
                <a:moveTo>
                  <a:pt x="0" y="0"/>
                </a:moveTo>
                <a:cubicBezTo>
                  <a:pt x="974271" y="1159328"/>
                  <a:pt x="1948543" y="2318657"/>
                  <a:pt x="2821577" y="2808514"/>
                </a:cubicBezTo>
                <a:cubicBezTo>
                  <a:pt x="3694611" y="3298371"/>
                  <a:pt x="4466408" y="3118757"/>
                  <a:pt x="5238205" y="293914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56CD6A-38BE-42C4-A1EC-EAAC6F54885F}"/>
              </a:ext>
            </a:extLst>
          </p:cNvPr>
          <p:cNvSpPr/>
          <p:nvPr/>
        </p:nvSpPr>
        <p:spPr>
          <a:xfrm>
            <a:off x="836023" y="1149531"/>
            <a:ext cx="5290457" cy="1854926"/>
          </a:xfrm>
          <a:custGeom>
            <a:avLst/>
            <a:gdLst>
              <a:gd name="connsiteX0" fmla="*/ 0 w 5290457"/>
              <a:gd name="connsiteY0" fmla="*/ 1854926 h 1854926"/>
              <a:gd name="connsiteX1" fmla="*/ 2024743 w 5290457"/>
              <a:gd name="connsiteY1" fmla="*/ 313509 h 1854926"/>
              <a:gd name="connsiteX2" fmla="*/ 5290457 w 5290457"/>
              <a:gd name="connsiteY2" fmla="*/ 0 h 18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854926">
                <a:moveTo>
                  <a:pt x="0" y="1854926"/>
                </a:moveTo>
                <a:cubicBezTo>
                  <a:pt x="571500" y="1238794"/>
                  <a:pt x="1143000" y="622663"/>
                  <a:pt x="2024743" y="313509"/>
                </a:cubicBezTo>
                <a:cubicBezTo>
                  <a:pt x="2906486" y="4355"/>
                  <a:pt x="4098471" y="2177"/>
                  <a:pt x="5290457" y="0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709C95-1927-44A9-9EC0-DDDD06B0D9AB}"/>
              </a:ext>
            </a:extLst>
          </p:cNvPr>
          <p:cNvSpPr/>
          <p:nvPr/>
        </p:nvSpPr>
        <p:spPr>
          <a:xfrm>
            <a:off x="928874" y="2724732"/>
            <a:ext cx="2286000" cy="509451"/>
          </a:xfrm>
          <a:custGeom>
            <a:avLst/>
            <a:gdLst>
              <a:gd name="connsiteX0" fmla="*/ 0 w 2286000"/>
              <a:gd name="connsiteY0" fmla="*/ 509451 h 509451"/>
              <a:gd name="connsiteX1" fmla="*/ 2286000 w 2286000"/>
              <a:gd name="connsiteY1" fmla="*/ 0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509451">
                <a:moveTo>
                  <a:pt x="0" y="509451"/>
                </a:moveTo>
                <a:lnTo>
                  <a:pt x="2286000" y="0"/>
                </a:ln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: 圓角 64">
            <a:extLst>
              <a:ext uri="{FF2B5EF4-FFF2-40B4-BE49-F238E27FC236}">
                <a16:creationId xmlns:a16="http://schemas.microsoft.com/office/drawing/2014/main" id="{38B63162-8B5A-4499-9FCF-1BF046C729A4}"/>
              </a:ext>
            </a:extLst>
          </p:cNvPr>
          <p:cNvSpPr/>
          <p:nvPr/>
        </p:nvSpPr>
        <p:spPr>
          <a:xfrm>
            <a:off x="1714159" y="51553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矩形: 圓角 64">
            <a:extLst>
              <a:ext uri="{FF2B5EF4-FFF2-40B4-BE49-F238E27FC236}">
                <a16:creationId xmlns:a16="http://schemas.microsoft.com/office/drawing/2014/main" id="{D5FB39E1-3B80-45E9-B523-3518F9F9ACF6}"/>
              </a:ext>
            </a:extLst>
          </p:cNvPr>
          <p:cNvSpPr/>
          <p:nvPr/>
        </p:nvSpPr>
        <p:spPr>
          <a:xfrm>
            <a:off x="2813318" y="577191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矩形: 圓角 64">
            <a:extLst>
              <a:ext uri="{FF2B5EF4-FFF2-40B4-BE49-F238E27FC236}">
                <a16:creationId xmlns:a16="http://schemas.microsoft.com/office/drawing/2014/main" id="{F50E933C-7DF0-4E20-BA48-9ECECD6D4C75}"/>
              </a:ext>
            </a:extLst>
          </p:cNvPr>
          <p:cNvSpPr/>
          <p:nvPr/>
        </p:nvSpPr>
        <p:spPr>
          <a:xfrm>
            <a:off x="2150883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矩形: 圓角 64">
            <a:extLst>
              <a:ext uri="{FF2B5EF4-FFF2-40B4-BE49-F238E27FC236}">
                <a16:creationId xmlns:a16="http://schemas.microsoft.com/office/drawing/2014/main" id="{84B4CDFC-DEDD-47B8-942A-2AF961443E97}"/>
              </a:ext>
            </a:extLst>
          </p:cNvPr>
          <p:cNvSpPr/>
          <p:nvPr/>
        </p:nvSpPr>
        <p:spPr>
          <a:xfrm>
            <a:off x="1793967" y="163987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76506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顧名思義，就是把原本的權重改成新的權重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更改方式為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設一個新的點 </a:t>
            </a:r>
            <a:r>
              <a:rPr lang="en-US" altLang="zh-TW" dirty="0"/>
              <a:t>x</a:t>
            </a:r>
            <a:r>
              <a:rPr lang="zh-TW" altLang="en-US" dirty="0"/>
              <a:t> 連到所有點，邊權重為 </a:t>
            </a:r>
            <a:r>
              <a:rPr lang="en-US" altLang="zh-TW" dirty="0"/>
              <a:t>0</a:t>
            </a:r>
          </a:p>
          <a:p>
            <a:r>
              <a:rPr lang="zh-TW" altLang="en-US" dirty="0"/>
              <a:t>用 </a:t>
            </a:r>
            <a:r>
              <a:rPr lang="en-US" altLang="zh-TW" dirty="0"/>
              <a:t>Bellman-Ford</a:t>
            </a:r>
            <a:r>
              <a:rPr kumimoji="1" lang="en-US" altLang="ja-JP" dirty="0"/>
              <a:t>'</a:t>
            </a:r>
            <a:r>
              <a:rPr lang="en-US" altLang="zh-TW" dirty="0"/>
              <a:t>s Algo </a:t>
            </a:r>
            <a:r>
              <a:rPr lang="zh-TW" altLang="en-US" dirty="0"/>
              <a:t>計算 </a:t>
            </a:r>
            <a:r>
              <a:rPr lang="en-US" altLang="zh-TW" dirty="0"/>
              <a:t>x</a:t>
            </a:r>
            <a:r>
              <a:rPr lang="zh-TW" altLang="en-US" dirty="0"/>
              <a:t> 到任意點的最短路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24840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-1</a:t>
            </a:r>
            <a:endParaRPr kumimoji="1" lang="ja-JP" altLang="en-US" sz="32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</a:t>
            </a:r>
            <a:endParaRPr kumimoji="1" lang="ja-JP" altLang="en-US" sz="32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-2</a:t>
            </a:r>
            <a:endParaRPr kumimoji="1" lang="ja-JP" altLang="en-US" sz="32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5" idx="1"/>
            <a:endCxn id="7" idx="6"/>
          </p:cNvCxnSpPr>
          <p:nvPr/>
        </p:nvCxnSpPr>
        <p:spPr>
          <a:xfrm flipH="1" flipV="1"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-6</a:t>
            </a:r>
            <a:endParaRPr kumimoji="1" lang="ja-JP" altLang="en-US" sz="32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022451" y="45332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301608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橢圓 10">
            <a:extLst>
              <a:ext uri="{FF2B5EF4-FFF2-40B4-BE49-F238E27FC236}">
                <a16:creationId xmlns:a16="http://schemas.microsoft.com/office/drawing/2014/main" id="{2AD374DC-C0EE-41A9-A04E-7B13C7BB1E62}"/>
              </a:ext>
            </a:extLst>
          </p:cNvPr>
          <p:cNvSpPr/>
          <p:nvPr/>
        </p:nvSpPr>
        <p:spPr>
          <a:xfrm>
            <a:off x="153879" y="288971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</a:t>
            </a:r>
            <a:endParaRPr kumimoji="1" lang="ja-JP" altLang="en-US" sz="3200" b="1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020E36-6D70-4304-99D3-70171A2DC2E1}"/>
              </a:ext>
            </a:extLst>
          </p:cNvPr>
          <p:cNvSpPr/>
          <p:nvPr/>
        </p:nvSpPr>
        <p:spPr>
          <a:xfrm>
            <a:off x="574767" y="287383"/>
            <a:ext cx="3390412" cy="2612571"/>
          </a:xfrm>
          <a:custGeom>
            <a:avLst/>
            <a:gdLst>
              <a:gd name="connsiteX0" fmla="*/ 0 w 3396343"/>
              <a:gd name="connsiteY0" fmla="*/ 2693351 h 2693351"/>
              <a:gd name="connsiteX1" fmla="*/ 1580605 w 3396343"/>
              <a:gd name="connsiteY1" fmla="*/ 433477 h 2693351"/>
              <a:gd name="connsiteX2" fmla="*/ 3396343 w 3396343"/>
              <a:gd name="connsiteY2" fmla="*/ 2403 h 2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343" h="2693351">
                <a:moveTo>
                  <a:pt x="0" y="2693351"/>
                </a:moveTo>
                <a:cubicBezTo>
                  <a:pt x="507274" y="1787659"/>
                  <a:pt x="1014548" y="881968"/>
                  <a:pt x="1580605" y="433477"/>
                </a:cubicBezTo>
                <a:cubicBezTo>
                  <a:pt x="2146662" y="-15014"/>
                  <a:pt x="2771502" y="-6306"/>
                  <a:pt x="3396343" y="240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10D3D4F-396F-4CEB-B273-414E1EE37B1B}"/>
              </a:ext>
            </a:extLst>
          </p:cNvPr>
          <p:cNvSpPr/>
          <p:nvPr/>
        </p:nvSpPr>
        <p:spPr>
          <a:xfrm>
            <a:off x="679269" y="3644537"/>
            <a:ext cx="5238205" cy="3125212"/>
          </a:xfrm>
          <a:custGeom>
            <a:avLst/>
            <a:gdLst>
              <a:gd name="connsiteX0" fmla="*/ 0 w 5238205"/>
              <a:gd name="connsiteY0" fmla="*/ 0 h 3125212"/>
              <a:gd name="connsiteX1" fmla="*/ 2821577 w 5238205"/>
              <a:gd name="connsiteY1" fmla="*/ 2808514 h 3125212"/>
              <a:gd name="connsiteX2" fmla="*/ 5238205 w 5238205"/>
              <a:gd name="connsiteY2" fmla="*/ 2939143 h 312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205" h="3125212">
                <a:moveTo>
                  <a:pt x="0" y="0"/>
                </a:moveTo>
                <a:cubicBezTo>
                  <a:pt x="974271" y="1159328"/>
                  <a:pt x="1948543" y="2318657"/>
                  <a:pt x="2821577" y="2808514"/>
                </a:cubicBezTo>
                <a:cubicBezTo>
                  <a:pt x="3694611" y="3298371"/>
                  <a:pt x="4466408" y="3118757"/>
                  <a:pt x="5238205" y="293914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AB3796B-88AF-4D6C-A18B-B669967EEA59}"/>
              </a:ext>
            </a:extLst>
          </p:cNvPr>
          <p:cNvSpPr/>
          <p:nvPr/>
        </p:nvSpPr>
        <p:spPr>
          <a:xfrm>
            <a:off x="836023" y="1149531"/>
            <a:ext cx="5290457" cy="1854926"/>
          </a:xfrm>
          <a:custGeom>
            <a:avLst/>
            <a:gdLst>
              <a:gd name="connsiteX0" fmla="*/ 0 w 5290457"/>
              <a:gd name="connsiteY0" fmla="*/ 1854926 h 1854926"/>
              <a:gd name="connsiteX1" fmla="*/ 2024743 w 5290457"/>
              <a:gd name="connsiteY1" fmla="*/ 313509 h 1854926"/>
              <a:gd name="connsiteX2" fmla="*/ 5290457 w 5290457"/>
              <a:gd name="connsiteY2" fmla="*/ 0 h 18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854926">
                <a:moveTo>
                  <a:pt x="0" y="1854926"/>
                </a:moveTo>
                <a:cubicBezTo>
                  <a:pt x="571500" y="1238794"/>
                  <a:pt x="1143000" y="622663"/>
                  <a:pt x="2024743" y="313509"/>
                </a:cubicBezTo>
                <a:cubicBezTo>
                  <a:pt x="2906486" y="4355"/>
                  <a:pt x="4098471" y="2177"/>
                  <a:pt x="5290457" y="0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EE9FE1-16AD-4F4D-960E-F192FB11388C}"/>
              </a:ext>
            </a:extLst>
          </p:cNvPr>
          <p:cNvSpPr/>
          <p:nvPr/>
        </p:nvSpPr>
        <p:spPr>
          <a:xfrm>
            <a:off x="928874" y="2724732"/>
            <a:ext cx="2286000" cy="509451"/>
          </a:xfrm>
          <a:custGeom>
            <a:avLst/>
            <a:gdLst>
              <a:gd name="connsiteX0" fmla="*/ 0 w 2286000"/>
              <a:gd name="connsiteY0" fmla="*/ 509451 h 509451"/>
              <a:gd name="connsiteX1" fmla="*/ 2286000 w 2286000"/>
              <a:gd name="connsiteY1" fmla="*/ 0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509451">
                <a:moveTo>
                  <a:pt x="0" y="509451"/>
                </a:moveTo>
                <a:lnTo>
                  <a:pt x="2286000" y="0"/>
                </a:ln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: 圓角 64">
            <a:extLst>
              <a:ext uri="{FF2B5EF4-FFF2-40B4-BE49-F238E27FC236}">
                <a16:creationId xmlns:a16="http://schemas.microsoft.com/office/drawing/2014/main" id="{BDBBF2CF-FDAD-41BA-80F7-08C99A3675A4}"/>
              </a:ext>
            </a:extLst>
          </p:cNvPr>
          <p:cNvSpPr/>
          <p:nvPr/>
        </p:nvSpPr>
        <p:spPr>
          <a:xfrm>
            <a:off x="1714159" y="51553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矩形: 圓角 64">
            <a:extLst>
              <a:ext uri="{FF2B5EF4-FFF2-40B4-BE49-F238E27FC236}">
                <a16:creationId xmlns:a16="http://schemas.microsoft.com/office/drawing/2014/main" id="{7B0D1DD1-0E1E-4758-855E-66C8CA3A5571}"/>
              </a:ext>
            </a:extLst>
          </p:cNvPr>
          <p:cNvSpPr/>
          <p:nvPr/>
        </p:nvSpPr>
        <p:spPr>
          <a:xfrm>
            <a:off x="2813318" y="577191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矩形: 圓角 64">
            <a:extLst>
              <a:ext uri="{FF2B5EF4-FFF2-40B4-BE49-F238E27FC236}">
                <a16:creationId xmlns:a16="http://schemas.microsoft.com/office/drawing/2014/main" id="{C10FADDB-940D-400A-A27F-099C5026EC68}"/>
              </a:ext>
            </a:extLst>
          </p:cNvPr>
          <p:cNvSpPr/>
          <p:nvPr/>
        </p:nvSpPr>
        <p:spPr>
          <a:xfrm>
            <a:off x="2150883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矩形: 圓角 64">
            <a:extLst>
              <a:ext uri="{FF2B5EF4-FFF2-40B4-BE49-F238E27FC236}">
                <a16:creationId xmlns:a16="http://schemas.microsoft.com/office/drawing/2014/main" id="{EEB6495F-CE29-4D97-8D12-293E5C8A4C87}"/>
              </a:ext>
            </a:extLst>
          </p:cNvPr>
          <p:cNvSpPr/>
          <p:nvPr/>
        </p:nvSpPr>
        <p:spPr>
          <a:xfrm>
            <a:off x="1793967" y="163987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71222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顧名思義，就是把原本的權重</a:t>
            </a:r>
            <a:r>
              <a:rPr lang="zh-TW" altLang="en-US" b="1" dirty="0"/>
              <a:t>改成</a:t>
            </a:r>
            <a:r>
              <a:rPr lang="zh-TW" altLang="en-US" dirty="0"/>
              <a:t>新的權重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更改方式為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設一個新的點 </a:t>
            </a:r>
            <a:r>
              <a:rPr lang="en-US" altLang="zh-TW" dirty="0"/>
              <a:t>x</a:t>
            </a:r>
            <a:r>
              <a:rPr lang="zh-TW" altLang="en-US" dirty="0"/>
              <a:t> 連到所有點，邊權重為 </a:t>
            </a:r>
            <a:r>
              <a:rPr lang="en-US" altLang="zh-TW" dirty="0"/>
              <a:t>0</a:t>
            </a:r>
          </a:p>
          <a:p>
            <a:r>
              <a:rPr lang="zh-TW" altLang="en-US" dirty="0"/>
              <a:t>用 </a:t>
            </a:r>
            <a:r>
              <a:rPr lang="en-US" altLang="zh-TW" dirty="0"/>
              <a:t>Bellman-Ford</a:t>
            </a:r>
            <a:r>
              <a:rPr kumimoji="1" lang="en-US" altLang="ja-JP" dirty="0"/>
              <a:t>'</a:t>
            </a:r>
            <a:r>
              <a:rPr lang="en-US" altLang="zh-TW" dirty="0"/>
              <a:t>s Algo </a:t>
            </a:r>
            <a:r>
              <a:rPr lang="zh-TW" altLang="en-US" dirty="0"/>
              <a:t>計算 </a:t>
            </a:r>
            <a:r>
              <a:rPr lang="en-US" altLang="zh-TW" dirty="0"/>
              <a:t>x</a:t>
            </a:r>
            <a:r>
              <a:rPr lang="zh-TW" altLang="en-US" dirty="0"/>
              <a:t> 到任意點的最短路</a:t>
            </a:r>
            <a:endParaRPr lang="en-US" altLang="zh-TW" dirty="0"/>
          </a:p>
          <a:p>
            <a:r>
              <a:rPr lang="zh-TW" altLang="en-US" dirty="0"/>
              <a:t>將所有邊權重改為 </a:t>
            </a:r>
            <a:r>
              <a:rPr lang="en-US" altLang="zh-TW" dirty="0"/>
              <a:t>w</a:t>
            </a:r>
            <a:r>
              <a:rPr kumimoji="1" lang="en-US" altLang="ja-JP" dirty="0"/>
              <a:t>'</a:t>
            </a:r>
            <a:r>
              <a:rPr lang="en-US" altLang="zh-TW" dirty="0"/>
              <a:t>(u, v) = w(u, v) + </a:t>
            </a:r>
            <a:r>
              <a:rPr lang="el-GR" altLang="en-US" dirty="0"/>
              <a:t>δ</a:t>
            </a:r>
            <a:r>
              <a:rPr lang="en-US" altLang="zh-TW" dirty="0"/>
              <a:t>(u) – </a:t>
            </a:r>
            <a:r>
              <a:rPr lang="el-GR" altLang="en-US" dirty="0"/>
              <a:t>δ</a:t>
            </a:r>
            <a:r>
              <a:rPr lang="en-US" altLang="zh-TW" dirty="0"/>
              <a:t>(v)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w(u, v)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的邊權重，</a:t>
            </a:r>
            <a:r>
              <a:rPr lang="el-GR" altLang="en-US" dirty="0">
                <a:solidFill>
                  <a:schemeClr val="bg1">
                    <a:lumMod val="65000"/>
                  </a:schemeClr>
                </a:solidFill>
              </a:rPr>
              <a:t>δ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(u)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最短路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93111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-1</a:t>
            </a:r>
            <a:endParaRPr kumimoji="1" lang="ja-JP" altLang="en-US" sz="32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</a:t>
            </a:r>
            <a:endParaRPr kumimoji="1" lang="ja-JP" altLang="en-US" sz="32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-2</a:t>
            </a:r>
            <a:endParaRPr kumimoji="1" lang="ja-JP" altLang="en-US" sz="32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7" idx="6"/>
            <a:endCxn id="5" idx="1"/>
          </p:cNvCxnSpPr>
          <p:nvPr/>
        </p:nvCxnSpPr>
        <p:spPr>
          <a:xfrm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-6</a:t>
            </a:r>
            <a:endParaRPr kumimoji="1" lang="ja-JP" altLang="en-US" sz="32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345725" y="31134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459303" y="3205758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直線接點 40">
            <a:extLst>
              <a:ext uri="{FF2B5EF4-FFF2-40B4-BE49-F238E27FC236}">
                <a16:creationId xmlns:a16="http://schemas.microsoft.com/office/drawing/2014/main" id="{EB4A9FA6-4578-46F7-A58E-1165C4BD6C20}"/>
              </a:ext>
            </a:extLst>
          </p:cNvPr>
          <p:cNvCxnSpPr>
            <a:cxnSpLocks/>
            <a:stCxn id="5" idx="2"/>
            <a:endCxn id="7" idx="5"/>
          </p:cNvCxnSpPr>
          <p:nvPr/>
        </p:nvCxnSpPr>
        <p:spPr>
          <a:xfrm flipH="1" flipV="1">
            <a:off x="4598816" y="649914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圓角 57">
            <a:extLst>
              <a:ext uri="{FF2B5EF4-FFF2-40B4-BE49-F238E27FC236}">
                <a16:creationId xmlns:a16="http://schemas.microsoft.com/office/drawing/2014/main" id="{87B60440-E2D7-4928-8D06-90C6F687D8FC}"/>
              </a:ext>
            </a:extLst>
          </p:cNvPr>
          <p:cNvSpPr/>
          <p:nvPr/>
        </p:nvSpPr>
        <p:spPr>
          <a:xfrm>
            <a:off x="4454225" y="81601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7" name="直線接點 67">
            <a:extLst>
              <a:ext uri="{FF2B5EF4-FFF2-40B4-BE49-F238E27FC236}">
                <a16:creationId xmlns:a16="http://schemas.microsoft.com/office/drawing/2014/main" id="{C18C3229-4DAC-41E8-B62E-404C8EADCAEA}"/>
              </a:ext>
            </a:extLst>
          </p:cNvPr>
          <p:cNvCxnSpPr>
            <a:cxnSpLocks/>
            <a:stCxn id="12" idx="1"/>
            <a:endCxn id="5" idx="4"/>
          </p:cNvCxnSpPr>
          <p:nvPr/>
        </p:nvCxnSpPr>
        <p:spPr>
          <a:xfrm flipV="1">
            <a:off x="5951878" y="1620158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圓角 71">
            <a:extLst>
              <a:ext uri="{FF2B5EF4-FFF2-40B4-BE49-F238E27FC236}">
                <a16:creationId xmlns:a16="http://schemas.microsoft.com/office/drawing/2014/main" id="{C7A1FDCB-000D-4810-8687-F44950BFC7BE}"/>
              </a:ext>
            </a:extLst>
          </p:cNvPr>
          <p:cNvSpPr/>
          <p:nvPr/>
        </p:nvSpPr>
        <p:spPr>
          <a:xfrm>
            <a:off x="5682675" y="35042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3610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將 </a:t>
            </a:r>
            <a:r>
              <a:rPr lang="en-US" altLang="zh-TW" dirty="0"/>
              <a:t>reweight </a:t>
            </a:r>
            <a:r>
              <a:rPr lang="zh-TW" altLang="en-US" dirty="0"/>
              <a:t>做完後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就可直接用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</a:t>
            </a:r>
            <a:r>
              <a:rPr lang="zh-TW" altLang="en-US" dirty="0"/>
              <a:t>找 </a:t>
            </a:r>
            <a:r>
              <a:rPr lang="en-US" altLang="zh-TW" dirty="0"/>
              <a:t>APSP</a:t>
            </a:r>
            <a:r>
              <a:rPr lang="zh-TW" altLang="en-US" dirty="0"/>
              <a:t> 的解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7539390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將 </a:t>
            </a:r>
            <a:r>
              <a:rPr lang="en-US" altLang="zh-TW" dirty="0"/>
              <a:t>reweight </a:t>
            </a:r>
            <a:r>
              <a:rPr lang="zh-TW" altLang="en-US" dirty="0"/>
              <a:t>做完後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就可直接用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</a:t>
            </a:r>
            <a:r>
              <a:rPr lang="zh-TW" altLang="en-US" dirty="0"/>
              <a:t>找 </a:t>
            </a:r>
            <a:r>
              <a:rPr lang="en-US" altLang="zh-TW" dirty="0"/>
              <a:t>APSP</a:t>
            </a:r>
            <a:r>
              <a:rPr lang="zh-TW" altLang="en-US" dirty="0"/>
              <a:t> 的解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為甚麼可以？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難道權重改變後原本的最短路徑不會變動嗎？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914898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/>
                  <a:t>假設 </a:t>
                </a:r>
                <a:r>
                  <a:rPr lang="en-US" altLang="zh-TW" dirty="0"/>
                  <a:t>u </a:t>
                </a:r>
                <a:r>
                  <a:rPr lang="zh-TW" altLang="en-US" dirty="0"/>
                  <a:t>到 </a:t>
                </a:r>
                <a:r>
                  <a:rPr lang="en-US" altLang="zh-TW" dirty="0"/>
                  <a:t>v </a:t>
                </a:r>
                <a:r>
                  <a:rPr lang="zh-TW" altLang="en-US" b="1" dirty="0"/>
                  <a:t>原最短路徑</a:t>
                </a:r>
                <a:r>
                  <a:rPr lang="zh-TW" altLang="en-US" dirty="0"/>
                  <a:t>為 </a:t>
                </a:r>
                <a:r>
                  <a:rPr lang="en-US" altLang="zh-TW" dirty="0"/>
                  <a:t>v</a:t>
                </a:r>
                <a:r>
                  <a:rPr lang="en-US" altLang="zh-TW" baseline="-25000" dirty="0"/>
                  <a:t>0</a:t>
                </a:r>
                <a:r>
                  <a:rPr lang="en-US" altLang="zh-TW" dirty="0"/>
                  <a:t>v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..v</a:t>
                </a:r>
                <a:r>
                  <a:rPr lang="en-US" altLang="zh-TW" baseline="-25000" dirty="0"/>
                  <a:t>n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且 </a:t>
                </a:r>
                <a:r>
                  <a:rPr lang="en-US" altLang="zh-TW" dirty="0"/>
                  <a:t>v</a:t>
                </a:r>
                <a:r>
                  <a:rPr lang="en-US" altLang="zh-TW" baseline="-25000" dirty="0"/>
                  <a:t>0</a:t>
                </a:r>
                <a:r>
                  <a:rPr lang="zh-TW" altLang="en-US" baseline="-25000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u, </a:t>
                </a:r>
                <a:r>
                  <a:rPr lang="en-US" altLang="zh-TW" dirty="0" err="1"/>
                  <a:t>v</a:t>
                </a:r>
                <a:r>
                  <a:rPr lang="en-US" altLang="zh-TW" baseline="-25000" dirty="0" err="1"/>
                  <a:t>n</a:t>
                </a:r>
                <a:r>
                  <a:rPr lang="en-US" altLang="zh-TW" baseline="-25000" dirty="0"/>
                  <a:t> </a:t>
                </a:r>
                <a:r>
                  <a:rPr lang="en-US" altLang="zh-TW" dirty="0"/>
                  <a:t>= v</a:t>
                </a:r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/>
                  <a:t>則 </a:t>
                </a:r>
                <a:r>
                  <a:rPr lang="en-US" altLang="zh-TW" dirty="0"/>
                  <a:t>reweighted </a:t>
                </a:r>
                <a:r>
                  <a:rPr lang="zh-TW" altLang="en-US" dirty="0"/>
                  <a:t>的路徑權重為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266026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/>
                  <a:t>對於 </a:t>
                </a:r>
                <a:r>
                  <a:rPr lang="en-US" altLang="zh-TW" dirty="0"/>
                  <a:t>u </a:t>
                </a:r>
                <a:r>
                  <a:rPr lang="zh-TW" altLang="en-US" dirty="0"/>
                  <a:t>到 </a:t>
                </a:r>
                <a:r>
                  <a:rPr lang="en-US" altLang="zh-TW" dirty="0"/>
                  <a:t>v </a:t>
                </a:r>
                <a:r>
                  <a:rPr lang="zh-TW" altLang="en-US" dirty="0"/>
                  <a:t>的任意路徑 </a:t>
                </a:r>
                <a:r>
                  <a:rPr lang="en-US" altLang="zh-TW" dirty="0"/>
                  <a:t>t</a:t>
                </a:r>
                <a:r>
                  <a:rPr lang="en-US" altLang="zh-TW" baseline="-25000" dirty="0"/>
                  <a:t>0</a:t>
                </a:r>
                <a:r>
                  <a:rPr lang="en-US" altLang="zh-TW" dirty="0"/>
                  <a:t>t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..t</a:t>
                </a:r>
                <a:r>
                  <a:rPr lang="en-US" altLang="zh-TW" baseline="-25000" dirty="0"/>
                  <a:t>n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且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t</a:t>
                </a:r>
                <a:r>
                  <a:rPr lang="en-US" altLang="zh-TW" baseline="-25000" dirty="0"/>
                  <a:t>0</a:t>
                </a:r>
                <a:r>
                  <a:rPr lang="zh-TW" altLang="en-US" baseline="-25000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u, </a:t>
                </a:r>
                <a:r>
                  <a:rPr lang="en-US" altLang="zh-TW" dirty="0" err="1"/>
                  <a:t>t</a:t>
                </a:r>
                <a:r>
                  <a:rPr lang="en-US" altLang="zh-TW" baseline="-25000" dirty="0" err="1"/>
                  <a:t>n</a:t>
                </a:r>
                <a:r>
                  <a:rPr lang="en-US" altLang="zh-TW" baseline="-25000" dirty="0"/>
                  <a:t> </a:t>
                </a:r>
                <a:r>
                  <a:rPr lang="en-US" altLang="zh-TW" dirty="0"/>
                  <a:t>= v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/>
                  <a:t>reweighted </a:t>
                </a:r>
                <a:r>
                  <a:rPr lang="zh-TW" altLang="en-US" dirty="0"/>
                  <a:t>的路徑權重為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070410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根據最短路徑有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bg1"/>
                    </a:solidFill>
                  </a:rPr>
                  <a:t>能推得</a:t>
                </a:r>
                <a:endParaRPr lang="en-US" altLang="zh-TW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rgbClr val="EAE8EA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rgbClr val="EAE8EA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rgbClr val="EAE8EA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i="1" dirty="0" smtClean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rgbClr val="EAE8EA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rgbClr val="EAE8EA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746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6165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根據最短路徑有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能推得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chemeClr val="tx1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chemeClr val="tx1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365159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根據最短路徑有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能推得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en-US" dirty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513859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故 </a:t>
            </a:r>
            <a:r>
              <a:rPr lang="en-US" altLang="zh-TW" dirty="0"/>
              <a:t>reweighted </a:t>
            </a:r>
            <a:r>
              <a:rPr lang="zh-TW" altLang="en-US" dirty="0"/>
              <a:t>圖的任意點對最短路徑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與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原圖的任意點對最短路徑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是相同的</a:t>
            </a:r>
            <a:endParaRPr lang="en-US" altLang="zh-TW" dirty="0"/>
          </a:p>
        </p:txBody>
      </p:sp>
      <p:pic>
        <p:nvPicPr>
          <p:cNvPr id="5" name="Picture 4" descr="A person sitting on a bed&#10;&#10;Description automatically generated">
            <a:extLst>
              <a:ext uri="{FF2B5EF4-FFF2-40B4-BE49-F238E27FC236}">
                <a16:creationId xmlns:a16="http://schemas.microsoft.com/office/drawing/2014/main" id="{1F7C40A1-AFAF-4143-B3BF-B1C878372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82" y="3692479"/>
            <a:ext cx="4299275" cy="24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94909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將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reweight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做完後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就可直接用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Dijkstra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's Algorithm</a:t>
            </a:r>
            <a:r>
              <a:rPr kumimoji="1" lang="zh-TW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找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APSP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的解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接著將所有點對 </a:t>
            </a:r>
            <a:r>
              <a:rPr lang="en-US" altLang="zh-TW" dirty="0"/>
              <a:t>(u, v) </a:t>
            </a:r>
            <a:r>
              <a:rPr lang="zh-TW" altLang="en-US" dirty="0"/>
              <a:t>最短路</a:t>
            </a:r>
            <a:r>
              <a:rPr lang="zh-TW" altLang="en-US" b="1" dirty="0"/>
              <a:t>權重減去 </a:t>
            </a:r>
            <a:r>
              <a:rPr lang="en-US" altLang="zh-TW" b="1" dirty="0"/>
              <a:t>(</a:t>
            </a:r>
            <a:r>
              <a:rPr lang="el-GR" altLang="en-US" b="1" dirty="0"/>
              <a:t>δ</a:t>
            </a:r>
            <a:r>
              <a:rPr lang="en-US" altLang="zh-TW" b="1" dirty="0"/>
              <a:t>(u) – </a:t>
            </a:r>
            <a:r>
              <a:rPr lang="el-GR" altLang="en-US" b="1" dirty="0"/>
              <a:t>δ</a:t>
            </a:r>
            <a:r>
              <a:rPr lang="en-US" altLang="zh-TW" b="1" dirty="0"/>
              <a:t>(v))</a:t>
            </a:r>
          </a:p>
          <a:p>
            <a:pPr marL="0" indent="0">
              <a:buNone/>
            </a:pPr>
            <a:r>
              <a:rPr lang="zh-TW" altLang="en-US" dirty="0"/>
              <a:t>就得到原問題的解了。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0684442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結合了 </a:t>
            </a:r>
            <a:r>
              <a:rPr kumimoji="1" lang="en-US" altLang="zh-TW" dirty="0"/>
              <a:t>Bellman-ford </a:t>
            </a:r>
            <a:r>
              <a:rPr kumimoji="1" lang="zh-TW" altLang="en-US" dirty="0"/>
              <a:t>與 </a:t>
            </a:r>
            <a:r>
              <a:rPr kumimoji="1" lang="en-US" altLang="zh-TW" dirty="0"/>
              <a:t>Dijkstra </a:t>
            </a:r>
            <a:r>
              <a:rPr kumimoji="1" lang="zh-TW" altLang="en-US" dirty="0"/>
              <a:t>的演算法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所以複雜度為兩個演算法複雜度相加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78650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761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4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4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5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0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(Graph)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，是一個由邊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集合與點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集合所組成的資料結構。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G = (E, V)</a:t>
            </a:r>
            <a:r>
              <a:rPr lang="zh-TW" altLang="en-US" dirty="0"/>
              <a:t> 為圖</a:t>
            </a:r>
            <a:endParaRPr lang="en-US" altLang="zh-TW" dirty="0"/>
          </a:p>
          <a:p>
            <a:r>
              <a:rPr lang="en-US" altLang="zh-TW" dirty="0"/>
              <a:t>E</a:t>
            </a:r>
            <a:r>
              <a:rPr lang="zh-TW" altLang="en-US" dirty="0"/>
              <a:t> 為邊集合</a:t>
            </a:r>
            <a:endParaRPr lang="en-US" altLang="zh-TW" dirty="0"/>
          </a:p>
          <a:p>
            <a:r>
              <a:rPr lang="en-US" altLang="zh-TW" dirty="0"/>
              <a:t>V</a:t>
            </a:r>
            <a:r>
              <a:rPr lang="zh-TW" altLang="en-US" dirty="0"/>
              <a:t> 為點集合</a:t>
            </a:r>
          </a:p>
          <a:p>
            <a:endParaRPr lang="zh-TW" altLang="en-US" dirty="0"/>
          </a:p>
        </p:txBody>
      </p:sp>
      <p:pic>
        <p:nvPicPr>
          <p:cNvPr id="2050" name="Picture 2" descr="https://i.imgur.com/Z5A39X3.png">
            <a:extLst>
              <a:ext uri="{FF2B5EF4-FFF2-40B4-BE49-F238E27FC236}">
                <a16:creationId xmlns:a16="http://schemas.microsoft.com/office/drawing/2014/main" id="{AF940251-9930-4020-8755-C95C275B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74" y="2999900"/>
            <a:ext cx="4486226" cy="29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5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01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給定連通圖 </a:t>
            </a:r>
            <a:r>
              <a:rPr lang="en-US" altLang="zh-TW" dirty="0"/>
              <a:t>G = (E, V)</a:t>
            </a:r>
          </a:p>
          <a:p>
            <a:endParaRPr lang="en-US" altLang="zh-TW" dirty="0"/>
          </a:p>
          <a:p>
            <a:r>
              <a:rPr lang="zh-TW" altLang="en-US" dirty="0"/>
              <a:t>在所有生成樹中，找到</a:t>
            </a:r>
            <a:r>
              <a:rPr lang="zh-TW" altLang="en-US" b="1" dirty="0"/>
              <a:t>邊權重總和最小</a:t>
            </a:r>
            <a:r>
              <a:rPr lang="zh-TW" altLang="en-US" dirty="0"/>
              <a:t>的生成樹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636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8D5186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AA09C2-6D00-4419-A211-14F2FD3CD718}"/>
              </a:ext>
            </a:extLst>
          </p:cNvPr>
          <p:cNvGrpSpPr/>
          <p:nvPr/>
        </p:nvGrpSpPr>
        <p:grpSpPr>
          <a:xfrm>
            <a:off x="4188785" y="622552"/>
            <a:ext cx="4883203" cy="4037320"/>
            <a:chOff x="4188785" y="622552"/>
            <a:chExt cx="4883203" cy="4037320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F24E6D5-B878-49B0-8970-D13DB34E4461}"/>
                </a:ext>
              </a:extLst>
            </p:cNvPr>
            <p:cNvSpPr/>
            <p:nvPr/>
          </p:nvSpPr>
          <p:spPr>
            <a:xfrm>
              <a:off x="4188785" y="75378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8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14097212-94B7-457C-8F59-1B2F485CA0A5}"/>
                </a:ext>
              </a:extLst>
            </p:cNvPr>
            <p:cNvSpPr/>
            <p:nvPr/>
          </p:nvSpPr>
          <p:spPr>
            <a:xfrm>
              <a:off x="6237643" y="622552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1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22F0D76-DD6C-4A56-899F-096D17DBA81E}"/>
                </a:ext>
              </a:extLst>
            </p:cNvPr>
            <p:cNvSpPr/>
            <p:nvPr/>
          </p:nvSpPr>
          <p:spPr>
            <a:xfrm>
              <a:off x="5906493" y="4205166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59353B65-ED59-4A1C-A6BB-AF06F157DBE7}"/>
                </a:ext>
              </a:extLst>
            </p:cNvPr>
            <p:cNvSpPr/>
            <p:nvPr/>
          </p:nvSpPr>
          <p:spPr>
            <a:xfrm>
              <a:off x="6314200" y="2369891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6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4A596763-5918-491D-BD50-FA84BD2B000B}"/>
                </a:ext>
              </a:extLst>
            </p:cNvPr>
            <p:cNvSpPr/>
            <p:nvPr/>
          </p:nvSpPr>
          <p:spPr>
            <a:xfrm>
              <a:off x="8132450" y="1448653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B3C593DB-776D-4E5F-A7B4-6789B0A52912}"/>
                </a:ext>
              </a:extLst>
            </p:cNvPr>
            <p:cNvSpPr/>
            <p:nvPr/>
          </p:nvSpPr>
          <p:spPr>
            <a:xfrm>
              <a:off x="8516174" y="326562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5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0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8D5186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AA09C2-6D00-4419-A211-14F2FD3CD718}"/>
              </a:ext>
            </a:extLst>
          </p:cNvPr>
          <p:cNvGrpSpPr/>
          <p:nvPr/>
        </p:nvGrpSpPr>
        <p:grpSpPr>
          <a:xfrm>
            <a:off x="4188785" y="622552"/>
            <a:ext cx="4883203" cy="4037320"/>
            <a:chOff x="4188785" y="622552"/>
            <a:chExt cx="4883203" cy="4037320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F24E6D5-B878-49B0-8970-D13DB34E4461}"/>
                </a:ext>
              </a:extLst>
            </p:cNvPr>
            <p:cNvSpPr/>
            <p:nvPr/>
          </p:nvSpPr>
          <p:spPr>
            <a:xfrm>
              <a:off x="4188785" y="75378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8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14097212-94B7-457C-8F59-1B2F485CA0A5}"/>
                </a:ext>
              </a:extLst>
            </p:cNvPr>
            <p:cNvSpPr/>
            <p:nvPr/>
          </p:nvSpPr>
          <p:spPr>
            <a:xfrm>
              <a:off x="6237643" y="622552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1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22F0D76-DD6C-4A56-899F-096D17DBA81E}"/>
                </a:ext>
              </a:extLst>
            </p:cNvPr>
            <p:cNvSpPr/>
            <p:nvPr/>
          </p:nvSpPr>
          <p:spPr>
            <a:xfrm>
              <a:off x="5906493" y="4205166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59353B65-ED59-4A1C-A6BB-AF06F157DBE7}"/>
                </a:ext>
              </a:extLst>
            </p:cNvPr>
            <p:cNvSpPr/>
            <p:nvPr/>
          </p:nvSpPr>
          <p:spPr>
            <a:xfrm>
              <a:off x="6314200" y="2369891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6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4A596763-5918-491D-BD50-FA84BD2B000B}"/>
                </a:ext>
              </a:extLst>
            </p:cNvPr>
            <p:cNvSpPr/>
            <p:nvPr/>
          </p:nvSpPr>
          <p:spPr>
            <a:xfrm>
              <a:off x="8132450" y="1448653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B3C593DB-776D-4E5F-A7B4-6789B0A52912}"/>
                </a:ext>
              </a:extLst>
            </p:cNvPr>
            <p:cNvSpPr/>
            <p:nvPr/>
          </p:nvSpPr>
          <p:spPr>
            <a:xfrm>
              <a:off x="8516174" y="326562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5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3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樹是</a:t>
            </a:r>
            <a:r>
              <a:rPr lang="zh-TW" altLang="en-US" b="1" dirty="0"/>
              <a:t>無環</a:t>
            </a:r>
            <a:r>
              <a:rPr lang="zh-TW" altLang="en-US" dirty="0"/>
              <a:t>的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若圖只有點無任何邊，那每點都是彼此獨立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連通塊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5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無環連通圖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9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樹是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若圖只有點無任何邊，那每點都是彼此獨立</a:t>
            </a:r>
            <a:r>
              <a:rPr lang="zh-TW" altLang="en-US" b="1" dirty="0"/>
              <a:t>連通塊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573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獨立的</a:t>
            </a:r>
            <a:r>
              <a:rPr lang="zh-TW" altLang="en-US" b="1" dirty="0"/>
              <a:t>連通塊</a:t>
            </a:r>
            <a:r>
              <a:rPr lang="zh-TW" altLang="en-US" dirty="0"/>
              <a:t>們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79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 </a:t>
            </a:r>
            <a:r>
              <a:rPr lang="en-US" altLang="zh-TW" dirty="0"/>
              <a:t>(vertex)</a:t>
            </a:r>
            <a:r>
              <a:rPr lang="zh-TW" altLang="en-US" dirty="0"/>
              <a:t>： 組成圖的最基本元素</a:t>
            </a:r>
          </a:p>
        </p:txBody>
      </p:sp>
    </p:spTree>
    <p:extLst>
      <p:ext uri="{BB962C8B-B14F-4D97-AF65-F5344CB8AC3E}">
        <p14:creationId xmlns:p14="http://schemas.microsoft.com/office/powerpoint/2010/main" val="1687613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Prim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演算法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17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在產生生成樹以前，所有點都為獨立的連通塊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若兩個獨立的連通塊相連，整個圖就少一連通塊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990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7FAA03F4-3AC3-4181-8952-BBAF4AA25D4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10583A4D-9CD6-4977-91E8-B95A02F88A32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6FE8C3E-C656-4940-BEDF-C130AC460586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8509682-E23F-4A6E-AFDF-D7B4F5AEA3D9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166FB1-C80B-4E12-885B-66B1CB4D8824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02007FC-881E-45F5-9A7A-5418A6D34A05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BEE284-D996-4D4B-B5CD-10494A7C3EC3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E8628CA-2FB7-4932-B542-A313EEB2C3F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37E0936-05D6-4ACD-9884-7C45BAA0011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F4DCA1-BCEF-43DC-B8FA-BCBB8640E681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8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2346A17-91EE-44AC-9FDA-C572C0057B3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D2742D3-C299-41DE-94A2-792D4488AC8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3EB98F-63CD-4EF6-A958-C983765D1830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5E31FCF-2BE0-4FCF-AAB9-19EAEC49FF70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0259B5-2016-4726-B812-9A103A1FD18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542C268-6969-4F9C-ADE1-B901D9C1E9C3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2E897D-3180-4AC5-98D3-95B9CAE98C50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D82E889-81FF-4A5C-92AF-3BEB06A920D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9B5B7AC-12E6-40FC-8A68-7337461626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949FA863-E9C2-4272-BFAA-4E451003B098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63FFDDF-F2CB-4D59-8A32-73AEF34516C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840D1E-8449-4F07-B80A-792F71D139A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20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如何產生生成樹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在連通塊 </a:t>
            </a:r>
            <a:r>
              <a:rPr lang="en-US" altLang="zh-TW" dirty="0"/>
              <a:t>A </a:t>
            </a:r>
            <a:r>
              <a:rPr lang="zh-TW" altLang="en-US" dirty="0"/>
              <a:t>與連通塊 </a:t>
            </a:r>
            <a:r>
              <a:rPr lang="en-US" altLang="zh-TW" dirty="0"/>
              <a:t>B </a:t>
            </a:r>
            <a:r>
              <a:rPr lang="zh-TW" altLang="en-US" dirty="0"/>
              <a:t>相連時確保不會產生環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最終就能得到一棵生成樹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285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2346A17-91EE-44AC-9FDA-C572C0057B3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D2742D3-C299-41DE-94A2-792D4488AC8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3EB98F-63CD-4EF6-A958-C983765D1830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5E31FCF-2BE0-4FCF-AAB9-19EAEC49FF70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0259B5-2016-4726-B812-9A103A1FD18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542C268-6969-4F9C-ADE1-B901D9C1E9C3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2E897D-3180-4AC5-98D3-95B9CAE98C50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D82E889-81FF-4A5C-92AF-3BEB06A920D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9B5B7AC-12E6-40FC-8A68-7337461626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949FA863-E9C2-4272-BFAA-4E451003B098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63FFDDF-F2CB-4D59-8A32-73AEF34516C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840D1E-8449-4F07-B80A-792F71D139A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48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932A51D8-09D2-40A2-9963-2E9C64772E92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C1B5C251-8613-466A-8D44-B6025B9DAE9E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DCE1D7B-0D70-4628-B9CB-96094BD05A3A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C2B7DD5-9481-46BB-9A4E-EEBEBF789D02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2C4AB3F-12A1-43B7-A048-DDAF98B83F69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01F2EA3-163E-449E-8F4C-18708594955A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BDB1455-EC7E-44F3-8766-9EEFD788D51D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F8531F1-464C-4082-B953-BED3522A8A76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7FA7B55-A82D-401B-A073-39FABBF7416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B9E1D98-60F5-41CD-980C-B77A1B9E7EE8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4B518FB7-6E8E-403B-B35A-4CB5252D9587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80483A9-7EBC-449D-8066-C0082D935A82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E2CE2D6-A3CB-4F6E-8D45-18E98E84A8A0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6548B1-E1E4-43D9-8C97-55B3A858F21A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34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FE9BF5E6-CCD6-4C6E-83FA-85E0D7D12C24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772E9C4-9D9C-4885-BDA6-6E83C6378E2C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303D035-A24F-4CF4-8E5B-0A2683D4B899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9CC2BBC-D037-4D49-A0AB-E22A39A4F84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CE6986A-ACA4-46C2-9FEF-CCE4272216B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CF71B68-87C9-4223-B3FB-10E8B073473E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9D02FD7-A53B-4B45-887D-768A509B61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561FF2A-4CEF-4B2C-9C47-34E78D827FC2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53CE7E7-CC99-4E15-AE00-00B3DBC8F05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C6A3E3C-E6D6-4CB3-AAE8-92C914BB9D4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EB036F5-9E5D-4B65-A14A-7A7A3E542A73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2DE194DF-7B93-4EE5-A849-3B55FD750696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4F52C94-7D84-41F2-A1BF-A19686D875D4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084EB2C-30EA-4942-8CDF-4CF1430D9DEB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90E160C-9946-43F2-94B9-E59983CBB37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538506E-7F67-411A-9F0F-63E321A15AD0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07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F937B01D-C59C-4797-8900-02193EAABEA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FEF44EC-2B4C-4183-BFE0-A0F1D6F47A99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425DB3F-EEAA-478E-9699-600ADC2BD3A7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D38DB8A-78EB-4ADE-8830-C9E5E3490135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F55A26B-5C93-4964-BDAE-A0BB6CF60B33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A2E4DAC-358D-4774-BFBF-DD240C7102AA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BF55335-C142-4262-9CDA-A24D99079047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5BB62A8-F48A-439B-B457-29DE74462311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4687D5E-65A0-49BC-8D52-524015D688C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352CACA-E77B-4CA1-B99E-FA31AC7E17F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1B839DF-3421-4F9F-94D1-26D82E1EC727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8FA69FAE-631B-49AF-88DC-5C0AECA1AA2A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C1BC406-093F-46E3-A459-1DF35F9DFDB8}"/>
              </a:ext>
            </a:extLst>
          </p:cNvPr>
          <p:cNvCxnSpPr>
            <a:cxnSpLocks/>
            <a:stCxn id="5" idx="6"/>
            <a:endCxn id="13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F886242-366C-4260-8F2D-0708523556D5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92C9B68-1E18-4540-A0D9-B1841DDE3659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37B2DE5-7237-419C-ADAA-F5E4B22A4006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472A55C7-E3C8-4AA8-BB72-58C7067FD4F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5AE0CB-EA60-485C-9E6F-CD88AEF61162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26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6E177D00-3E89-4BAA-A38F-9D01BD7FC9E1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FBBE0391-7A69-45C6-9B73-E63B46710CFF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C0C9383-48B0-4B09-BA9B-9275D49616C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53584FD-97ED-49EA-BB07-160ADE27E25B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AFB531F-F943-4DC1-9643-EEC80250D2C2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099445-345D-4FD6-9421-2E0861F38647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2701AD6-3475-405B-8107-241A74B6BCCB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7560A1B-B41C-44AB-91BB-250F7AC0438F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8F0BDDD-C5D8-4BFB-9434-7E18AA26DA1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F16DCBD-EDD8-482A-9B69-5BBF2312771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EBEFDE2-FAAD-4315-8D26-358B1603E566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86E3A5-BF0E-4127-8012-B76AB062052D}"/>
              </a:ext>
            </a:extLst>
          </p:cNvPr>
          <p:cNvCxnSpPr>
            <a:cxnSpLocks/>
            <a:stCxn id="4" idx="6"/>
            <a:endCxn id="7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8107B499-1FEC-4B31-854B-0CA5B4302A5D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3680B42-8AA5-43B3-BF93-EC769D0366DE}"/>
              </a:ext>
            </a:extLst>
          </p:cNvPr>
          <p:cNvCxnSpPr>
            <a:cxnSpLocks/>
            <a:stCxn id="5" idx="6"/>
            <a:endCxn id="14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5E0A19A-500E-4986-9AD4-7E690CE60ECD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25EA63D-44D7-4C6E-BC60-4BAEB3BEAD91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BDA50BE-48C2-457C-A47B-5E43E718BF85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8E939DB-F237-4B07-93B6-9CE3716D0577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9C65018-3D8D-4CBF-90F9-F19601FB8290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6DC4AC-2583-4CCC-8312-ED98723C5B2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 </a:t>
            </a:r>
            <a:r>
              <a:rPr lang="en-US" altLang="zh-TW" dirty="0"/>
              <a:t>(vertex)</a:t>
            </a:r>
            <a:r>
              <a:rPr lang="zh-TW" altLang="en-US" dirty="0"/>
              <a:t>： 組成圖的最基本元素</a:t>
            </a:r>
          </a:p>
          <a:p>
            <a:r>
              <a:rPr lang="zh-TW" altLang="en-US" dirty="0"/>
              <a:t>邊 </a:t>
            </a:r>
            <a:r>
              <a:rPr lang="en-US" altLang="zh-TW" dirty="0"/>
              <a:t>(edge)</a:t>
            </a:r>
            <a:r>
              <a:rPr lang="zh-TW" altLang="en-US" dirty="0"/>
              <a:t>： 點與點的關係</a:t>
            </a:r>
            <a:endParaRPr lang="en-US" altLang="zh-TW" dirty="0"/>
          </a:p>
          <a:p>
            <a:pPr lvl="1"/>
            <a:r>
              <a:rPr lang="zh-TW" altLang="en-US" dirty="0"/>
              <a:t>通常用 </a:t>
            </a:r>
            <a:r>
              <a:rPr lang="en-US" altLang="zh-TW" dirty="0"/>
              <a:t>u </a:t>
            </a:r>
            <a:r>
              <a:rPr lang="zh-TW" altLang="en-US" dirty="0"/>
              <a:t>表示邊的起端，</a:t>
            </a:r>
            <a:r>
              <a:rPr lang="en-US" altLang="zh-TW" dirty="0"/>
              <a:t>v </a:t>
            </a:r>
            <a:r>
              <a:rPr lang="zh-TW" altLang="en-US" dirty="0"/>
              <a:t>表示邊的終端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84E82E2-E8DA-4064-BAC6-6E7879A1CEDA}"/>
              </a:ext>
            </a:extLst>
          </p:cNvPr>
          <p:cNvSpPr/>
          <p:nvPr/>
        </p:nvSpPr>
        <p:spPr>
          <a:xfrm>
            <a:off x="6914697" y="6810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9460857-0F70-4ECB-89F9-C07E7552B08D}"/>
              </a:ext>
            </a:extLst>
          </p:cNvPr>
          <p:cNvSpPr/>
          <p:nvPr/>
        </p:nvSpPr>
        <p:spPr>
          <a:xfrm>
            <a:off x="10514830" y="4689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EDD9971-79D7-47B0-943E-4BF02F1E602F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7637711" y="830486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67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0237D0B5-7C75-4BFA-B2C7-AF9D21A0DD1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014451E-ACDE-4A1A-AB64-6EF28696B376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B2E5BE7E-8F40-41BF-887D-A558568BC06E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FD5F3BD2-EE48-4234-A89B-2247019F0176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E29697F-F6D9-4C63-B734-3A28387BC2FB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626377A-E929-42E7-AEE0-C988FBB47410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9B282E3-B03B-4CDF-BEAB-81E1A13E91F9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39099DF-7774-43B4-B0A7-5593D12CDE0B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EA2701F-6E94-42CD-8A1D-E20B0A6E42CE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50A2F2A-6083-48A1-A5AC-7EAE0972AC3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BD9ABD1-4B40-4683-9AF9-D094C8186E1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C38326-1546-4F41-8166-D3216F3A3ECF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009F3DB-4ADE-4568-AEB8-9845A7E7BF5A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A78A858F-957D-4303-BF0E-A69379B400FC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136E447-A746-4E7A-9A63-454F19E0DAFD}"/>
              </a:ext>
            </a:extLst>
          </p:cNvPr>
          <p:cNvCxnSpPr>
            <a:cxnSpLocks/>
            <a:stCxn id="6" idx="6"/>
            <a:endCxn id="15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E2DB95B-51B0-4D5A-9672-C8AF769753B5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2FD8F72-8F48-46C8-A915-0E5D4F85183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8C55091-5773-4962-BC0F-E6860EEC8CC5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1A9FC45-D376-4B7C-8F35-9760A646F82F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05993A9-D3E7-44BC-87F7-F4FA9E1EBB05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B317833B-4A50-4A7D-A854-E0387E7AA3BA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6765B21-47B6-4774-B9F2-5AE24C9A69A4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0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E4D7C424-68AD-40CB-BAED-4855CAB7463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A19ECA2-5F63-4EE6-B153-597239D0C16D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53EAA8B-CF60-4D8D-83CC-DC0AC6555BDD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8610124E-E692-4137-AC3E-B0D315F9612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5481EFE-656E-48DC-9CC7-CC1D0F2A1F7D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44C6E73-F642-4F55-848D-7255CF1197A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1BBEA60-17FC-43E2-922E-1FEA7327504C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972980E-BCDF-4854-8044-1C94F46CD4F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53C4302-4C61-4D22-B526-239B792E73B2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CA97F84-C388-48F1-87B3-F07274BE32B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1CA7D5F-92B5-47BC-BEBE-5A8F5494EB84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9146718-B2DA-41C0-B7FD-D350A79EB32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143096B-DEFB-4398-A6B4-610C1CD6F141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0EE533-5B5D-4CC5-A80B-B761C51A3DF1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5BB6D51A-1320-4979-874C-DA0D90E9E12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469A923-E9C8-4963-BB4A-F38A059EE04B}"/>
              </a:ext>
            </a:extLst>
          </p:cNvPr>
          <p:cNvCxnSpPr>
            <a:cxnSpLocks/>
            <a:stCxn id="6" idx="6"/>
            <a:endCxn id="16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E401DB2-2DC3-4F1B-AA44-29601ABA23BF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09B4389-0DF8-4390-9440-A460173E24EF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62CAFD6-B35D-4EBA-B4B5-F6A6ECCCD6F1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15B527E-CFDC-44D6-B5C9-A1CCF2A06D85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6C6B6007-0080-4BBF-9C83-C80D303EFFEA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4E754E9-967A-4363-966C-4B9A66E1072E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072B1FD-2EFE-40E5-B15E-CE8BCDC6BFC8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1DAA4D-9BAB-4DD2-926E-50CC1C6C7D9B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86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A28DF5BF-15FC-404A-A760-B2243E645D1B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E4EBEE9-1329-4D75-9A21-38A4DCE0D77A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337E662-FE91-457D-BDAE-06091367529F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09751EBB-791E-4974-9F76-F5277A80123B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A640F9-8BF9-4D10-986C-8F2ACB220F15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CC06577-9342-4089-A70D-17A0B7AB2B05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BA3BBD9-10B7-45A4-BF2D-218368045086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F089F6A-3625-485D-970B-79D71B653DFD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0247018-E4AF-4F5F-858C-F216B40A3E5A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0B2D40D-69D9-4260-9EA9-6946CC8841B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FB2E251-6197-48B8-9A9C-8537D61C2754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0DDA412-2624-4F30-A551-68F509B50BB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FEAAB67-3037-4ECF-BD24-749EEC8A256A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055DF69-FE7C-49CE-8166-B93EC1B819E1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8459C70-F95A-44A4-8841-84A8F03F842F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176191F9-C0A5-43F2-8D46-E0653AC267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D27B165-452B-456B-B71A-9608AA9E2F8C}"/>
              </a:ext>
            </a:extLst>
          </p:cNvPr>
          <p:cNvCxnSpPr>
            <a:cxnSpLocks/>
            <a:stCxn id="6" idx="6"/>
            <a:endCxn id="17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61EB7FB6-1D8C-4A5A-9D76-5AEF7226895B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841BA69-8CE8-4CFF-A427-2373CD525B8D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2D59725-DF56-46BE-9EDD-5086F8BA45CB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D5C09B2-C9E0-4EF3-9BE8-388E7A3A2667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DCD3CB07-CA75-4A5D-BA24-5A90A2EDD1EA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C1AC9747-A8A7-441B-9793-B0233339030E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51BD6C6-5360-42AE-B6D6-F8049CD263ED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372FCF4-1A13-45BA-A15F-D0B9167BD71E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C4FD29D-D670-4464-8BF4-516B635CAE3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5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5407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zh-TW" altLang="en-US" dirty="0"/>
              <a:t> 連通塊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2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zh-TW" altLang="en-US" dirty="0"/>
              <a:t> 連通塊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194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09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0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產生環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192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105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組成圖的最基本元素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點與點的關係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通常用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表示邊的起端，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表示邊的終端</a:t>
            </a:r>
          </a:p>
          <a:p>
            <a:r>
              <a:rPr lang="zh-TW" altLang="en-US" dirty="0"/>
              <a:t>有向圖 </a:t>
            </a:r>
            <a:r>
              <a:rPr lang="en-US" altLang="zh-TW" dirty="0"/>
              <a:t>(directed graph)</a:t>
            </a:r>
            <a:r>
              <a:rPr lang="zh-TW" altLang="en-US" dirty="0"/>
              <a:t>： 邊帶有方向性</a:t>
            </a:r>
            <a:endParaRPr lang="en-US" altLang="zh-TW" dirty="0"/>
          </a:p>
          <a:p>
            <a:pPr lvl="1"/>
            <a:r>
              <a:rPr lang="en-US" altLang="zh-TW" dirty="0"/>
              <a:t>u -&gt; v</a:t>
            </a:r>
            <a:r>
              <a:rPr lang="zh-TW" altLang="en-US" dirty="0"/>
              <a:t>，表示 </a:t>
            </a:r>
            <a:r>
              <a:rPr lang="en-US" altLang="zh-TW" dirty="0"/>
              <a:t>u </a:t>
            </a:r>
            <a:r>
              <a:rPr lang="zh-TW" altLang="en-US" dirty="0"/>
              <a:t>能走到 </a:t>
            </a:r>
            <a:r>
              <a:rPr lang="en-US" altLang="zh-TW" dirty="0"/>
              <a:t>v</a:t>
            </a:r>
            <a:r>
              <a:rPr lang="zh-TW" altLang="en-US" dirty="0"/>
              <a:t>，但 </a:t>
            </a:r>
            <a:r>
              <a:rPr lang="en-US" altLang="zh-TW" dirty="0"/>
              <a:t>v </a:t>
            </a:r>
            <a:r>
              <a:rPr lang="zh-TW" altLang="en-US" dirty="0"/>
              <a:t>不保證走到 </a:t>
            </a:r>
            <a:r>
              <a:rPr lang="en-US" altLang="zh-TW" dirty="0"/>
              <a:t>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0949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所以過程中要確保挑的</a:t>
            </a:r>
            <a:r>
              <a:rPr lang="zh-TW" altLang="en-US" b="1" dirty="0"/>
              <a:t>連通塊互為獨立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327701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Kruskal </a:t>
            </a:r>
            <a:r>
              <a:rPr lang="zh-TW" altLang="en-US" dirty="0">
                <a:solidFill>
                  <a:prstClr val="black"/>
                </a:solidFill>
              </a:rPr>
              <a:t>演算法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TW" altLang="en-US" dirty="0"/>
              <a:t>直覺的，每次相連選一個</a:t>
            </a:r>
            <a:r>
              <a:rPr lang="zh-TW" altLang="en-US" b="1" dirty="0"/>
              <a:t>合法</a:t>
            </a:r>
            <a:r>
              <a:rPr lang="zh-TW" altLang="en-US" dirty="0"/>
              <a:t>且</a:t>
            </a:r>
            <a:r>
              <a:rPr lang="zh-TW" altLang="en-US" b="1" dirty="0"/>
              <a:t>權重最小</a:t>
            </a:r>
            <a:r>
              <a:rPr lang="zh-TW" altLang="en-US" dirty="0"/>
              <a:t>的邊</a:t>
            </a:r>
            <a:endParaRPr lang="en-US" altLang="zh-TW" dirty="0"/>
          </a:p>
          <a:p>
            <a:pPr fontAlgn="base">
              <a:spcAft>
                <a:spcPct val="0"/>
              </a:spcAft>
            </a:pPr>
            <a:endParaRPr lang="en-US" altLang="en-US" dirty="0"/>
          </a:p>
          <a:p>
            <a:pPr fontAlgn="base">
              <a:spcAft>
                <a:spcPct val="0"/>
              </a:spcAft>
            </a:pPr>
            <a:r>
              <a:rPr lang="zh-TW" altLang="en-US" dirty="0"/>
              <a:t>最終得到的生成樹，就是最小生成樹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097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87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權重排序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9938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5247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54311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10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004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97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0478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970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934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組成圖的最基本元素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點與點的關係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通常用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表示邊的起端，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表示邊的終端</a:t>
            </a:r>
          </a:p>
          <a:p>
            <a:r>
              <a:rPr lang="zh-TW" altLang="en-US" dirty="0"/>
              <a:t>有向圖 </a:t>
            </a:r>
            <a:r>
              <a:rPr lang="en-US" altLang="zh-TW" dirty="0"/>
              <a:t>(directed graph)</a:t>
            </a:r>
            <a:r>
              <a:rPr lang="zh-TW" altLang="en-US" dirty="0"/>
              <a:t>： 邊帶有方向性</a:t>
            </a:r>
            <a:endParaRPr lang="en-US" altLang="zh-TW" dirty="0"/>
          </a:p>
          <a:p>
            <a:pPr lvl="1"/>
            <a:r>
              <a:rPr lang="en-US" altLang="zh-TW" dirty="0"/>
              <a:t>u -&gt; v</a:t>
            </a:r>
            <a:r>
              <a:rPr lang="zh-TW" altLang="en-US" dirty="0"/>
              <a:t>，表示 </a:t>
            </a:r>
            <a:r>
              <a:rPr lang="en-US" altLang="zh-TW" dirty="0"/>
              <a:t>u </a:t>
            </a:r>
            <a:r>
              <a:rPr lang="zh-TW" altLang="en-US" dirty="0"/>
              <a:t>能走到 </a:t>
            </a:r>
            <a:r>
              <a:rPr lang="en-US" altLang="zh-TW" dirty="0"/>
              <a:t>v</a:t>
            </a:r>
            <a:r>
              <a:rPr lang="zh-TW" altLang="en-US" dirty="0"/>
              <a:t>，但 </a:t>
            </a:r>
            <a:r>
              <a:rPr lang="en-US" altLang="zh-TW" dirty="0"/>
              <a:t>v </a:t>
            </a:r>
            <a:r>
              <a:rPr lang="zh-TW" altLang="en-US" dirty="0"/>
              <a:t>不保證走到 </a:t>
            </a:r>
            <a:r>
              <a:rPr lang="en-US" altLang="zh-TW" dirty="0"/>
              <a:t>u</a:t>
            </a:r>
            <a:endParaRPr lang="zh-TW" altLang="en-US" dirty="0"/>
          </a:p>
          <a:p>
            <a:r>
              <a:rPr lang="zh-TW" altLang="en-US" dirty="0"/>
              <a:t>無向圖 </a:t>
            </a:r>
            <a:r>
              <a:rPr lang="en-US" altLang="zh-TW" dirty="0"/>
              <a:t>(undirected graph)</a:t>
            </a:r>
            <a:r>
              <a:rPr lang="zh-TW" altLang="en-US" dirty="0"/>
              <a:t>： 每條邊都是雙向的 </a:t>
            </a:r>
            <a:endParaRPr lang="en-US" altLang="zh-TW" dirty="0"/>
          </a:p>
          <a:p>
            <a:pPr lvl="1"/>
            <a:r>
              <a:rPr lang="en-US" altLang="zh-TW" dirty="0"/>
              <a:t>u </a:t>
            </a:r>
            <a:r>
              <a:rPr lang="en-US" altLang="zh-TW" dirty="0">
                <a:sym typeface="Wingdings" panose="05000000000000000000" pitchFamily="2" charset="2"/>
              </a:rPr>
              <a:t>&lt;-&gt; v</a:t>
            </a:r>
            <a:r>
              <a:rPr lang="zh-TW" altLang="en-US" dirty="0">
                <a:sym typeface="Wingdings" panose="05000000000000000000" pitchFamily="2" charset="2"/>
              </a:rPr>
              <a:t>，表示 </a:t>
            </a:r>
            <a:r>
              <a:rPr lang="en-US" altLang="zh-TW" dirty="0">
                <a:sym typeface="Wingdings" panose="05000000000000000000" pitchFamily="2" charset="2"/>
              </a:rPr>
              <a:t>v </a:t>
            </a:r>
            <a:r>
              <a:rPr lang="zh-TW" altLang="en-US" dirty="0">
                <a:sym typeface="Wingdings" panose="05000000000000000000" pitchFamily="2" charset="2"/>
              </a:rPr>
              <a:t>能到 </a:t>
            </a:r>
            <a:r>
              <a:rPr lang="en-US" altLang="zh-TW" dirty="0">
                <a:sym typeface="Wingdings" panose="05000000000000000000" pitchFamily="2" charset="2"/>
              </a:rPr>
              <a:t>u</a:t>
            </a:r>
            <a:r>
              <a:rPr lang="zh-TW" altLang="en-US" dirty="0">
                <a:sym typeface="Wingdings" panose="05000000000000000000" pitchFamily="2" charset="2"/>
              </a:rPr>
              <a:t>，</a:t>
            </a:r>
            <a:r>
              <a:rPr lang="en-US" altLang="zh-TW" dirty="0">
                <a:sym typeface="Wingdings" panose="05000000000000000000" pitchFamily="2" charset="2"/>
              </a:rPr>
              <a:t>u </a:t>
            </a:r>
            <a:r>
              <a:rPr lang="zh-TW" altLang="en-US" dirty="0">
                <a:sym typeface="Wingdings" panose="05000000000000000000" pitchFamily="2" charset="2"/>
              </a:rPr>
              <a:t>能到 </a:t>
            </a:r>
            <a:r>
              <a:rPr lang="en-US" altLang="zh-TW" dirty="0">
                <a:sym typeface="Wingdings" panose="05000000000000000000" pitchFamily="2" charset="2"/>
              </a:rPr>
              <a:t>v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76126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92569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529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907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2308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7046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303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665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704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76620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09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282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5370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22632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10370</TotalTime>
  <Words>9403</Words>
  <Application>Microsoft Office PowerPoint</Application>
  <PresentationFormat>寬螢幕</PresentationFormat>
  <Paragraphs>4843</Paragraphs>
  <Slides>425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425</vt:i4>
      </vt:variant>
    </vt:vector>
  </HeadingPairs>
  <TitlesOfParts>
    <vt:vector size="432" baseType="lpstr">
      <vt:lpstr>微軟正黑體</vt:lpstr>
      <vt:lpstr>Monaco</vt:lpstr>
      <vt:lpstr>Arial</vt:lpstr>
      <vt:lpstr>Calibri</vt:lpstr>
      <vt:lpstr>Cambria Math</vt:lpstr>
      <vt:lpstr>Consolas</vt:lpstr>
      <vt:lpstr>Office 佈景主題</vt:lpstr>
      <vt:lpstr> Advanced  Competitive Programming</vt:lpstr>
      <vt:lpstr>Outline</vt:lpstr>
      <vt:lpstr>Outline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該怎麼表示一張圖呢</vt:lpstr>
      <vt:lpstr>Graph 鄰接矩陣</vt:lpstr>
      <vt:lpstr>Graph 鄰接矩陣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Outline</vt:lpstr>
      <vt:lpstr>Minimum spanning tree 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最小生成樹</vt:lpstr>
      <vt:lpstr>最小生成樹</vt:lpstr>
      <vt:lpstr>最小生成樹</vt:lpstr>
      <vt:lpstr>兩個重要前提</vt:lpstr>
      <vt:lpstr>無環連通圖</vt:lpstr>
      <vt:lpstr>兩個重要前提</vt:lpstr>
      <vt:lpstr>獨立的連通塊們</vt:lpstr>
      <vt:lpstr>最小生成樹</vt:lpstr>
      <vt:lpstr>最小生成樹</vt:lpstr>
      <vt:lpstr>Kruskal 演算法</vt:lpstr>
      <vt:lpstr>PowerPoint 簡報</vt:lpstr>
      <vt:lpstr>PowerPoint 簡報</vt:lpstr>
      <vt:lpstr>如何產生生成樹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怎樣不產生環</vt:lpstr>
      <vt:lpstr>A 連通塊</vt:lpstr>
      <vt:lpstr>B 連通塊</vt:lpstr>
      <vt:lpstr>相連</vt:lpstr>
      <vt:lpstr>相連</vt:lpstr>
      <vt:lpstr>產生環</vt:lpstr>
      <vt:lpstr>怎樣不產生環</vt:lpstr>
      <vt:lpstr>怎樣不產生環</vt:lpstr>
      <vt:lpstr>Kruskal 演算法</vt:lpstr>
      <vt:lpstr>Kruskal</vt:lpstr>
      <vt:lpstr>權重排序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環</vt:lpstr>
      <vt:lpstr>PowerPoint 簡報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環</vt:lpstr>
      <vt:lpstr>PowerPoint 簡報</vt:lpstr>
      <vt:lpstr>PowerPoint 簡報</vt:lpstr>
      <vt:lpstr>檢查</vt:lpstr>
      <vt:lpstr>環</vt:lpstr>
      <vt:lpstr>PowerPoint 簡報</vt:lpstr>
      <vt:lpstr>PowerPoint 簡報</vt:lpstr>
      <vt:lpstr>檢查</vt:lpstr>
      <vt:lpstr>相連</vt:lpstr>
      <vt:lpstr>PowerPoint 簡報</vt:lpstr>
      <vt:lpstr>檢查</vt:lpstr>
      <vt:lpstr>環</vt:lpstr>
      <vt:lpstr>PowerPoint 簡報</vt:lpstr>
      <vt:lpstr>遍歷完成</vt:lpstr>
      <vt:lpstr>最小生成樹</vt:lpstr>
      <vt:lpstr>Kruskal 實作</vt:lpstr>
      <vt:lpstr>Kruskal 實作</vt:lpstr>
      <vt:lpstr>Kruskal 實作</vt:lpstr>
      <vt:lpstr>Kruskal 實作</vt:lpstr>
      <vt:lpstr>Kruskal 實作</vt:lpstr>
      <vt:lpstr>Kruskal 實作</vt:lpstr>
      <vt:lpstr>Kruskal 實作</vt:lpstr>
      <vt:lpstr>Questions?</vt:lpstr>
      <vt:lpstr>練習</vt:lpstr>
      <vt:lpstr>最小生成樹</vt:lpstr>
      <vt:lpstr>Prim 演算法</vt:lpstr>
      <vt:lpstr>兩個重要前提</vt:lpstr>
      <vt:lpstr>Prim 演算法</vt:lpstr>
      <vt:lpstr>Prim 演算法</vt:lpstr>
      <vt:lpstr>PowerPoint 簡報</vt:lpstr>
      <vt:lpstr>Prim 演算法</vt:lpstr>
      <vt:lpstr>PowerPoint 簡報</vt:lpstr>
      <vt:lpstr>PowerPoint 簡報</vt:lpstr>
      <vt:lpstr>Prim 演算法</vt:lpstr>
      <vt:lpstr>Prim 演算法</vt:lpstr>
      <vt:lpstr>PowerPoint 簡報</vt:lpstr>
      <vt:lpstr>MST</vt:lpstr>
      <vt:lpstr>Prim 演算法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Prim 實作</vt:lpstr>
      <vt:lpstr>Prim 實作</vt:lpstr>
      <vt:lpstr>Prim 實作</vt:lpstr>
      <vt:lpstr>Prim 實作</vt:lpstr>
      <vt:lpstr>Prim 實作</vt:lpstr>
      <vt:lpstr>Questions?</vt:lpstr>
      <vt:lpstr>Outline</vt:lpstr>
      <vt:lpstr>Single-Source Shortest Paths</vt:lpstr>
      <vt:lpstr>SSSP</vt:lpstr>
      <vt:lpstr>SSSP</vt:lpstr>
      <vt:lpstr>SSSP</vt:lpstr>
      <vt:lpstr>廣度優先搜尋</vt:lpstr>
      <vt:lpstr>BFS</vt:lpstr>
      <vt:lpstr>BFS 程式碼</vt:lpstr>
      <vt:lpstr>BFS 的點遍歷順序</vt:lpstr>
      <vt:lpstr>BFS 的點遍歷順序</vt:lpstr>
      <vt:lpstr>第一個拜訪的為根</vt:lpstr>
      <vt:lpstr>拜訪所有鄰點</vt:lpstr>
      <vt:lpstr>拜訪所有鄰點</vt:lpstr>
      <vt:lpstr>拜訪所有鄰點</vt:lpstr>
      <vt:lpstr>拜訪所有鄰點</vt:lpstr>
      <vt:lpstr>根拜訪完</vt:lpstr>
      <vt:lpstr>拜訪所有鄰點</vt:lpstr>
      <vt:lpstr>拜訪所有鄰點</vt:lpstr>
      <vt:lpstr>拜訪完</vt:lpstr>
      <vt:lpstr>拜訪所有鄰點</vt:lpstr>
      <vt:lpstr>拜訪完</vt:lpstr>
      <vt:lpstr>拜訪完</vt:lpstr>
      <vt:lpstr>拜訪完</vt:lpstr>
      <vt:lpstr>拜訪完</vt:lpstr>
      <vt:lpstr>拜訪完</vt:lpstr>
      <vt:lpstr>拜訪所有鄰點</vt:lpstr>
      <vt:lpstr>拜訪完</vt:lpstr>
      <vt:lpstr>拜訪完</vt:lpstr>
      <vt:lpstr>拜訪完</vt:lpstr>
      <vt:lpstr>拜訪完</vt:lpstr>
      <vt:lpstr>拜訪完</vt:lpstr>
      <vt:lpstr>BFS 樹</vt:lpstr>
      <vt:lpstr>BFS 樹</vt:lpstr>
      <vt:lpstr>S 到 T</vt:lpstr>
      <vt:lpstr>BFS 完</vt:lpstr>
      <vt:lpstr>BFS 完</vt:lpstr>
      <vt:lpstr>深度/成本: 3</vt:lpstr>
      <vt:lpstr>若邊權重 ≥ 1</vt:lpstr>
      <vt:lpstr>若邊權重 ≥ 1</vt:lpstr>
      <vt:lpstr>將權重切段</vt:lpstr>
      <vt:lpstr>將權重切段</vt:lpstr>
      <vt:lpstr>將權重切段</vt:lpstr>
      <vt:lpstr>將權重切段</vt:lpstr>
      <vt:lpstr>將權重切段</vt:lpstr>
      <vt:lpstr>Questions?</vt:lpstr>
      <vt:lpstr>單源最短路徑</vt:lpstr>
      <vt:lpstr>單源最短路徑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 實作</vt:lpstr>
      <vt:lpstr>Questions?</vt:lpstr>
      <vt:lpstr>單源最短路徑</vt:lpstr>
      <vt:lpstr>Dijkstra's algorithm</vt:lpstr>
      <vt:lpstr>Dijkstra 實作</vt:lpstr>
      <vt:lpstr>Dijkstra 實作 (初始化)</vt:lpstr>
      <vt:lpstr>Dijkstra 實作</vt:lpstr>
      <vt:lpstr>PowerPoint 簡報</vt:lpstr>
      <vt:lpstr>初始化</vt:lpstr>
      <vt:lpstr>拜訪中</vt:lpstr>
      <vt:lpstr>拜訪鄰點</vt:lpstr>
      <vt:lpstr>Relax?</vt:lpstr>
      <vt:lpstr>Relax!</vt:lpstr>
      <vt:lpstr>拜訪鄰點</vt:lpstr>
      <vt:lpstr>Relax?</vt:lpstr>
      <vt:lpstr>Relax!</vt:lpstr>
      <vt:lpstr>拜訪完</vt:lpstr>
      <vt:lpstr>Queue</vt:lpstr>
      <vt:lpstr>拜訪鄰點</vt:lpstr>
      <vt:lpstr>Relax?</vt:lpstr>
      <vt:lpstr>Relax!</vt:lpstr>
      <vt:lpstr>拜訪鄰點</vt:lpstr>
      <vt:lpstr>Relax?</vt:lpstr>
      <vt:lpstr>Relax!</vt:lpstr>
      <vt:lpstr>拜訪鄰點</vt:lpstr>
      <vt:lpstr>Relax?</vt:lpstr>
      <vt:lpstr>No</vt:lpstr>
      <vt:lpstr>拜訪完</vt:lpstr>
      <vt:lpstr>關於 relaxation</vt:lpstr>
      <vt:lpstr>拜訪完</vt:lpstr>
      <vt:lpstr>拜訪鄰點</vt:lpstr>
      <vt:lpstr>Relax?</vt:lpstr>
      <vt:lpstr>No</vt:lpstr>
      <vt:lpstr>拜訪鄰點</vt:lpstr>
      <vt:lpstr>Relax?</vt:lpstr>
      <vt:lpstr>Relax!</vt:lpstr>
      <vt:lpstr>拜訪完</vt:lpstr>
      <vt:lpstr>關於 relaxation</vt:lpstr>
      <vt:lpstr>關於 relaxation</vt:lpstr>
      <vt:lpstr>拜訪完</vt:lpstr>
      <vt:lpstr>拜訪鄰點</vt:lpstr>
      <vt:lpstr>拜訪鄰點</vt:lpstr>
      <vt:lpstr>拜訪鄰點</vt:lpstr>
      <vt:lpstr>Relax?</vt:lpstr>
      <vt:lpstr>Relax!</vt:lpstr>
      <vt:lpstr>拜訪完</vt:lpstr>
      <vt:lpstr>拜訪鄰點</vt:lpstr>
      <vt:lpstr>拜訪完</vt:lpstr>
      <vt:lpstr>拜訪鄰點</vt:lpstr>
      <vt:lpstr>Relax!</vt:lpstr>
      <vt:lpstr>拜訪完</vt:lpstr>
      <vt:lpstr>無後效性</vt:lpstr>
      <vt:lpstr>無後效性</vt:lpstr>
      <vt:lpstr>無後效性</vt:lpstr>
      <vt:lpstr>無後效性</vt:lpstr>
      <vt:lpstr>拜訪鄰點</vt:lpstr>
      <vt:lpstr>Relax?</vt:lpstr>
      <vt:lpstr>Relax!</vt:lpstr>
      <vt:lpstr>拜訪完</vt:lpstr>
      <vt:lpstr>拜訪鄰點</vt:lpstr>
      <vt:lpstr>拜訪完</vt:lpstr>
      <vt:lpstr>S 到 T?</vt:lpstr>
      <vt:lpstr>PowerPoint 簡報</vt:lpstr>
      <vt:lpstr>Questions?</vt:lpstr>
      <vt:lpstr>練習</vt:lpstr>
      <vt:lpstr>單源最短路徑</vt:lpstr>
      <vt:lpstr>Bellman-Ford's algorithm</vt:lpstr>
      <vt:lpstr>Bellman-Ford 實作</vt:lpstr>
      <vt:lpstr>Bellman-Ford 實作</vt:lpstr>
      <vt:lpstr>Bellman-Ford 實作</vt:lpstr>
      <vt:lpstr>PowerPoint 簡報</vt:lpstr>
      <vt:lpstr>初始化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No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Relax!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結束了嗎?</vt:lpstr>
      <vt:lpstr>結束了嗎?</vt:lpstr>
      <vt:lpstr>可是</vt:lpstr>
      <vt:lpstr>路就是一條直直的</vt:lpstr>
      <vt:lpstr>所以</vt:lpstr>
      <vt:lpstr>負權重邊</vt:lpstr>
      <vt:lpstr>負權重邊</vt:lpstr>
      <vt:lpstr>Questions?</vt:lpstr>
      <vt:lpstr>練習</vt:lpstr>
      <vt:lpstr>Outline</vt:lpstr>
      <vt:lpstr>A* search</vt:lpstr>
      <vt:lpstr>評估函數</vt:lpstr>
      <vt:lpstr>評估函數</vt:lpstr>
      <vt:lpstr>評估函數</vt:lpstr>
      <vt:lpstr>評估函數</vt:lpstr>
      <vt:lpstr>評估函數</vt:lpstr>
      <vt:lpstr>例如</vt:lpstr>
      <vt:lpstr>例如</vt:lpstr>
      <vt:lpstr>Outline</vt:lpstr>
      <vt:lpstr>All-Pairs Shortest Paths</vt:lpstr>
      <vt:lpstr>APSP</vt:lpstr>
      <vt:lpstr>樸素解</vt:lpstr>
      <vt:lpstr>樸素解</vt:lpstr>
      <vt:lpstr>全點對最短路徑</vt:lpstr>
      <vt:lpstr>全點對最短路徑</vt:lpstr>
      <vt:lpstr>Floyd-Warshall's Algorithm</vt:lpstr>
      <vt:lpstr>Floyd-Warshall 實作</vt:lpstr>
      <vt:lpstr>狀態/轉移方程</vt:lpstr>
      <vt:lpstr>狀態/轉移方程</vt:lpstr>
      <vt:lpstr>狀態/轉移方程</vt:lpstr>
      <vt:lpstr>邊界</vt:lpstr>
      <vt:lpstr>練習</vt:lpstr>
      <vt:lpstr>全點對最短路徑</vt:lpstr>
      <vt:lpstr>Johnson's Algorithm</vt:lpstr>
      <vt:lpstr>Johnson's Algorithm</vt:lpstr>
      <vt:lpstr>Johnson's Algorithm</vt:lpstr>
      <vt:lpstr>Johnson's Algorithm</vt:lpstr>
      <vt:lpstr>PowerPoint 簡報</vt:lpstr>
      <vt:lpstr>Johnson's Algorithm</vt:lpstr>
      <vt:lpstr>Johnson's Algorithm</vt:lpstr>
      <vt:lpstr>Re:Weighting</vt:lpstr>
      <vt:lpstr>Reweighting</vt:lpstr>
      <vt:lpstr>PowerPoint 簡報</vt:lpstr>
      <vt:lpstr>Reweighting</vt:lpstr>
      <vt:lpstr>PowerPoint 簡報</vt:lpstr>
      <vt:lpstr>Reweighting</vt:lpstr>
      <vt:lpstr>PowerPoint 簡報</vt:lpstr>
      <vt:lpstr>Johnson's Algorithm</vt:lpstr>
      <vt:lpstr>Johnson's Algorithm</vt:lpstr>
      <vt:lpstr>Reweight lemma</vt:lpstr>
      <vt:lpstr>Reweight lemma</vt:lpstr>
      <vt:lpstr>Reweight lemma</vt:lpstr>
      <vt:lpstr>Reweight lemma</vt:lpstr>
      <vt:lpstr>Reweight lemma</vt:lpstr>
      <vt:lpstr>Reweight lemma</vt:lpstr>
      <vt:lpstr>Johnson's Algorithm</vt:lpstr>
      <vt:lpstr>Johnson's Algorithm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bilibibi Sou</cp:lastModifiedBy>
  <cp:revision>334</cp:revision>
  <dcterms:created xsi:type="dcterms:W3CDTF">2019-02-19T13:11:27Z</dcterms:created>
  <dcterms:modified xsi:type="dcterms:W3CDTF">2021-11-28T05:37:44Z</dcterms:modified>
</cp:coreProperties>
</file>