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59"/>
  </p:notesMasterIdLst>
  <p:handoutMasterIdLst>
    <p:handoutMasterId r:id="rId160"/>
  </p:handoutMasterIdLst>
  <p:sldIdLst>
    <p:sldId id="256" r:id="rId2"/>
    <p:sldId id="363" r:id="rId3"/>
    <p:sldId id="362" r:id="rId4"/>
    <p:sldId id="452" r:id="rId5"/>
    <p:sldId id="453" r:id="rId6"/>
    <p:sldId id="454" r:id="rId7"/>
    <p:sldId id="455" r:id="rId8"/>
    <p:sldId id="456" r:id="rId9"/>
    <p:sldId id="457" r:id="rId10"/>
    <p:sldId id="513" r:id="rId11"/>
    <p:sldId id="515" r:id="rId12"/>
    <p:sldId id="458" r:id="rId13"/>
    <p:sldId id="516" r:id="rId14"/>
    <p:sldId id="514" r:id="rId15"/>
    <p:sldId id="461" r:id="rId16"/>
    <p:sldId id="462" r:id="rId17"/>
    <p:sldId id="463" r:id="rId18"/>
    <p:sldId id="466" r:id="rId19"/>
    <p:sldId id="470" r:id="rId20"/>
    <p:sldId id="468" r:id="rId21"/>
    <p:sldId id="517" r:id="rId22"/>
    <p:sldId id="467" r:id="rId23"/>
    <p:sldId id="469" r:id="rId24"/>
    <p:sldId id="471" r:id="rId25"/>
    <p:sldId id="518" r:id="rId26"/>
    <p:sldId id="472" r:id="rId27"/>
    <p:sldId id="473" r:id="rId28"/>
    <p:sldId id="474" r:id="rId29"/>
    <p:sldId id="519" r:id="rId30"/>
    <p:sldId id="475" r:id="rId31"/>
    <p:sldId id="476" r:id="rId32"/>
    <p:sldId id="477" r:id="rId33"/>
    <p:sldId id="478" r:id="rId34"/>
    <p:sldId id="479" r:id="rId35"/>
    <p:sldId id="480" r:id="rId36"/>
    <p:sldId id="464" r:id="rId37"/>
    <p:sldId id="465" r:id="rId38"/>
    <p:sldId id="481" r:id="rId39"/>
    <p:sldId id="522" r:id="rId40"/>
    <p:sldId id="482" r:id="rId41"/>
    <p:sldId id="520" r:id="rId42"/>
    <p:sldId id="521" r:id="rId43"/>
    <p:sldId id="483" r:id="rId44"/>
    <p:sldId id="498" r:id="rId45"/>
    <p:sldId id="485" r:id="rId46"/>
    <p:sldId id="497" r:id="rId47"/>
    <p:sldId id="499" r:id="rId48"/>
    <p:sldId id="500" r:id="rId49"/>
    <p:sldId id="501" r:id="rId50"/>
    <p:sldId id="502" r:id="rId51"/>
    <p:sldId id="503" r:id="rId52"/>
    <p:sldId id="504" r:id="rId53"/>
    <p:sldId id="505" r:id="rId54"/>
    <p:sldId id="511" r:id="rId55"/>
    <p:sldId id="512" r:id="rId56"/>
    <p:sldId id="508" r:id="rId57"/>
    <p:sldId id="509" r:id="rId58"/>
    <p:sldId id="276" r:id="rId59"/>
    <p:sldId id="366" r:id="rId60"/>
    <p:sldId id="365" r:id="rId61"/>
    <p:sldId id="446" r:id="rId62"/>
    <p:sldId id="367" r:id="rId63"/>
    <p:sldId id="368" r:id="rId64"/>
    <p:sldId id="369" r:id="rId65"/>
    <p:sldId id="370" r:id="rId66"/>
    <p:sldId id="375" r:id="rId67"/>
    <p:sldId id="371" r:id="rId68"/>
    <p:sldId id="372" r:id="rId69"/>
    <p:sldId id="373" r:id="rId70"/>
    <p:sldId id="374" r:id="rId71"/>
    <p:sldId id="377" r:id="rId72"/>
    <p:sldId id="376" r:id="rId73"/>
    <p:sldId id="378" r:id="rId74"/>
    <p:sldId id="379" r:id="rId75"/>
    <p:sldId id="381" r:id="rId76"/>
    <p:sldId id="380" r:id="rId77"/>
    <p:sldId id="382" r:id="rId78"/>
    <p:sldId id="383" r:id="rId79"/>
    <p:sldId id="384" r:id="rId80"/>
    <p:sldId id="385" r:id="rId81"/>
    <p:sldId id="386" r:id="rId82"/>
    <p:sldId id="387" r:id="rId83"/>
    <p:sldId id="388" r:id="rId84"/>
    <p:sldId id="389" r:id="rId85"/>
    <p:sldId id="390" r:id="rId86"/>
    <p:sldId id="391" r:id="rId87"/>
    <p:sldId id="392" r:id="rId88"/>
    <p:sldId id="393" r:id="rId89"/>
    <p:sldId id="394" r:id="rId90"/>
    <p:sldId id="395" r:id="rId91"/>
    <p:sldId id="396" r:id="rId92"/>
    <p:sldId id="397" r:id="rId93"/>
    <p:sldId id="398" r:id="rId94"/>
    <p:sldId id="399" r:id="rId95"/>
    <p:sldId id="401" r:id="rId96"/>
    <p:sldId id="400" r:id="rId97"/>
    <p:sldId id="402" r:id="rId98"/>
    <p:sldId id="403" r:id="rId99"/>
    <p:sldId id="404" r:id="rId100"/>
    <p:sldId id="405" r:id="rId101"/>
    <p:sldId id="407" r:id="rId102"/>
    <p:sldId id="408" r:id="rId103"/>
    <p:sldId id="409" r:id="rId104"/>
    <p:sldId id="410" r:id="rId105"/>
    <p:sldId id="412" r:id="rId106"/>
    <p:sldId id="411" r:id="rId107"/>
    <p:sldId id="413" r:id="rId108"/>
    <p:sldId id="414" r:id="rId109"/>
    <p:sldId id="415" r:id="rId110"/>
    <p:sldId id="406" r:id="rId111"/>
    <p:sldId id="435" r:id="rId112"/>
    <p:sldId id="436" r:id="rId113"/>
    <p:sldId id="416" r:id="rId114"/>
    <p:sldId id="450" r:id="rId115"/>
    <p:sldId id="417" r:id="rId116"/>
    <p:sldId id="418" r:id="rId117"/>
    <p:sldId id="419" r:id="rId118"/>
    <p:sldId id="422" r:id="rId119"/>
    <p:sldId id="423" r:id="rId120"/>
    <p:sldId id="424" r:id="rId121"/>
    <p:sldId id="425" r:id="rId122"/>
    <p:sldId id="426" r:id="rId123"/>
    <p:sldId id="427" r:id="rId124"/>
    <p:sldId id="428" r:id="rId125"/>
    <p:sldId id="429" r:id="rId126"/>
    <p:sldId id="430" r:id="rId127"/>
    <p:sldId id="431" r:id="rId128"/>
    <p:sldId id="432" r:id="rId129"/>
    <p:sldId id="433" r:id="rId130"/>
    <p:sldId id="434" r:id="rId131"/>
    <p:sldId id="420" r:id="rId132"/>
    <p:sldId id="437" r:id="rId133"/>
    <p:sldId id="438" r:id="rId134"/>
    <p:sldId id="439" r:id="rId135"/>
    <p:sldId id="421" r:id="rId136"/>
    <p:sldId id="440" r:id="rId137"/>
    <p:sldId id="441" r:id="rId138"/>
    <p:sldId id="442" r:id="rId139"/>
    <p:sldId id="443" r:id="rId140"/>
    <p:sldId id="444" r:id="rId141"/>
    <p:sldId id="447" r:id="rId142"/>
    <p:sldId id="445" r:id="rId143"/>
    <p:sldId id="448" r:id="rId144"/>
    <p:sldId id="449" r:id="rId145"/>
    <p:sldId id="451" r:id="rId146"/>
    <p:sldId id="486" r:id="rId147"/>
    <p:sldId id="487" r:id="rId148"/>
    <p:sldId id="488" r:id="rId149"/>
    <p:sldId id="489" r:id="rId150"/>
    <p:sldId id="490" r:id="rId151"/>
    <p:sldId id="491" r:id="rId152"/>
    <p:sldId id="492" r:id="rId153"/>
    <p:sldId id="493" r:id="rId154"/>
    <p:sldId id="494" r:id="rId155"/>
    <p:sldId id="495" r:id="rId156"/>
    <p:sldId id="496" r:id="rId157"/>
    <p:sldId id="364" r:id="rId158"/>
  </p:sldIdLst>
  <p:sldSz cx="12192000" cy="6858000"/>
  <p:notesSz cx="6858000" cy="9144000"/>
  <p:embeddedFontLst>
    <p:embeddedFont>
      <p:font typeface="Cambria Math" panose="02040503050406030204" pitchFamily="18" charset="0"/>
      <p:regular r:id="rId161"/>
    </p:embeddedFont>
    <p:embeddedFont>
      <p:font typeface="Meslo LG M for Powerline" panose="020B0609030804020204" charset="0"/>
      <p:regular r:id="rId162"/>
      <p:bold r:id="rId163"/>
      <p:italic r:id="rId164"/>
      <p:boldItalic r:id="rId165"/>
    </p:embeddedFont>
    <p:embeddedFont>
      <p:font typeface="微軟正黑體" panose="020B0604030504040204" pitchFamily="34" charset="-120"/>
      <p:regular r:id="rId166"/>
      <p:bold r:id="rId167"/>
    </p:embeddedFont>
    <p:embeddedFont>
      <p:font typeface="Calibri" panose="020F0502020204030204" pitchFamily="34" charset="0"/>
      <p:regular r:id="rId168"/>
      <p:bold r:id="rId169"/>
      <p:italic r:id="rId170"/>
      <p:boldItalic r:id="rId171"/>
    </p:embeddedFont>
  </p:embeddedFontLst>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8D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淺色樣式 3 - 輔色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301B821-A1FF-4177-AEE7-76D212191A09}" styleName="中等深淺樣式 1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8D230F3-CF80-4859-8CE7-A43EE81993B5}" styleName="淺色樣式 1 - 輔色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68" autoAdjust="0"/>
    <p:restoredTop sz="94660"/>
  </p:normalViewPr>
  <p:slideViewPr>
    <p:cSldViewPr snapToGrid="0">
      <p:cViewPr varScale="1">
        <p:scale>
          <a:sx n="84" d="100"/>
          <a:sy n="84" d="100"/>
        </p:scale>
        <p:origin x="523" y="53"/>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2" d="100"/>
          <a:sy n="72" d="100"/>
        </p:scale>
        <p:origin x="3012" y="72"/>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notesMaster" Target="notesMasters/notesMaster1.xml"/><Relationship Id="rId170" Type="http://schemas.openxmlformats.org/officeDocument/2006/relationships/font" Target="fonts/font10.fntdata"/><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handoutMaster" Target="handoutMasters/handoutMaster1.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font" Target="fonts/font11.fntdata"/><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2"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font" Target="fonts/font7.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font" Target="fonts/font2.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font" Target="fonts/font3.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font" Target="fonts/font4.fntdata"/><Relationship Id="rId16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tableStyles" Target="tableStyles.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font" Target="fonts/font5.fntdata"/><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font" Target="fonts/font6.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a:extLst>
              <a:ext uri="{FF2B5EF4-FFF2-40B4-BE49-F238E27FC236}">
                <a16:creationId xmlns="" xmlns:a16="http://schemas.microsoft.com/office/drawing/2014/main" id="{ACC384F3-3354-49B5-9FB2-5003CE02159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日期版面配置區 2">
            <a:extLst>
              <a:ext uri="{FF2B5EF4-FFF2-40B4-BE49-F238E27FC236}">
                <a16:creationId xmlns="" xmlns:a16="http://schemas.microsoft.com/office/drawing/2014/main" id="{43928598-C951-4F12-A1C2-5D2E26CADF6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CCE4C83-8F64-4E29-91B9-0017BF1F34A9}" type="datetimeFigureOut">
              <a:rPr lang="en-US" smtClean="0"/>
              <a:t>5/28/2020</a:t>
            </a:fld>
            <a:endParaRPr lang="en-US" dirty="0"/>
          </a:p>
        </p:txBody>
      </p:sp>
      <p:sp>
        <p:nvSpPr>
          <p:cNvPr id="4" name="頁尾版面配置區 3">
            <a:extLst>
              <a:ext uri="{FF2B5EF4-FFF2-40B4-BE49-F238E27FC236}">
                <a16:creationId xmlns="" xmlns:a16="http://schemas.microsoft.com/office/drawing/2014/main" id="{A145B1CF-C6B2-4C46-84FD-6EAF541AAE0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投影片編號版面配置區 4">
            <a:extLst>
              <a:ext uri="{FF2B5EF4-FFF2-40B4-BE49-F238E27FC236}">
                <a16:creationId xmlns="" xmlns:a16="http://schemas.microsoft.com/office/drawing/2014/main" id="{AE82A90D-28E7-43DA-B33D-CB116BFB222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99437D4-F5B2-4068-998F-6C4F47041151}" type="slidenum">
              <a:rPr lang="en-US" smtClean="0"/>
              <a:t>‹#›</a:t>
            </a:fld>
            <a:endParaRPr lang="en-US" dirty="0"/>
          </a:p>
        </p:txBody>
      </p:sp>
    </p:spTree>
    <p:extLst>
      <p:ext uri="{BB962C8B-B14F-4D97-AF65-F5344CB8AC3E}">
        <p14:creationId xmlns:p14="http://schemas.microsoft.com/office/powerpoint/2010/main" val="2095544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6A45D3-9EDB-4B35-90F9-382768275B83}" type="datetimeFigureOut">
              <a:rPr lang="en-US" smtClean="0"/>
              <a:t>5/28/2020</a:t>
            </a:fld>
            <a:endParaRPr lang="en-US" dirty="0"/>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8C78C7-0E09-422F-A949-E582D1091C4B}" type="slidenum">
              <a:rPr lang="en-US" smtClean="0"/>
              <a:t>‹#›</a:t>
            </a:fld>
            <a:endParaRPr lang="en-US" dirty="0"/>
          </a:p>
        </p:txBody>
      </p:sp>
    </p:spTree>
    <p:extLst>
      <p:ext uri="{BB962C8B-B14F-4D97-AF65-F5344CB8AC3E}">
        <p14:creationId xmlns:p14="http://schemas.microsoft.com/office/powerpoint/2010/main" val="2948206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C88C78C7-0E09-422F-A949-E582D1091C4B}" type="slidenum">
              <a:rPr lang="en-US" smtClean="0"/>
              <a:t>14</a:t>
            </a:fld>
            <a:endParaRPr lang="en-US" dirty="0"/>
          </a:p>
        </p:txBody>
      </p:sp>
    </p:spTree>
    <p:extLst>
      <p:ext uri="{BB962C8B-B14F-4D97-AF65-F5344CB8AC3E}">
        <p14:creationId xmlns:p14="http://schemas.microsoft.com/office/powerpoint/2010/main" val="2087197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C88C78C7-0E09-422F-A949-E582D1091C4B}" type="slidenum">
              <a:rPr lang="en-US" smtClean="0"/>
              <a:t>77</a:t>
            </a:fld>
            <a:endParaRPr lang="en-US" dirty="0"/>
          </a:p>
        </p:txBody>
      </p:sp>
    </p:spTree>
    <p:extLst>
      <p:ext uri="{BB962C8B-B14F-4D97-AF65-F5344CB8AC3E}">
        <p14:creationId xmlns:p14="http://schemas.microsoft.com/office/powerpoint/2010/main" val="3549664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0B5B87A6-8B3D-429B-8F2E-01782DCE337E}"/>
              </a:ext>
            </a:extLst>
          </p:cNvPr>
          <p:cNvSpPr>
            <a:spLocks noGrp="1"/>
          </p:cNvSpPr>
          <p:nvPr>
            <p:ph type="ctrTitle"/>
          </p:nvPr>
        </p:nvSpPr>
        <p:spPr>
          <a:xfrm>
            <a:off x="1524000" y="1122363"/>
            <a:ext cx="9144000" cy="2387600"/>
          </a:xfrm>
        </p:spPr>
        <p:txBody>
          <a:bodyPr anchor="b">
            <a:normAutofit/>
          </a:bodyPr>
          <a:lstStyle>
            <a:lvl1pPr algn="l">
              <a:defRPr sz="4400"/>
            </a:lvl1pPr>
          </a:lstStyle>
          <a:p>
            <a:r>
              <a:rPr lang="zh-TW" altLang="en-US" dirty="0"/>
              <a:t>按一下以編輯母片標題樣</a:t>
            </a:r>
          </a:p>
        </p:txBody>
      </p:sp>
      <p:sp>
        <p:nvSpPr>
          <p:cNvPr id="3" name="副標題 2">
            <a:extLst>
              <a:ext uri="{FF2B5EF4-FFF2-40B4-BE49-F238E27FC236}">
                <a16:creationId xmlns="" xmlns:a16="http://schemas.microsoft.com/office/drawing/2014/main" id="{1A343A09-1A04-4028-BA2C-C98585BB71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dirty="0"/>
              <a:t>按一下以編輯母片子標題樣式</a:t>
            </a:r>
          </a:p>
        </p:txBody>
      </p:sp>
      <p:sp>
        <p:nvSpPr>
          <p:cNvPr id="5" name="頁尾版面配置區 4">
            <a:extLst>
              <a:ext uri="{FF2B5EF4-FFF2-40B4-BE49-F238E27FC236}">
                <a16:creationId xmlns="" xmlns:a16="http://schemas.microsoft.com/office/drawing/2014/main" id="{0BD317D1-BFF9-4421-A46A-93FC5ED6277A}"/>
              </a:ext>
            </a:extLst>
          </p:cNvPr>
          <p:cNvSpPr>
            <a:spLocks noGrp="1"/>
          </p:cNvSpPr>
          <p:nvPr>
            <p:ph type="ftr" sz="quarter" idx="11"/>
          </p:nvPr>
        </p:nvSpPr>
        <p:spPr/>
        <p:txBody>
          <a:bodyPr/>
          <a:lstStyle/>
          <a:p>
            <a:endParaRPr lang="zh-TW" altLang="en-US"/>
          </a:p>
        </p:txBody>
      </p:sp>
      <p:sp>
        <p:nvSpPr>
          <p:cNvPr id="9" name="Rectangle 2">
            <a:extLst>
              <a:ext uri="{FF2B5EF4-FFF2-40B4-BE49-F238E27FC236}">
                <a16:creationId xmlns="" xmlns:a16="http://schemas.microsoft.com/office/drawing/2014/main" id="{2A6C6B8C-DB2D-4316-B006-C8D85BD4E233}"/>
              </a:ext>
            </a:extLst>
          </p:cNvPr>
          <p:cNvSpPr>
            <a:spLocks noChangeArrowheads="1"/>
          </p:cNvSpPr>
          <p:nvPr userDrawn="1"/>
        </p:nvSpPr>
        <p:spPr bwMode="gray">
          <a:xfrm>
            <a:off x="1524000" y="3521471"/>
            <a:ext cx="7315200" cy="80567"/>
          </a:xfrm>
          <a:prstGeom prst="rect">
            <a:avLst/>
          </a:prstGeom>
          <a:gradFill rotWithShape="0">
            <a:gsLst>
              <a:gs pos="0">
                <a:schemeClr val="tx1"/>
              </a:gs>
              <a:gs pos="50000">
                <a:srgbClr val="C0C0C0"/>
              </a:gs>
              <a:gs pos="100000">
                <a:schemeClr val="tx1"/>
              </a:gs>
            </a:gsLst>
            <a:lin ang="0" scaled="1"/>
          </a:gradFill>
          <a:ln w="9525">
            <a:noFill/>
            <a:miter lim="800000"/>
            <a:headEnd/>
            <a:tailEnd/>
          </a:ln>
          <a:effectLst/>
        </p:spPr>
        <p:txBody>
          <a:bodyPr wrap="none" anchor="ctr"/>
          <a:lstStyle/>
          <a:p>
            <a:pPr algn="ctr" eaLnBrk="1" fontAlgn="auto" hangingPunct="1">
              <a:spcBef>
                <a:spcPts val="0"/>
              </a:spcBef>
              <a:spcAft>
                <a:spcPts val="0"/>
              </a:spcAft>
              <a:defRPr/>
            </a:pPr>
            <a:endParaRPr kumimoji="0" lang="zh-TW" altLang="en-US">
              <a:latin typeface="+mn-lt"/>
              <a:ea typeface="+mn-ea"/>
            </a:endParaRPr>
          </a:p>
        </p:txBody>
      </p:sp>
    </p:spTree>
    <p:extLst>
      <p:ext uri="{BB962C8B-B14F-4D97-AF65-F5344CB8AC3E}">
        <p14:creationId xmlns:p14="http://schemas.microsoft.com/office/powerpoint/2010/main" val="25412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03B75D2C-D79B-43F2-8C38-AC276A701AFD}"/>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 xmlns:a16="http://schemas.microsoft.com/office/drawing/2014/main" id="{43A1B8C0-29C1-4EB8-B015-A6E7B2E066BC}"/>
              </a:ext>
            </a:extLst>
          </p:cNvPr>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頁尾版面配置區 4">
            <a:extLst>
              <a:ext uri="{FF2B5EF4-FFF2-40B4-BE49-F238E27FC236}">
                <a16:creationId xmlns="" xmlns:a16="http://schemas.microsoft.com/office/drawing/2014/main" id="{78029988-6E18-4481-99ED-516887D5F672}"/>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 xmlns:a16="http://schemas.microsoft.com/office/drawing/2014/main" id="{4A4C9D97-6ACC-4A89-82FF-9ED0B649501F}"/>
              </a:ext>
            </a:extLst>
          </p:cNvPr>
          <p:cNvSpPr>
            <a:spLocks noGrp="1"/>
          </p:cNvSpPr>
          <p:nvPr>
            <p:ph type="sldNum" sz="quarter" idx="12"/>
          </p:nvPr>
        </p:nvSpPr>
        <p:spPr/>
        <p:txBody>
          <a:bodyPr/>
          <a:lstStyle/>
          <a:p>
            <a:fld id="{CB0483D0-46ED-423B-B4F7-5434146C698A}" type="slidenum">
              <a:rPr lang="zh-TW" altLang="en-US" smtClean="0"/>
              <a:t>‹#›</a:t>
            </a:fld>
            <a:endParaRPr lang="zh-TW" altLang="en-US"/>
          </a:p>
        </p:txBody>
      </p:sp>
    </p:spTree>
    <p:extLst>
      <p:ext uri="{BB962C8B-B14F-4D97-AF65-F5344CB8AC3E}">
        <p14:creationId xmlns:p14="http://schemas.microsoft.com/office/powerpoint/2010/main" val="270565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 xmlns:a16="http://schemas.microsoft.com/office/drawing/2014/main" id="{30159CE7-D887-49D7-A385-8DE2DF90114D}"/>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 xmlns:a16="http://schemas.microsoft.com/office/drawing/2014/main" id="{1BBDE4A0-B5DB-4B83-80F5-7E07365638EC}"/>
              </a:ext>
            </a:extLst>
          </p:cNvPr>
          <p:cNvSpPr>
            <a:spLocks noGrp="1"/>
          </p:cNvSpPr>
          <p:nvPr>
            <p:ph type="body" orient="vert" idx="1"/>
          </p:nvPr>
        </p:nvSpPr>
        <p:spPr>
          <a:xfrm>
            <a:off x="838200" y="365125"/>
            <a:ext cx="7734300"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頁尾版面配置區 4">
            <a:extLst>
              <a:ext uri="{FF2B5EF4-FFF2-40B4-BE49-F238E27FC236}">
                <a16:creationId xmlns="" xmlns:a16="http://schemas.microsoft.com/office/drawing/2014/main" id="{3F417E0E-0028-4513-AB03-C3667ABC800C}"/>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 xmlns:a16="http://schemas.microsoft.com/office/drawing/2014/main" id="{E5413E9A-5871-4DD7-96FB-FFF0873F0B59}"/>
              </a:ext>
            </a:extLst>
          </p:cNvPr>
          <p:cNvSpPr>
            <a:spLocks noGrp="1"/>
          </p:cNvSpPr>
          <p:nvPr>
            <p:ph type="sldNum" sz="quarter" idx="12"/>
          </p:nvPr>
        </p:nvSpPr>
        <p:spPr/>
        <p:txBody>
          <a:bodyPr/>
          <a:lstStyle/>
          <a:p>
            <a:fld id="{CB0483D0-46ED-423B-B4F7-5434146C698A}" type="slidenum">
              <a:rPr lang="zh-TW" altLang="en-US" smtClean="0"/>
              <a:t>‹#›</a:t>
            </a:fld>
            <a:endParaRPr lang="zh-TW" altLang="en-US"/>
          </a:p>
        </p:txBody>
      </p:sp>
    </p:spTree>
    <p:extLst>
      <p:ext uri="{BB962C8B-B14F-4D97-AF65-F5344CB8AC3E}">
        <p14:creationId xmlns:p14="http://schemas.microsoft.com/office/powerpoint/2010/main" val="2840367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B5BE7398-53F8-49BB-AC5C-189C6FCE5355}"/>
              </a:ext>
            </a:extLst>
          </p:cNvPr>
          <p:cNvSpPr>
            <a:spLocks noGrp="1"/>
          </p:cNvSpPr>
          <p:nvPr>
            <p:ph type="title"/>
          </p:nvPr>
        </p:nvSpPr>
        <p:spPr/>
        <p:txBody>
          <a:bodyPr/>
          <a:lstStyle>
            <a:lvl1pPr>
              <a:defRPr/>
            </a:lvl1pPr>
          </a:lstStyle>
          <a:p>
            <a:r>
              <a:rPr lang="zh-TW" altLang="en-US" dirty="0"/>
              <a:t>按一下以編輯母片標題樣式</a:t>
            </a:r>
          </a:p>
        </p:txBody>
      </p:sp>
      <p:sp>
        <p:nvSpPr>
          <p:cNvPr id="3" name="內容版面配置區 2">
            <a:extLst>
              <a:ext uri="{FF2B5EF4-FFF2-40B4-BE49-F238E27FC236}">
                <a16:creationId xmlns="" xmlns:a16="http://schemas.microsoft.com/office/drawing/2014/main" id="{2F045342-229F-4A39-8D5B-C051DB4C6264}"/>
              </a:ext>
            </a:extLst>
          </p:cNvPr>
          <p:cNvSpPr>
            <a:spLocks noGrp="1"/>
          </p:cNvSpPr>
          <p:nvPr>
            <p:ph idx="1"/>
          </p:nvPr>
        </p:nvSpPr>
        <p:spPr/>
        <p:txBody>
          <a:bodyPr/>
          <a:lstStyle>
            <a:lvl1pPr>
              <a:defRPr sz="3200"/>
            </a:lvl1pPr>
            <a:lvl2pPr marL="685800" indent="-228600">
              <a:buFont typeface="微軟正黑體" panose="020B0604030504040204" pitchFamily="34" charset="-120"/>
              <a:buChar char="-"/>
              <a:defRPr sz="3200"/>
            </a:lvl2pPr>
            <a:lvl3pPr>
              <a:defRPr sz="2800"/>
            </a:lvl3p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5" name="頁尾版面配置區 4">
            <a:extLst>
              <a:ext uri="{FF2B5EF4-FFF2-40B4-BE49-F238E27FC236}">
                <a16:creationId xmlns="" xmlns:a16="http://schemas.microsoft.com/office/drawing/2014/main" id="{E5CCCD90-A681-452A-8E20-8F7F5C54001D}"/>
              </a:ext>
            </a:extLst>
          </p:cNvPr>
          <p:cNvSpPr>
            <a:spLocks noGrp="1"/>
          </p:cNvSpPr>
          <p:nvPr>
            <p:ph type="ftr" sz="quarter" idx="11"/>
          </p:nvPr>
        </p:nvSpPr>
        <p:spPr/>
        <p:txBody>
          <a:bodyPr/>
          <a:lstStyle/>
          <a:p>
            <a:endParaRPr lang="zh-TW" altLang="en-US"/>
          </a:p>
        </p:txBody>
      </p:sp>
      <p:sp>
        <p:nvSpPr>
          <p:cNvPr id="7" name="Rectangle 2">
            <a:extLst>
              <a:ext uri="{FF2B5EF4-FFF2-40B4-BE49-F238E27FC236}">
                <a16:creationId xmlns="" xmlns:a16="http://schemas.microsoft.com/office/drawing/2014/main" id="{7017F5B8-D67F-4132-BF01-5C79E30809A0}"/>
              </a:ext>
            </a:extLst>
          </p:cNvPr>
          <p:cNvSpPr>
            <a:spLocks noChangeArrowheads="1"/>
          </p:cNvSpPr>
          <p:nvPr userDrawn="1"/>
        </p:nvSpPr>
        <p:spPr bwMode="gray">
          <a:xfrm>
            <a:off x="838200" y="1554163"/>
            <a:ext cx="7315200" cy="80567"/>
          </a:xfrm>
          <a:prstGeom prst="rect">
            <a:avLst/>
          </a:prstGeom>
          <a:gradFill rotWithShape="0">
            <a:gsLst>
              <a:gs pos="0">
                <a:schemeClr val="tx1"/>
              </a:gs>
              <a:gs pos="50000">
                <a:srgbClr val="C0C0C0"/>
              </a:gs>
              <a:gs pos="100000">
                <a:schemeClr val="tx1"/>
              </a:gs>
            </a:gsLst>
            <a:lin ang="0" scaled="1"/>
          </a:gradFill>
          <a:ln w="9525">
            <a:noFill/>
            <a:miter lim="800000"/>
            <a:headEnd/>
            <a:tailEnd/>
          </a:ln>
          <a:effectLst/>
        </p:spPr>
        <p:txBody>
          <a:bodyPr wrap="none" anchor="ctr"/>
          <a:lstStyle/>
          <a:p>
            <a:pPr algn="ctr" eaLnBrk="1" fontAlgn="auto" hangingPunct="1">
              <a:spcBef>
                <a:spcPts val="0"/>
              </a:spcBef>
              <a:spcAft>
                <a:spcPts val="0"/>
              </a:spcAft>
              <a:defRPr/>
            </a:pPr>
            <a:endParaRPr kumimoji="0" lang="zh-TW" altLang="en-US">
              <a:latin typeface="+mn-lt"/>
              <a:ea typeface="+mn-ea"/>
            </a:endParaRPr>
          </a:p>
        </p:txBody>
      </p:sp>
      <p:sp>
        <p:nvSpPr>
          <p:cNvPr id="9" name="投影片編號版面配置區 5">
            <a:extLst>
              <a:ext uri="{FF2B5EF4-FFF2-40B4-BE49-F238E27FC236}">
                <a16:creationId xmlns="" xmlns:a16="http://schemas.microsoft.com/office/drawing/2014/main" id="{894075FE-947A-43ED-8BEF-29EB0E8CCE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a:solidFill>
                  <a:schemeClr val="tx1">
                    <a:tint val="75000"/>
                  </a:schemeClr>
                </a:solidFill>
                <a:latin typeface="微軟正黑體" panose="020B0604030504040204" pitchFamily="34" charset="-120"/>
                <a:ea typeface="微軟正黑體" panose="020B0604030504040204" pitchFamily="34" charset="-120"/>
              </a:defRPr>
            </a:lvl1pPr>
          </a:lstStyle>
          <a:p>
            <a:r>
              <a:rPr lang="en-US" altLang="zh-TW" dirty="0"/>
              <a:t>Made by </a:t>
            </a:r>
            <a:r>
              <a:rPr lang="zh-TW" altLang="en-US" dirty="0"/>
              <a:t>培訓團隊群</a:t>
            </a:r>
          </a:p>
        </p:txBody>
      </p:sp>
    </p:spTree>
    <p:extLst>
      <p:ext uri="{BB962C8B-B14F-4D97-AF65-F5344CB8AC3E}">
        <p14:creationId xmlns:p14="http://schemas.microsoft.com/office/powerpoint/2010/main" val="3228719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CC91AC43-379A-4259-8495-8AE2D1477899}"/>
              </a:ext>
            </a:extLst>
          </p:cNvPr>
          <p:cNvSpPr>
            <a:spLocks noGrp="1"/>
          </p:cNvSpPr>
          <p:nvPr>
            <p:ph type="title"/>
          </p:nvPr>
        </p:nvSpPr>
        <p:spPr>
          <a:xfrm>
            <a:off x="831850" y="1709738"/>
            <a:ext cx="10515600" cy="2852737"/>
          </a:xfrm>
        </p:spPr>
        <p:txBody>
          <a:bodyPr anchor="b">
            <a:normAutofit/>
          </a:bodyPr>
          <a:lstStyle>
            <a:lvl1pPr>
              <a:defRPr sz="4400"/>
            </a:lvl1pPr>
          </a:lstStyle>
          <a:p>
            <a:r>
              <a:rPr lang="zh-TW" altLang="en-US" dirty="0"/>
              <a:t>按一下以編輯母片標題樣式</a:t>
            </a:r>
          </a:p>
        </p:txBody>
      </p:sp>
      <p:sp>
        <p:nvSpPr>
          <p:cNvPr id="3" name="文字版面配置區 2">
            <a:extLst>
              <a:ext uri="{FF2B5EF4-FFF2-40B4-BE49-F238E27FC236}">
                <a16:creationId xmlns="" xmlns:a16="http://schemas.microsoft.com/office/drawing/2014/main" id="{68BF5005-F1A6-4448-8478-D0D32497023B}"/>
              </a:ext>
            </a:extLst>
          </p:cNvPr>
          <p:cNvSpPr>
            <a:spLocks noGrp="1"/>
          </p:cNvSpPr>
          <p:nvPr>
            <p:ph type="body" idx="1"/>
          </p:nvPr>
        </p:nvSpPr>
        <p:spPr>
          <a:xfrm>
            <a:off x="831850" y="470931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dirty="0"/>
              <a:t>編輯母片文字樣式</a:t>
            </a:r>
          </a:p>
        </p:txBody>
      </p:sp>
      <p:sp>
        <p:nvSpPr>
          <p:cNvPr id="5" name="頁尾版面配置區 4">
            <a:extLst>
              <a:ext uri="{FF2B5EF4-FFF2-40B4-BE49-F238E27FC236}">
                <a16:creationId xmlns="" xmlns:a16="http://schemas.microsoft.com/office/drawing/2014/main" id="{255ECC15-34DF-49D7-B640-F5254FD9C862}"/>
              </a:ext>
            </a:extLst>
          </p:cNvPr>
          <p:cNvSpPr>
            <a:spLocks noGrp="1"/>
          </p:cNvSpPr>
          <p:nvPr>
            <p:ph type="ftr" sz="quarter" idx="11"/>
          </p:nvPr>
        </p:nvSpPr>
        <p:spPr/>
        <p:txBody>
          <a:bodyPr/>
          <a:lstStyle/>
          <a:p>
            <a:endParaRPr lang="zh-TW" altLang="en-US"/>
          </a:p>
        </p:txBody>
      </p:sp>
      <p:sp>
        <p:nvSpPr>
          <p:cNvPr id="8" name="Rectangle 2">
            <a:extLst>
              <a:ext uri="{FF2B5EF4-FFF2-40B4-BE49-F238E27FC236}">
                <a16:creationId xmlns="" xmlns:a16="http://schemas.microsoft.com/office/drawing/2014/main" id="{1052BD61-1DDD-49FB-AF6D-A64EA0DAD509}"/>
              </a:ext>
            </a:extLst>
          </p:cNvPr>
          <p:cNvSpPr>
            <a:spLocks noChangeArrowheads="1"/>
          </p:cNvSpPr>
          <p:nvPr userDrawn="1"/>
        </p:nvSpPr>
        <p:spPr bwMode="gray">
          <a:xfrm>
            <a:off x="831850" y="4535686"/>
            <a:ext cx="7315200" cy="80567"/>
          </a:xfrm>
          <a:prstGeom prst="rect">
            <a:avLst/>
          </a:prstGeom>
          <a:gradFill rotWithShape="0">
            <a:gsLst>
              <a:gs pos="0">
                <a:schemeClr val="tx1"/>
              </a:gs>
              <a:gs pos="50000">
                <a:srgbClr val="C0C0C0"/>
              </a:gs>
              <a:gs pos="100000">
                <a:schemeClr val="tx1"/>
              </a:gs>
            </a:gsLst>
            <a:lin ang="0" scaled="1"/>
          </a:gradFill>
          <a:ln w="9525">
            <a:noFill/>
            <a:miter lim="800000"/>
            <a:headEnd/>
            <a:tailEnd/>
          </a:ln>
          <a:effectLst/>
        </p:spPr>
        <p:txBody>
          <a:bodyPr wrap="none" anchor="ctr"/>
          <a:lstStyle/>
          <a:p>
            <a:pPr algn="ctr" eaLnBrk="1" fontAlgn="auto" hangingPunct="1">
              <a:spcBef>
                <a:spcPts val="0"/>
              </a:spcBef>
              <a:spcAft>
                <a:spcPts val="0"/>
              </a:spcAft>
              <a:defRPr/>
            </a:pPr>
            <a:endParaRPr kumimoji="0" lang="zh-TW" altLang="en-US">
              <a:latin typeface="+mn-lt"/>
              <a:ea typeface="+mn-ea"/>
            </a:endParaRPr>
          </a:p>
        </p:txBody>
      </p:sp>
      <p:sp>
        <p:nvSpPr>
          <p:cNvPr id="10" name="投影片編號版面配置區 5">
            <a:extLst>
              <a:ext uri="{FF2B5EF4-FFF2-40B4-BE49-F238E27FC236}">
                <a16:creationId xmlns="" xmlns:a16="http://schemas.microsoft.com/office/drawing/2014/main" id="{F74A7EF0-4D44-4D66-AFC5-5711BEE253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a:solidFill>
                  <a:schemeClr val="tx1">
                    <a:tint val="75000"/>
                  </a:schemeClr>
                </a:solidFill>
                <a:latin typeface="微軟正黑體" panose="020B0604030504040204" pitchFamily="34" charset="-120"/>
                <a:ea typeface="微軟正黑體" panose="020B0604030504040204" pitchFamily="34" charset="-120"/>
              </a:defRPr>
            </a:lvl1pPr>
          </a:lstStyle>
          <a:p>
            <a:r>
              <a:rPr lang="en-US" altLang="zh-TW" dirty="0"/>
              <a:t>Made by </a:t>
            </a:r>
            <a:r>
              <a:rPr lang="zh-TW" altLang="en-US" dirty="0"/>
              <a:t>培訓團隊群</a:t>
            </a:r>
          </a:p>
        </p:txBody>
      </p:sp>
    </p:spTree>
    <p:extLst>
      <p:ext uri="{BB962C8B-B14F-4D97-AF65-F5344CB8AC3E}">
        <p14:creationId xmlns:p14="http://schemas.microsoft.com/office/powerpoint/2010/main" val="4256955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B8AD6593-D730-4F0D-8131-F82FECF663E4}"/>
              </a:ext>
            </a:extLst>
          </p:cNvPr>
          <p:cNvSpPr>
            <a:spLocks noGrp="1"/>
          </p:cNvSpPr>
          <p:nvPr>
            <p:ph type="title"/>
          </p:nvPr>
        </p:nvSpPr>
        <p:spPr/>
        <p:txBody>
          <a:bodyPr/>
          <a:lstStyle/>
          <a:p>
            <a:r>
              <a:rPr lang="zh-TW" altLang="en-US" dirty="0"/>
              <a:t>按一下以編輯母片標題樣式</a:t>
            </a:r>
          </a:p>
        </p:txBody>
      </p:sp>
      <p:sp>
        <p:nvSpPr>
          <p:cNvPr id="3" name="內容版面配置區 2">
            <a:extLst>
              <a:ext uri="{FF2B5EF4-FFF2-40B4-BE49-F238E27FC236}">
                <a16:creationId xmlns="" xmlns:a16="http://schemas.microsoft.com/office/drawing/2014/main" id="{766AD425-FFA0-4BD7-9DAA-0A9699090F86}"/>
              </a:ext>
            </a:extLst>
          </p:cNvPr>
          <p:cNvSpPr>
            <a:spLocks noGrp="1"/>
          </p:cNvSpPr>
          <p:nvPr>
            <p:ph sz="half" idx="1"/>
          </p:nvPr>
        </p:nvSpPr>
        <p:spPr>
          <a:xfrm>
            <a:off x="838200" y="1825625"/>
            <a:ext cx="5181600" cy="4351338"/>
          </a:xfrm>
        </p:spPr>
        <p:txBody>
          <a:body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內容版面配置區 3">
            <a:extLst>
              <a:ext uri="{FF2B5EF4-FFF2-40B4-BE49-F238E27FC236}">
                <a16:creationId xmlns="" xmlns:a16="http://schemas.microsoft.com/office/drawing/2014/main" id="{AC29B846-C36F-4AB5-B5C3-AFF6A5A1905F}"/>
              </a:ext>
            </a:extLst>
          </p:cNvPr>
          <p:cNvSpPr>
            <a:spLocks noGrp="1"/>
          </p:cNvSpPr>
          <p:nvPr>
            <p:ph sz="half" idx="2"/>
          </p:nvPr>
        </p:nvSpPr>
        <p:spPr>
          <a:xfrm>
            <a:off x="6172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a:extLst>
              <a:ext uri="{FF2B5EF4-FFF2-40B4-BE49-F238E27FC236}">
                <a16:creationId xmlns="" xmlns:a16="http://schemas.microsoft.com/office/drawing/2014/main" id="{1FF2B959-45F3-4686-9109-D81DECB66E6D}"/>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 xmlns:a16="http://schemas.microsoft.com/office/drawing/2014/main" id="{CAAED642-5723-4100-8F51-3A02059162AB}"/>
              </a:ext>
            </a:extLst>
          </p:cNvPr>
          <p:cNvSpPr>
            <a:spLocks noGrp="1"/>
          </p:cNvSpPr>
          <p:nvPr>
            <p:ph type="sldNum" sz="quarter" idx="12"/>
          </p:nvPr>
        </p:nvSpPr>
        <p:spPr/>
        <p:txBody>
          <a:bodyPr/>
          <a:lstStyle/>
          <a:p>
            <a:fld id="{CB0483D0-46ED-423B-B4F7-5434146C698A}" type="slidenum">
              <a:rPr lang="zh-TW" altLang="en-US" smtClean="0"/>
              <a:t>‹#›</a:t>
            </a:fld>
            <a:endParaRPr lang="zh-TW" altLang="en-US"/>
          </a:p>
        </p:txBody>
      </p:sp>
    </p:spTree>
    <p:extLst>
      <p:ext uri="{BB962C8B-B14F-4D97-AF65-F5344CB8AC3E}">
        <p14:creationId xmlns:p14="http://schemas.microsoft.com/office/powerpoint/2010/main" val="2373986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9385E793-29ED-4F52-8A72-F47E0654CEDB}"/>
              </a:ext>
            </a:extLst>
          </p:cNvPr>
          <p:cNvSpPr>
            <a:spLocks noGrp="1"/>
          </p:cNvSpPr>
          <p:nvPr>
            <p:ph type="title"/>
          </p:nvPr>
        </p:nvSpPr>
        <p:spPr>
          <a:xfrm>
            <a:off x="839788" y="365125"/>
            <a:ext cx="10515600" cy="1325563"/>
          </a:xfrm>
        </p:spPr>
        <p:txBody>
          <a:bodyPr/>
          <a:lstStyle/>
          <a:p>
            <a:r>
              <a:rPr lang="zh-TW" altLang="en-US" dirty="0"/>
              <a:t>按一下以編輯母片標題樣式</a:t>
            </a:r>
          </a:p>
        </p:txBody>
      </p:sp>
      <p:sp>
        <p:nvSpPr>
          <p:cNvPr id="3" name="文字版面配置區 2">
            <a:extLst>
              <a:ext uri="{FF2B5EF4-FFF2-40B4-BE49-F238E27FC236}">
                <a16:creationId xmlns="" xmlns:a16="http://schemas.microsoft.com/office/drawing/2014/main" id="{E3EB8252-259F-4702-A60F-FB8BD4A045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編輯母片文字樣式</a:t>
            </a:r>
          </a:p>
        </p:txBody>
      </p:sp>
      <p:sp>
        <p:nvSpPr>
          <p:cNvPr id="4" name="內容版面配置區 3">
            <a:extLst>
              <a:ext uri="{FF2B5EF4-FFF2-40B4-BE49-F238E27FC236}">
                <a16:creationId xmlns="" xmlns:a16="http://schemas.microsoft.com/office/drawing/2014/main" id="{A4F04AAC-3D99-4A4B-BC65-01A81021B6E4}"/>
              </a:ext>
            </a:extLst>
          </p:cNvPr>
          <p:cNvSpPr>
            <a:spLocks noGrp="1"/>
          </p:cNvSpPr>
          <p:nvPr>
            <p:ph sz="half" idx="2"/>
          </p:nvPr>
        </p:nvSpPr>
        <p:spPr>
          <a:xfrm>
            <a:off x="839788" y="2505075"/>
            <a:ext cx="5157787" cy="3684588"/>
          </a:xfrm>
        </p:spPr>
        <p:txBody>
          <a:body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5" name="文字版面配置區 4">
            <a:extLst>
              <a:ext uri="{FF2B5EF4-FFF2-40B4-BE49-F238E27FC236}">
                <a16:creationId xmlns="" xmlns:a16="http://schemas.microsoft.com/office/drawing/2014/main" id="{A07FF9DA-9D67-4067-8DF6-B0A00982ED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a:extLst>
              <a:ext uri="{FF2B5EF4-FFF2-40B4-BE49-F238E27FC236}">
                <a16:creationId xmlns="" xmlns:a16="http://schemas.microsoft.com/office/drawing/2014/main" id="{829792DE-A5D1-4AD8-8033-F27876EB95B7}"/>
              </a:ext>
            </a:extLst>
          </p:cNvPr>
          <p:cNvSpPr>
            <a:spLocks noGrp="1"/>
          </p:cNvSpPr>
          <p:nvPr>
            <p:ph sz="quarter" idx="4"/>
          </p:nvPr>
        </p:nvSpPr>
        <p:spPr>
          <a:xfrm>
            <a:off x="6172200" y="2505075"/>
            <a:ext cx="5183188"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8" name="頁尾版面配置區 7">
            <a:extLst>
              <a:ext uri="{FF2B5EF4-FFF2-40B4-BE49-F238E27FC236}">
                <a16:creationId xmlns="" xmlns:a16="http://schemas.microsoft.com/office/drawing/2014/main" id="{8F341D40-06BC-46CE-B3FB-26960C410A6F}"/>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 xmlns:a16="http://schemas.microsoft.com/office/drawing/2014/main" id="{FC9F49EF-88AE-4240-911E-E64FE211A917}"/>
              </a:ext>
            </a:extLst>
          </p:cNvPr>
          <p:cNvSpPr>
            <a:spLocks noGrp="1"/>
          </p:cNvSpPr>
          <p:nvPr>
            <p:ph type="sldNum" sz="quarter" idx="12"/>
          </p:nvPr>
        </p:nvSpPr>
        <p:spPr/>
        <p:txBody>
          <a:bodyPr/>
          <a:lstStyle/>
          <a:p>
            <a:fld id="{CB0483D0-46ED-423B-B4F7-5434146C698A}" type="slidenum">
              <a:rPr lang="zh-TW" altLang="en-US" smtClean="0"/>
              <a:t>‹#›</a:t>
            </a:fld>
            <a:endParaRPr lang="zh-TW" altLang="en-US"/>
          </a:p>
        </p:txBody>
      </p:sp>
    </p:spTree>
    <p:extLst>
      <p:ext uri="{BB962C8B-B14F-4D97-AF65-F5344CB8AC3E}">
        <p14:creationId xmlns:p14="http://schemas.microsoft.com/office/powerpoint/2010/main" val="829994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F5FC912B-D046-40C5-8994-8F4825C83834}"/>
              </a:ext>
            </a:extLst>
          </p:cNvPr>
          <p:cNvSpPr>
            <a:spLocks noGrp="1"/>
          </p:cNvSpPr>
          <p:nvPr>
            <p:ph type="title"/>
          </p:nvPr>
        </p:nvSpPr>
        <p:spPr/>
        <p:txBody>
          <a:bodyPr/>
          <a:lstStyle/>
          <a:p>
            <a:r>
              <a:rPr lang="zh-TW" altLang="en-US" dirty="0"/>
              <a:t>按一下以編輯母片標題樣式</a:t>
            </a:r>
          </a:p>
        </p:txBody>
      </p:sp>
      <p:sp>
        <p:nvSpPr>
          <p:cNvPr id="4" name="頁尾版面配置區 3">
            <a:extLst>
              <a:ext uri="{FF2B5EF4-FFF2-40B4-BE49-F238E27FC236}">
                <a16:creationId xmlns="" xmlns:a16="http://schemas.microsoft.com/office/drawing/2014/main" id="{7021ADCC-A8BF-4305-8FCB-E42883ADFD5E}"/>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 xmlns:a16="http://schemas.microsoft.com/office/drawing/2014/main" id="{1C983390-D983-469F-92B3-0FB55135C702}"/>
              </a:ext>
            </a:extLst>
          </p:cNvPr>
          <p:cNvSpPr>
            <a:spLocks noGrp="1"/>
          </p:cNvSpPr>
          <p:nvPr>
            <p:ph type="sldNum" sz="quarter" idx="12"/>
          </p:nvPr>
        </p:nvSpPr>
        <p:spPr/>
        <p:txBody>
          <a:bodyPr/>
          <a:lstStyle/>
          <a:p>
            <a:fld id="{CB0483D0-46ED-423B-B4F7-5434146C698A}" type="slidenum">
              <a:rPr lang="zh-TW" altLang="en-US" smtClean="0"/>
              <a:t>‹#›</a:t>
            </a:fld>
            <a:endParaRPr lang="zh-TW" altLang="en-US"/>
          </a:p>
        </p:txBody>
      </p:sp>
    </p:spTree>
    <p:extLst>
      <p:ext uri="{BB962C8B-B14F-4D97-AF65-F5344CB8AC3E}">
        <p14:creationId xmlns:p14="http://schemas.microsoft.com/office/powerpoint/2010/main" val="40898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3" name="頁尾版面配置區 2">
            <a:extLst>
              <a:ext uri="{FF2B5EF4-FFF2-40B4-BE49-F238E27FC236}">
                <a16:creationId xmlns="" xmlns:a16="http://schemas.microsoft.com/office/drawing/2014/main" id="{AA311577-74CC-480B-BC62-3C7DE0291362}"/>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 xmlns:a16="http://schemas.microsoft.com/office/drawing/2014/main" id="{24A413EF-8CBB-4E3A-A1B3-BC0D71D21D76}"/>
              </a:ext>
            </a:extLst>
          </p:cNvPr>
          <p:cNvSpPr>
            <a:spLocks noGrp="1"/>
          </p:cNvSpPr>
          <p:nvPr>
            <p:ph type="sldNum" sz="quarter" idx="12"/>
          </p:nvPr>
        </p:nvSpPr>
        <p:spPr/>
        <p:txBody>
          <a:bodyPr/>
          <a:lstStyle/>
          <a:p>
            <a:fld id="{CB0483D0-46ED-423B-B4F7-5434146C698A}" type="slidenum">
              <a:rPr lang="zh-TW" altLang="en-US" smtClean="0"/>
              <a:t>‹#›</a:t>
            </a:fld>
            <a:endParaRPr lang="zh-TW" altLang="en-US"/>
          </a:p>
        </p:txBody>
      </p:sp>
    </p:spTree>
    <p:extLst>
      <p:ext uri="{BB962C8B-B14F-4D97-AF65-F5344CB8AC3E}">
        <p14:creationId xmlns:p14="http://schemas.microsoft.com/office/powerpoint/2010/main" val="745322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74C8D31A-6860-4327-ADC2-879E175BA542}"/>
              </a:ext>
            </a:extLst>
          </p:cNvPr>
          <p:cNvSpPr>
            <a:spLocks noGrp="1"/>
          </p:cNvSpPr>
          <p:nvPr>
            <p:ph type="title"/>
          </p:nvPr>
        </p:nvSpPr>
        <p:spPr>
          <a:xfrm>
            <a:off x="839788" y="457200"/>
            <a:ext cx="3932237" cy="1600200"/>
          </a:xfrm>
        </p:spPr>
        <p:txBody>
          <a:bodyPr anchor="b"/>
          <a:lstStyle>
            <a:lvl1pPr>
              <a:defRPr sz="3200"/>
            </a:lvl1pPr>
          </a:lstStyle>
          <a:p>
            <a:r>
              <a:rPr lang="zh-TW" altLang="en-US" dirty="0"/>
              <a:t>按一下以編輯母片標題樣式</a:t>
            </a:r>
          </a:p>
        </p:txBody>
      </p:sp>
      <p:sp>
        <p:nvSpPr>
          <p:cNvPr id="3" name="內容版面配置區 2">
            <a:extLst>
              <a:ext uri="{FF2B5EF4-FFF2-40B4-BE49-F238E27FC236}">
                <a16:creationId xmlns="" xmlns:a16="http://schemas.microsoft.com/office/drawing/2014/main" id="{C8D8AA78-38D4-4408-82E4-84667E93AA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 xmlns:a16="http://schemas.microsoft.com/office/drawing/2014/main" id="{E8C90444-56BB-4C3D-8867-E248858EFA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6" name="頁尾版面配置區 5">
            <a:extLst>
              <a:ext uri="{FF2B5EF4-FFF2-40B4-BE49-F238E27FC236}">
                <a16:creationId xmlns="" xmlns:a16="http://schemas.microsoft.com/office/drawing/2014/main" id="{E9742781-B003-47CA-BA87-A593115EFEE5}"/>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 xmlns:a16="http://schemas.microsoft.com/office/drawing/2014/main" id="{27E34C80-5C1A-4EC1-9AA9-D3A5937ADDE7}"/>
              </a:ext>
            </a:extLst>
          </p:cNvPr>
          <p:cNvSpPr>
            <a:spLocks noGrp="1"/>
          </p:cNvSpPr>
          <p:nvPr>
            <p:ph type="sldNum" sz="quarter" idx="12"/>
          </p:nvPr>
        </p:nvSpPr>
        <p:spPr/>
        <p:txBody>
          <a:bodyPr/>
          <a:lstStyle/>
          <a:p>
            <a:fld id="{CB0483D0-46ED-423B-B4F7-5434146C698A}" type="slidenum">
              <a:rPr lang="zh-TW" altLang="en-US" smtClean="0"/>
              <a:t>‹#›</a:t>
            </a:fld>
            <a:endParaRPr lang="zh-TW" altLang="en-US"/>
          </a:p>
        </p:txBody>
      </p:sp>
    </p:spTree>
    <p:extLst>
      <p:ext uri="{BB962C8B-B14F-4D97-AF65-F5344CB8AC3E}">
        <p14:creationId xmlns:p14="http://schemas.microsoft.com/office/powerpoint/2010/main" val="1554024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31CA8CB9-C3FC-44F6-A59F-696AC9C6B65C}"/>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 xmlns:a16="http://schemas.microsoft.com/office/drawing/2014/main" id="{2D57401B-88D5-4358-B70C-00482349D4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 xmlns:a16="http://schemas.microsoft.com/office/drawing/2014/main" id="{2165C8D1-9846-4761-A31E-007DC878BE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6" name="頁尾版面配置區 5">
            <a:extLst>
              <a:ext uri="{FF2B5EF4-FFF2-40B4-BE49-F238E27FC236}">
                <a16:creationId xmlns="" xmlns:a16="http://schemas.microsoft.com/office/drawing/2014/main" id="{CD8AE608-E16B-4519-899F-45220F09694E}"/>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 xmlns:a16="http://schemas.microsoft.com/office/drawing/2014/main" id="{B9A7A2DF-B5CC-4B17-BC44-6957DE2DBF17}"/>
              </a:ext>
            </a:extLst>
          </p:cNvPr>
          <p:cNvSpPr>
            <a:spLocks noGrp="1"/>
          </p:cNvSpPr>
          <p:nvPr>
            <p:ph type="sldNum" sz="quarter" idx="12"/>
          </p:nvPr>
        </p:nvSpPr>
        <p:spPr/>
        <p:txBody>
          <a:bodyPr/>
          <a:lstStyle/>
          <a:p>
            <a:fld id="{CB0483D0-46ED-423B-B4F7-5434146C698A}" type="slidenum">
              <a:rPr lang="zh-TW" altLang="en-US" smtClean="0"/>
              <a:t>‹#›</a:t>
            </a:fld>
            <a:endParaRPr lang="zh-TW" altLang="en-US"/>
          </a:p>
        </p:txBody>
      </p:sp>
    </p:spTree>
    <p:extLst>
      <p:ext uri="{BB962C8B-B14F-4D97-AF65-F5344CB8AC3E}">
        <p14:creationId xmlns:p14="http://schemas.microsoft.com/office/powerpoint/2010/main" val="3227737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圖片 11">
            <a:extLst>
              <a:ext uri="{FF2B5EF4-FFF2-40B4-BE49-F238E27FC236}">
                <a16:creationId xmlns="" xmlns:a16="http://schemas.microsoft.com/office/drawing/2014/main" id="{00597546-5ED0-4282-9109-BD9734F625D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標題版面配置區 1">
            <a:extLst>
              <a:ext uri="{FF2B5EF4-FFF2-40B4-BE49-F238E27FC236}">
                <a16:creationId xmlns="" xmlns:a16="http://schemas.microsoft.com/office/drawing/2014/main" id="{91B28E0D-89FB-4A92-BBFE-EDFCD8BCD1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dirty="0"/>
              <a:t>按一下以編輯母片標題樣式</a:t>
            </a:r>
          </a:p>
        </p:txBody>
      </p:sp>
      <p:sp>
        <p:nvSpPr>
          <p:cNvPr id="3" name="文字版面配置區 2">
            <a:extLst>
              <a:ext uri="{FF2B5EF4-FFF2-40B4-BE49-F238E27FC236}">
                <a16:creationId xmlns="" xmlns:a16="http://schemas.microsoft.com/office/drawing/2014/main" id="{FA552B89-BA26-4DDE-A8CA-805DB272C3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zh-TW" altLang="en-US" dirty="0"/>
              <a:t>第五層</a:t>
            </a:r>
            <a:endParaRPr lang="en-US" altLang="zh-TW" dirty="0"/>
          </a:p>
          <a:p>
            <a:pPr lvl="4"/>
            <a:endParaRPr lang="zh-TW" altLang="en-US" dirty="0"/>
          </a:p>
        </p:txBody>
      </p:sp>
      <p:sp>
        <p:nvSpPr>
          <p:cNvPr id="5" name="頁尾版面配置區 4">
            <a:extLst>
              <a:ext uri="{FF2B5EF4-FFF2-40B4-BE49-F238E27FC236}">
                <a16:creationId xmlns="" xmlns:a16="http://schemas.microsoft.com/office/drawing/2014/main" id="{7A571A9B-7025-4626-B816-04D8C6C700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 xmlns:a16="http://schemas.microsoft.com/office/drawing/2014/main" id="{E1CA2AC4-AFC6-49B8-B44E-114093D0F4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a:solidFill>
                  <a:schemeClr val="tx1">
                    <a:tint val="75000"/>
                  </a:schemeClr>
                </a:solidFill>
                <a:latin typeface="微軟正黑體" panose="020B0604030504040204" pitchFamily="34" charset="-120"/>
                <a:ea typeface="微軟正黑體" panose="020B0604030504040204" pitchFamily="34" charset="-120"/>
              </a:defRPr>
            </a:lvl1pPr>
          </a:lstStyle>
          <a:p>
            <a:r>
              <a:rPr lang="en-US" altLang="zh-TW" dirty="0"/>
              <a:t>Made by </a:t>
            </a:r>
            <a:r>
              <a:rPr lang="zh-TW" altLang="en-US" dirty="0"/>
              <a:t>培訓團隊群</a:t>
            </a:r>
          </a:p>
        </p:txBody>
      </p:sp>
      <p:sp>
        <p:nvSpPr>
          <p:cNvPr id="13" name="投影片編號版面配置區 5">
            <a:extLst>
              <a:ext uri="{FF2B5EF4-FFF2-40B4-BE49-F238E27FC236}">
                <a16:creationId xmlns="" xmlns:a16="http://schemas.microsoft.com/office/drawing/2014/main" id="{FF26AE15-66AD-407A-9775-87F968DC142D}"/>
              </a:ext>
            </a:extLst>
          </p:cNvPr>
          <p:cNvSpPr txBox="1">
            <a:spLocks/>
          </p:cNvSpPr>
          <p:nvPr userDrawn="1"/>
        </p:nvSpPr>
        <p:spPr>
          <a:xfrm>
            <a:off x="8610600" y="6356349"/>
            <a:ext cx="2743200" cy="365125"/>
          </a:xfrm>
          <a:prstGeom prst="rect">
            <a:avLst/>
          </a:prstGeom>
        </p:spPr>
        <p:txBody>
          <a:bodyPr vert="horz" lIns="91440" tIns="45720" rIns="91440" bIns="45720" rtlCol="0" anchor="ctr"/>
          <a:lstStyle>
            <a:defPPr>
              <a:defRPr lang="zh-TW"/>
            </a:defPPr>
            <a:lvl1pPr marL="0" algn="r" defTabSz="914400" rtl="0" eaLnBrk="1" latinLnBrk="0" hangingPunct="1">
              <a:defRPr sz="1200" b="1" kern="1200">
                <a:solidFill>
                  <a:schemeClr val="tx1">
                    <a:tint val="75000"/>
                  </a:schemeClr>
                </a:solidFill>
                <a:latin typeface="微軟正黑體" panose="020B0604030504040204" pitchFamily="34" charset="-120"/>
                <a:ea typeface="微軟正黑體" panose="020B0604030504040204" pitchFamily="34" charset="-12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dirty="0"/>
              <a:t>Made by </a:t>
            </a:r>
            <a:r>
              <a:rPr lang="zh-TW" altLang="en-US"/>
              <a:t>培訓團隊群</a:t>
            </a:r>
            <a:endParaRPr lang="zh-TW" altLang="en-US" dirty="0"/>
          </a:p>
        </p:txBody>
      </p:sp>
      <p:pic>
        <p:nvPicPr>
          <p:cNvPr id="11" name="圖片 10">
            <a:extLst>
              <a:ext uri="{FF2B5EF4-FFF2-40B4-BE49-F238E27FC236}">
                <a16:creationId xmlns="" xmlns:a16="http://schemas.microsoft.com/office/drawing/2014/main" id="{E0AD78CA-FF7F-424B-BEE4-5FCF96CC4DB0}"/>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l="8475" t="30952" b="29893"/>
          <a:stretch/>
        </p:blipFill>
        <p:spPr>
          <a:xfrm>
            <a:off x="11363917" y="6330120"/>
            <a:ext cx="764583" cy="327096"/>
          </a:xfrm>
          <a:prstGeom prst="rect">
            <a:avLst/>
          </a:prstGeom>
        </p:spPr>
      </p:pic>
      <p:sp>
        <p:nvSpPr>
          <p:cNvPr id="14" name="投影片編號版面配置區 5">
            <a:extLst>
              <a:ext uri="{FF2B5EF4-FFF2-40B4-BE49-F238E27FC236}">
                <a16:creationId xmlns="" xmlns:a16="http://schemas.microsoft.com/office/drawing/2014/main" id="{7C0D0F99-2382-4474-BB70-BA44DC9F3BA6}"/>
              </a:ext>
            </a:extLst>
          </p:cNvPr>
          <p:cNvSpPr txBox="1">
            <a:spLocks/>
          </p:cNvSpPr>
          <p:nvPr userDrawn="1"/>
        </p:nvSpPr>
        <p:spPr>
          <a:xfrm>
            <a:off x="215900" y="6356349"/>
            <a:ext cx="2743200" cy="365125"/>
          </a:xfrm>
          <a:prstGeom prst="rect">
            <a:avLst/>
          </a:prstGeom>
        </p:spPr>
        <p:txBody>
          <a:bodyPr vert="horz" lIns="91440" tIns="45720" rIns="91440" bIns="45720" rtlCol="0" anchor="ctr"/>
          <a:lstStyle>
            <a:defPPr>
              <a:defRPr lang="zh-TW"/>
            </a:defPPr>
            <a:lvl1pPr marL="0" algn="r" defTabSz="914400" rtl="0" eaLnBrk="1" latinLnBrk="0" hangingPunct="1">
              <a:defRPr sz="1200" b="1" kern="1200">
                <a:solidFill>
                  <a:schemeClr val="tx1">
                    <a:tint val="75000"/>
                  </a:schemeClr>
                </a:solidFill>
                <a:latin typeface="微軟正黑體" panose="020B0604030504040204" pitchFamily="34" charset="-120"/>
                <a:ea typeface="微軟正黑體" panose="020B0604030504040204" pitchFamily="34" charset="-12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ltLang="zh-TW" b="1" i="1" dirty="0">
                <a:solidFill>
                  <a:srgbClr val="898989"/>
                </a:solidFill>
              </a:rPr>
              <a:t>Competitive  Programming</a:t>
            </a:r>
            <a:endParaRPr lang="zh-TW" altLang="en-US" dirty="0"/>
          </a:p>
        </p:txBody>
      </p:sp>
    </p:spTree>
    <p:extLst>
      <p:ext uri="{BB962C8B-B14F-4D97-AF65-F5344CB8AC3E}">
        <p14:creationId xmlns:p14="http://schemas.microsoft.com/office/powerpoint/2010/main" val="16715544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微軟正黑體" panose="020B0604030504040204" pitchFamily="34" charset="-120"/>
          <a:ea typeface="微軟正黑體" panose="020B0604030504040204" pitchFamily="34" charset="-12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zh-TW" altLang="en-US" sz="3200" kern="1200" dirty="0" smtClean="0">
          <a:solidFill>
            <a:schemeClr val="tx1"/>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zh-TW" altLang="en-US" sz="3200" kern="1200" dirty="0" smtClean="0">
          <a:solidFill>
            <a:schemeClr val="tx1"/>
          </a:solidFill>
          <a:latin typeface="微軟正黑體" panose="020B0604030504040204" pitchFamily="34" charset="-120"/>
          <a:ea typeface="微軟正黑體" panose="020B06040305040402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zh-TW" altLang="en-US" sz="2800" kern="1200" dirty="0" smtClean="0">
          <a:solidFill>
            <a:schemeClr val="tx1"/>
          </a:solidFill>
          <a:latin typeface="微軟正黑體" panose="020B0604030504040204" pitchFamily="34" charset="-120"/>
          <a:ea typeface="微軟正黑體" panose="020B06040305040402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zh-TW" altLang="en-US" sz="1800" kern="1200" dirty="0" smtClean="0">
          <a:solidFill>
            <a:schemeClr val="tx1"/>
          </a:solidFill>
          <a:latin typeface="微軟正黑體" panose="020B0604030504040204" pitchFamily="34" charset="-120"/>
          <a:ea typeface="微軟正黑體" panose="020B0604030504040204" pitchFamily="34" charset="-120"/>
          <a:cs typeface="+mn-cs"/>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zh-TW" altLang="en-US" sz="1800" kern="1200" dirty="0">
          <a:solidFill>
            <a:schemeClr val="tx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511.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540.png"/><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540.png"/><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570.png"/><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791.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600.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790.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800.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610.png"/><Relationship Id="rId2" Type="http://schemas.openxmlformats.org/officeDocument/2006/relationships/image" Target="../media/image82.png"/><Relationship Id="rId1" Type="http://schemas.openxmlformats.org/officeDocument/2006/relationships/slideLayout" Target="../slideLayouts/slideLayout2.xml"/><Relationship Id="rId4" Type="http://schemas.openxmlformats.org/officeDocument/2006/relationships/image" Target="../media/image83.png"/></Relationships>
</file>

<file path=ppt/slides/_rels/slide117.xml.rels><?xml version="1.0" encoding="UTF-8" standalone="yes"?>
<Relationships xmlns="http://schemas.openxmlformats.org/package/2006/relationships"><Relationship Id="rId2" Type="http://schemas.openxmlformats.org/officeDocument/2006/relationships/image" Target="../media/image630.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2.xml"/><Relationship Id="rId5" Type="http://schemas.openxmlformats.org/officeDocument/2006/relationships/image" Target="../media/image89.png"/><Relationship Id="rId4" Type="http://schemas.openxmlformats.org/officeDocument/2006/relationships/image" Target="../media/image700.png"/></Relationships>
</file>

<file path=ppt/slides/_rels/slide123.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2.xml"/><Relationship Id="rId4" Type="http://schemas.openxmlformats.org/officeDocument/2006/relationships/image" Target="../media/image740.png"/></Relationships>
</file>

<file path=ppt/slides/_rels/slide124.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2.xml"/><Relationship Id="rId4" Type="http://schemas.openxmlformats.org/officeDocument/2006/relationships/image" Target="../media/image700.png"/></Relationships>
</file>

<file path=ppt/slides/_rels/slide127.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 Id="rId4" Type="http://schemas.openxmlformats.org/officeDocument/2006/relationships/image" Target="../media/image700.png"/></Relationships>
</file>

<file path=ppt/slides/_rels/slide128.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2.xml"/><Relationship Id="rId4" Type="http://schemas.openxmlformats.org/officeDocument/2006/relationships/image" Target="../media/image700.png"/></Relationships>
</file>

<file path=ppt/slides/_rels/slide129.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99.png"/><Relationship Id="rId1" Type="http://schemas.openxmlformats.org/officeDocument/2006/relationships/slideLayout" Target="../slideLayouts/slideLayout2.xml"/><Relationship Id="rId4" Type="http://schemas.openxmlformats.org/officeDocument/2006/relationships/image" Target="../media/image700.png"/></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99.png"/><Relationship Id="rId1" Type="http://schemas.openxmlformats.org/officeDocument/2006/relationships/slideLayout" Target="../slideLayouts/slideLayout2.xml"/><Relationship Id="rId4" Type="http://schemas.openxmlformats.org/officeDocument/2006/relationships/image" Target="../media/image102.png"/></Relationships>
</file>

<file path=ppt/slides/_rels/slide131.xml.rels><?xml version="1.0" encoding="UTF-8" standalone="yes"?>
<Relationships xmlns="http://schemas.openxmlformats.org/package/2006/relationships"><Relationship Id="rId2" Type="http://schemas.openxmlformats.org/officeDocument/2006/relationships/image" Target="../media/image1011.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860.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hyperlink" Target="https://reurl.cc/D9e67O" TargetMode="Externa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2" Type="http://schemas.openxmlformats.org/officeDocument/2006/relationships/image" Target="../media/image1040.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900.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9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6.png"/></Relationships>
</file>

<file path=ppt/slides/_rels/slide140.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0.pn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9.pn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980.pn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image" Target="../media/image1010.png"/><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image" Target="../media/image1030.png"/><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image" Target="../media/image1050.png"/><Relationship Id="rId2" Type="http://schemas.openxmlformats.org/officeDocument/2006/relationships/image" Target="../media/image112.pn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openxmlformats.org/officeDocument/2006/relationships/image" Target="../media/image1070.png"/><Relationship Id="rId2" Type="http://schemas.openxmlformats.org/officeDocument/2006/relationships/image" Target="../media/image113.pn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7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1.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1.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1.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1.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1.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reurl.cc/E7WzLa"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9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0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1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2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3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4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35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60.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5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54.xml.rels><?xml version="1.0" encoding="UTF-8" standalone="yes"?>
<Relationships xmlns="http://schemas.openxmlformats.org/package/2006/relationships"><Relationship Id="rId3" Type="http://schemas.openxmlformats.org/officeDocument/2006/relationships/image" Target="../media/image411.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5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5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5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810.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54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png"/></Relationships>
</file>

<file path=ppt/slides/_rels/slide78.xml.rels><?xml version="1.0" encoding="UTF-8" standalone="yes"?>
<Relationships xmlns="http://schemas.openxmlformats.org/package/2006/relationships"><Relationship Id="rId2" Type="http://schemas.openxmlformats.org/officeDocument/2006/relationships/image" Target="../media/image541.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611.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330.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4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350.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380.png"/><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95.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420.png"/><Relationship Id="rId1" Type="http://schemas.openxmlformats.org/officeDocument/2006/relationships/slideLayout" Target="../slideLayouts/slideLayout2.xml"/><Relationship Id="rId5" Type="http://schemas.openxmlformats.org/officeDocument/2006/relationships/image" Target="../media/image71.png"/><Relationship Id="rId4" Type="http://schemas.openxmlformats.org/officeDocument/2006/relationships/image" Target="../media/image70.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701.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46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93CAB24A-E99E-49D8-84E2-C381A7BF50A0}"/>
              </a:ext>
            </a:extLst>
          </p:cNvPr>
          <p:cNvSpPr>
            <a:spLocks noGrp="1"/>
          </p:cNvSpPr>
          <p:nvPr>
            <p:ph type="ctrTitle"/>
          </p:nvPr>
        </p:nvSpPr>
        <p:spPr>
          <a:xfrm>
            <a:off x="1524000" y="1175657"/>
            <a:ext cx="8614788" cy="2253343"/>
          </a:xfrm>
        </p:spPr>
        <p:txBody>
          <a:bodyPr>
            <a:normAutofit/>
          </a:bodyPr>
          <a:lstStyle/>
          <a:p>
            <a:r>
              <a:rPr lang="en-US" altLang="zh-TW" sz="4400" dirty="0"/>
              <a:t/>
            </a:r>
            <a:br>
              <a:rPr lang="en-US" altLang="zh-TW" sz="4400" dirty="0"/>
            </a:br>
            <a:r>
              <a:rPr lang="en-US" altLang="zh-TW" sz="4400" dirty="0"/>
              <a:t>Advanced </a:t>
            </a:r>
            <a:br>
              <a:rPr lang="en-US" altLang="zh-TW" sz="4400" dirty="0"/>
            </a:br>
            <a:r>
              <a:rPr lang="en-US" altLang="zh-TW" sz="4400" dirty="0"/>
              <a:t>Competitive Programming</a:t>
            </a:r>
            <a:endParaRPr lang="zh-TW" altLang="en-US" sz="4400" dirty="0"/>
          </a:p>
        </p:txBody>
      </p:sp>
      <p:sp>
        <p:nvSpPr>
          <p:cNvPr id="3" name="副標題 2">
            <a:extLst>
              <a:ext uri="{FF2B5EF4-FFF2-40B4-BE49-F238E27FC236}">
                <a16:creationId xmlns="" xmlns:a16="http://schemas.microsoft.com/office/drawing/2014/main" id="{7536DEF2-AAE6-4D15-BCF8-A5DCB12359B6}"/>
              </a:ext>
            </a:extLst>
          </p:cNvPr>
          <p:cNvSpPr>
            <a:spLocks noGrp="1"/>
          </p:cNvSpPr>
          <p:nvPr>
            <p:ph type="subTitle" idx="1"/>
          </p:nvPr>
        </p:nvSpPr>
        <p:spPr>
          <a:xfrm>
            <a:off x="1524000" y="3602037"/>
            <a:ext cx="9144000" cy="2621209"/>
          </a:xfrm>
        </p:spPr>
        <p:txBody>
          <a:bodyPr>
            <a:normAutofit fontScale="92500" lnSpcReduction="20000"/>
          </a:bodyPr>
          <a:lstStyle/>
          <a:p>
            <a:endParaRPr lang="en-US" altLang="zh-TW" dirty="0"/>
          </a:p>
          <a:p>
            <a:r>
              <a:rPr lang="zh-TW" altLang="en-US" dirty="0"/>
              <a:t>國立成功大學</a:t>
            </a:r>
            <a:r>
              <a:rPr lang="en-US" altLang="zh-TW" dirty="0"/>
              <a:t>ACM-ICPC</a:t>
            </a:r>
            <a:r>
              <a:rPr lang="zh-TW" altLang="en-US" dirty="0"/>
              <a:t>程式競賽培訓隊</a:t>
            </a:r>
          </a:p>
          <a:p>
            <a:r>
              <a:rPr lang="en-US" altLang="zh-TW" dirty="0"/>
              <a:t>nckuacm@imslab.org</a:t>
            </a:r>
          </a:p>
          <a:p>
            <a:endParaRPr lang="en-US" altLang="zh-TW" dirty="0"/>
          </a:p>
          <a:p>
            <a:r>
              <a:rPr lang="en-US" altLang="zh-TW" dirty="0"/>
              <a:t>Department of Computer Science and Information Engineering</a:t>
            </a:r>
          </a:p>
          <a:p>
            <a:r>
              <a:rPr lang="en-US" altLang="zh-TW" dirty="0"/>
              <a:t>National Cheng Kung University</a:t>
            </a:r>
          </a:p>
          <a:p>
            <a:r>
              <a:rPr lang="en-US" altLang="zh-TW" dirty="0"/>
              <a:t>Tainan, Taiwan</a:t>
            </a:r>
          </a:p>
          <a:p>
            <a:endParaRPr lang="zh-TW" altLang="en-US" dirty="0"/>
          </a:p>
        </p:txBody>
      </p:sp>
    </p:spTree>
    <p:extLst>
      <p:ext uri="{BB962C8B-B14F-4D97-AF65-F5344CB8AC3E}">
        <p14:creationId xmlns:p14="http://schemas.microsoft.com/office/powerpoint/2010/main" val="7613511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F8731630-D65B-4E4B-ADAE-3017772A52D2}"/>
              </a:ext>
            </a:extLst>
          </p:cNvPr>
          <p:cNvSpPr>
            <a:spLocks noGrp="1"/>
          </p:cNvSpPr>
          <p:nvPr>
            <p:ph type="title"/>
          </p:nvPr>
        </p:nvSpPr>
        <p:spPr/>
        <p:txBody>
          <a:bodyPr/>
          <a:lstStyle/>
          <a:p>
            <a:r>
              <a:rPr lang="zh-TW" altLang="en-US" dirty="0" smtClean="0"/>
              <a:t>二分圖最大匹配</a:t>
            </a:r>
            <a:endParaRPr lang="zh-TW" altLang="en-US" dirty="0"/>
          </a:p>
        </p:txBody>
      </p:sp>
      <p:sp>
        <p:nvSpPr>
          <p:cNvPr id="3" name="內容版面配置區 2">
            <a:extLst>
              <a:ext uri="{FF2B5EF4-FFF2-40B4-BE49-F238E27FC236}">
                <a16:creationId xmlns="" xmlns:a16="http://schemas.microsoft.com/office/drawing/2014/main" xmlns:a14="http://schemas.microsoft.com/office/drawing/2010/main" xmlns:mc="http://schemas.openxmlformats.org/markup-compatibility/2006" id="{D46730E1-C50B-468C-832F-9B47A713BA63}"/>
              </a:ext>
            </a:extLst>
          </p:cNvPr>
          <p:cNvSpPr>
            <a:spLocks noGrp="1"/>
          </p:cNvSpPr>
          <p:nvPr>
            <p:ph idx="1"/>
          </p:nvPr>
        </p:nvSpPr>
        <p:spPr>
          <a:xfrm>
            <a:off x="838200" y="1825625"/>
            <a:ext cx="10707806" cy="4351338"/>
          </a:xfrm>
        </p:spPr>
        <p:txBody>
          <a:bodyPr>
            <a:normAutofit/>
          </a:bodyPr>
          <a:lstStyle/>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在</a:t>
            </a:r>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一個</a:t>
            </a:r>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圖</a:t>
            </a:r>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當中</a:t>
            </a:r>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，邊可以被分類為「匹配邊」與「未匹配邊</a:t>
            </a:r>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」點可以分成「匹配點」與「未匹配點」</a:t>
            </a:r>
            <a:endParaRPr lang="en-US" altLang="zh-TW"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右</a:t>
            </a:r>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圖中紅色的</a:t>
            </a:r>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邊</a:t>
            </a:r>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就是匹配邊，紅色的點是</a:t>
            </a:r>
            <a:r>
              <a:rPr lang="en-US" altLang="zh-TW"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
            </a:r>
            <a:br>
              <a:rPr lang="en-US" altLang="zh-TW"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br>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匹配點，反之則為未匹配邊與未匹配點</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96001" y="2358121"/>
            <a:ext cx="3463200" cy="3953779"/>
          </a:xfrm>
          <a:prstGeom prst="rect">
            <a:avLst/>
          </a:prstGeom>
        </p:spPr>
      </p:pic>
    </p:spTree>
    <p:extLst>
      <p:ext uri="{BB962C8B-B14F-4D97-AF65-F5344CB8AC3E}">
        <p14:creationId xmlns:p14="http://schemas.microsoft.com/office/powerpoint/2010/main" val="2904635961"/>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F8731630-D65B-4E4B-ADAE-3017772A52D2}"/>
              </a:ext>
            </a:extLst>
          </p:cNvPr>
          <p:cNvSpPr>
            <a:spLocks noGrp="1"/>
          </p:cNvSpPr>
          <p:nvPr>
            <p:ph type="title"/>
          </p:nvPr>
        </p:nvSpPr>
        <p:spPr/>
        <p:txBody>
          <a:bodyPr/>
          <a:lstStyle/>
          <a:p>
            <a:r>
              <a:rPr lang="en-US" altLang="zh-TW" dirty="0" smtClean="0"/>
              <a:t>Edmonds-Karp</a:t>
            </a:r>
            <a:endParaRPr lang="zh-TW" altLang="en-US" dirty="0"/>
          </a:p>
        </p:txBody>
      </p:sp>
      <p:sp>
        <p:nvSpPr>
          <p:cNvPr id="4" name="內容版面配置區 3"/>
          <p:cNvSpPr>
            <a:spLocks noGrp="1"/>
          </p:cNvSpPr>
          <p:nvPr>
            <p:ph idx="1"/>
          </p:nvPr>
        </p:nvSpPr>
        <p:spPr/>
        <p:txBody>
          <a:bodyPr>
            <a:normAutofit/>
          </a:bodyPr>
          <a:lstStyle/>
          <a:p>
            <a:r>
              <a:rPr lang="zh-TW" altLang="en-US" dirty="0" smtClean="0"/>
              <a:t>每次在找尋增廣路時，都找距離最短，</a:t>
            </a:r>
            <a:r>
              <a:rPr lang="zh-TW" altLang="en-US" dirty="0"/>
              <a:t>也</a:t>
            </a:r>
            <a:r>
              <a:rPr lang="zh-TW" altLang="en-US" dirty="0" smtClean="0"/>
              <a:t>就是</a:t>
            </a:r>
            <a:r>
              <a:rPr lang="zh-TW" altLang="en-US" b="1" dirty="0" smtClean="0"/>
              <a:t>經過邊數最少</a:t>
            </a:r>
            <a:r>
              <a:rPr lang="zh-TW" altLang="en-US" dirty="0" smtClean="0"/>
              <a:t>的增廣路</a:t>
            </a:r>
            <a:r>
              <a:rPr lang="zh-TW" altLang="en-US" dirty="0"/>
              <a:t>，</a:t>
            </a:r>
            <a:r>
              <a:rPr lang="zh-TW" altLang="en-US" dirty="0" smtClean="0"/>
              <a:t>以下圖為</a:t>
            </a:r>
            <a:r>
              <a:rPr lang="zh-TW" altLang="en-US" dirty="0"/>
              <a:t>例</a:t>
            </a:r>
            <a:endParaRPr lang="en-US" altLang="zh-TW" dirty="0"/>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3545" y="2919642"/>
            <a:ext cx="6245923" cy="3313638"/>
          </a:xfrm>
          <a:prstGeom prst="rect">
            <a:avLst/>
          </a:prstGeom>
        </p:spPr>
      </p:pic>
    </p:spTree>
    <p:extLst>
      <p:ext uri="{BB962C8B-B14F-4D97-AF65-F5344CB8AC3E}">
        <p14:creationId xmlns:p14="http://schemas.microsoft.com/office/powerpoint/2010/main" val="3123036972"/>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F8731630-D65B-4E4B-ADAE-3017772A52D2}"/>
              </a:ext>
            </a:extLst>
          </p:cNvPr>
          <p:cNvSpPr>
            <a:spLocks noGrp="1"/>
          </p:cNvSpPr>
          <p:nvPr>
            <p:ph type="title"/>
          </p:nvPr>
        </p:nvSpPr>
        <p:spPr/>
        <p:txBody>
          <a:bodyPr/>
          <a:lstStyle/>
          <a:p>
            <a:r>
              <a:rPr lang="en-US" altLang="zh-TW" dirty="0" smtClean="0"/>
              <a:t>Edmonds-Karp</a:t>
            </a:r>
            <a:endParaRPr lang="zh-TW" altLang="en-US" dirty="0"/>
          </a:p>
        </p:txBody>
      </p:sp>
      <p:sp>
        <p:nvSpPr>
          <p:cNvPr id="4" name="內容版面配置區 3"/>
          <p:cNvSpPr>
            <a:spLocks noGrp="1"/>
          </p:cNvSpPr>
          <p:nvPr>
            <p:ph idx="1"/>
          </p:nvPr>
        </p:nvSpPr>
        <p:spPr/>
        <p:txBody>
          <a:bodyPr>
            <a:normAutofit/>
          </a:bodyPr>
          <a:lstStyle/>
          <a:p>
            <a:r>
              <a:rPr lang="zh-TW" altLang="en-US" dirty="0" smtClean="0"/>
              <a:t>將其轉換為剩餘網路</a:t>
            </a:r>
            <a:endParaRPr lang="en-US" altLang="zh-TW" dirty="0"/>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8626" y="2919642"/>
            <a:ext cx="6245923" cy="3313638"/>
          </a:xfrm>
          <a:prstGeom prst="rect">
            <a:avLst/>
          </a:prstGeom>
        </p:spPr>
      </p:pic>
    </p:spTree>
    <p:extLst>
      <p:ext uri="{BB962C8B-B14F-4D97-AF65-F5344CB8AC3E}">
        <p14:creationId xmlns:p14="http://schemas.microsoft.com/office/powerpoint/2010/main" val="340520143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8624" y="2919642"/>
            <a:ext cx="6245923" cy="3313638"/>
          </a:xfrm>
          <a:prstGeom prst="rect">
            <a:avLst/>
          </a:prstGeom>
        </p:spPr>
      </p:pic>
      <p:sp>
        <p:nvSpPr>
          <p:cNvPr id="2" name="標題 1">
            <a:extLst>
              <a:ext uri="{FF2B5EF4-FFF2-40B4-BE49-F238E27FC236}">
                <a16:creationId xmlns="" xmlns:a16="http://schemas.microsoft.com/office/drawing/2014/main" id="{F8731630-D65B-4E4B-ADAE-3017772A52D2}"/>
              </a:ext>
            </a:extLst>
          </p:cNvPr>
          <p:cNvSpPr>
            <a:spLocks noGrp="1"/>
          </p:cNvSpPr>
          <p:nvPr>
            <p:ph type="title"/>
          </p:nvPr>
        </p:nvSpPr>
        <p:spPr/>
        <p:txBody>
          <a:bodyPr/>
          <a:lstStyle/>
          <a:p>
            <a:r>
              <a:rPr lang="en-US" altLang="zh-TW" dirty="0" smtClean="0"/>
              <a:t>Edmonds-Karp</a:t>
            </a:r>
            <a:endParaRPr lang="zh-TW" altLang="en-US" dirty="0"/>
          </a:p>
        </p:txBody>
      </p:sp>
      <p:sp>
        <p:nvSpPr>
          <p:cNvPr id="4" name="內容版面配置區 3"/>
          <p:cNvSpPr>
            <a:spLocks noGrp="1"/>
          </p:cNvSpPr>
          <p:nvPr>
            <p:ph idx="1"/>
          </p:nvPr>
        </p:nvSpPr>
        <p:spPr/>
        <p:txBody>
          <a:bodyPr>
            <a:normAutofit/>
          </a:bodyPr>
          <a:lstStyle/>
          <a:p>
            <a:r>
              <a:rPr lang="zh-TW" altLang="en-US" dirty="0" smtClean="0"/>
              <a:t>將其轉換為剩餘網路</a:t>
            </a:r>
            <a:endParaRPr lang="en-US" altLang="zh-TW" dirty="0"/>
          </a:p>
        </p:txBody>
      </p:sp>
    </p:spTree>
    <p:extLst>
      <p:ext uri="{BB962C8B-B14F-4D97-AF65-F5344CB8AC3E}">
        <p14:creationId xmlns:p14="http://schemas.microsoft.com/office/powerpoint/2010/main" val="319196320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8623" y="2919642"/>
            <a:ext cx="6245923" cy="3313638"/>
          </a:xfrm>
          <a:prstGeom prst="rect">
            <a:avLst/>
          </a:prstGeom>
        </p:spPr>
      </p:pic>
      <p:sp>
        <p:nvSpPr>
          <p:cNvPr id="2" name="標題 1">
            <a:extLst>
              <a:ext uri="{FF2B5EF4-FFF2-40B4-BE49-F238E27FC236}">
                <a16:creationId xmlns="" xmlns:a16="http://schemas.microsoft.com/office/drawing/2014/main" id="{F8731630-D65B-4E4B-ADAE-3017772A52D2}"/>
              </a:ext>
            </a:extLst>
          </p:cNvPr>
          <p:cNvSpPr>
            <a:spLocks noGrp="1"/>
          </p:cNvSpPr>
          <p:nvPr>
            <p:ph type="title"/>
          </p:nvPr>
        </p:nvSpPr>
        <p:spPr/>
        <p:txBody>
          <a:bodyPr/>
          <a:lstStyle/>
          <a:p>
            <a:r>
              <a:rPr lang="en-US" altLang="zh-TW" dirty="0" smtClean="0"/>
              <a:t>Edmonds-Karp</a:t>
            </a:r>
            <a:endParaRPr lang="zh-TW" altLang="en-US" dirty="0"/>
          </a:p>
        </p:txBody>
      </p:sp>
      <p:sp>
        <p:nvSpPr>
          <p:cNvPr id="4" name="內容版面配置區 3"/>
          <p:cNvSpPr>
            <a:spLocks noGrp="1"/>
          </p:cNvSpPr>
          <p:nvPr>
            <p:ph idx="1"/>
          </p:nvPr>
        </p:nvSpPr>
        <p:spPr/>
        <p:txBody>
          <a:bodyPr>
            <a:normAutofit/>
          </a:bodyPr>
          <a:lstStyle/>
          <a:p>
            <a:r>
              <a:rPr lang="zh-TW" altLang="en-US" dirty="0" smtClean="0"/>
              <a:t>找尋最短的增廣路</a:t>
            </a:r>
            <a:endParaRPr lang="en-US" altLang="zh-TW" dirty="0"/>
          </a:p>
        </p:txBody>
      </p:sp>
    </p:spTree>
    <p:extLst>
      <p:ext uri="{BB962C8B-B14F-4D97-AF65-F5344CB8AC3E}">
        <p14:creationId xmlns:p14="http://schemas.microsoft.com/office/powerpoint/2010/main" val="126379361"/>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8622" y="2919642"/>
            <a:ext cx="6245923" cy="3313638"/>
          </a:xfrm>
          <a:prstGeom prst="rect">
            <a:avLst/>
          </a:prstGeom>
        </p:spPr>
      </p:pic>
      <p:sp>
        <p:nvSpPr>
          <p:cNvPr id="2" name="標題 1">
            <a:extLst>
              <a:ext uri="{FF2B5EF4-FFF2-40B4-BE49-F238E27FC236}">
                <a16:creationId xmlns="" xmlns:a16="http://schemas.microsoft.com/office/drawing/2014/main" id="{F8731630-D65B-4E4B-ADAE-3017772A52D2}"/>
              </a:ext>
            </a:extLst>
          </p:cNvPr>
          <p:cNvSpPr>
            <a:spLocks noGrp="1"/>
          </p:cNvSpPr>
          <p:nvPr>
            <p:ph type="title"/>
          </p:nvPr>
        </p:nvSpPr>
        <p:spPr/>
        <p:txBody>
          <a:bodyPr/>
          <a:lstStyle/>
          <a:p>
            <a:r>
              <a:rPr lang="en-US" altLang="zh-TW" dirty="0" smtClean="0"/>
              <a:t>Edmonds-Karp</a:t>
            </a:r>
            <a:endParaRPr lang="zh-TW" altLang="en-US" dirty="0"/>
          </a:p>
        </p:txBody>
      </p:sp>
      <mc:AlternateContent xmlns:mc="http://schemas.openxmlformats.org/markup-compatibility/2006" xmlns:a14="http://schemas.microsoft.com/office/drawing/2010/main">
        <mc:Choice Requires="a14">
          <p:sp>
            <p:nvSpPr>
              <p:cNvPr id="4" name="內容版面配置區 3"/>
              <p:cNvSpPr>
                <a:spLocks noGrp="1"/>
              </p:cNvSpPr>
              <p:nvPr>
                <p:ph idx="1"/>
              </p:nvPr>
            </p:nvSpPr>
            <p:spPr/>
            <p:txBody>
              <a:bodyPr>
                <a:normAutofit/>
              </a:bodyPr>
              <a:lstStyle/>
              <a:p>
                <a:r>
                  <a:rPr lang="zh-TW" altLang="en-US" dirty="0" smtClean="0"/>
                  <a:t>找尋最短的增廣路</a:t>
                </a:r>
                <a:endParaRPr lang="en-US" altLang="zh-TW" dirty="0" smtClean="0"/>
              </a:p>
              <a:p>
                <a:r>
                  <a:rPr lang="zh-TW" altLang="en-US" dirty="0" smtClean="0"/>
                  <a:t>總</a:t>
                </a:r>
                <a:r>
                  <a:rPr lang="zh-TW" altLang="en-US" dirty="0"/>
                  <a:t>流量</a:t>
                </a:r>
                <a:r>
                  <a:rPr lang="zh-TW" altLang="en-US" dirty="0" smtClean="0"/>
                  <a:t>增加</a:t>
                </a:r>
                <a14:m>
                  <m:oMath xmlns:m="http://schemas.openxmlformats.org/officeDocument/2006/math">
                    <m:r>
                      <a:rPr lang="zh-TW" altLang="en-US" i="1" dirty="0">
                        <a:latin typeface="Cambria Math" panose="02040503050406030204" pitchFamily="18" charset="0"/>
                      </a:rPr>
                      <m:t> </m:t>
                    </m:r>
                    <m:r>
                      <a:rPr lang="en-US" altLang="zh-TW" i="1" dirty="0" smtClean="0">
                        <a:latin typeface="Cambria Math" panose="02040503050406030204" pitchFamily="18" charset="0"/>
                      </a:rPr>
                      <m:t>1</m:t>
                    </m:r>
                    <m:r>
                      <a:rPr lang="zh-TW" altLang="en-US" i="1" dirty="0">
                        <a:latin typeface="Cambria Math" panose="02040503050406030204" pitchFamily="18" charset="0"/>
                      </a:rPr>
                      <m:t> </m:t>
                    </m:r>
                  </m:oMath>
                </a14:m>
                <a:endParaRPr lang="en-US" altLang="zh-TW" dirty="0"/>
              </a:p>
            </p:txBody>
          </p:sp>
        </mc:Choice>
        <mc:Fallback xmlns="">
          <p:sp>
            <p:nvSpPr>
              <p:cNvPr id="4" name="內容版面配置區 3"/>
              <p:cNvSpPr>
                <a:spLocks noGrp="1" noRot="1" noChangeAspect="1" noMove="1" noResize="1" noEditPoints="1" noAdjustHandles="1" noChangeArrowheads="1" noChangeShapeType="1" noTextEdit="1"/>
              </p:cNvSpPr>
              <p:nvPr>
                <p:ph idx="1"/>
              </p:nvPr>
            </p:nvSpPr>
            <p:spPr>
              <a:blipFill rotWithShape="0">
                <a:blip r:embed="rId3"/>
                <a:stretch>
                  <a:fillRect l="-1333" t="-2941"/>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56497594"/>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8621" y="2919642"/>
            <a:ext cx="6245923" cy="3313638"/>
          </a:xfrm>
          <a:prstGeom prst="rect">
            <a:avLst/>
          </a:prstGeom>
        </p:spPr>
      </p:pic>
      <p:sp>
        <p:nvSpPr>
          <p:cNvPr id="2" name="標題 1">
            <a:extLst>
              <a:ext uri="{FF2B5EF4-FFF2-40B4-BE49-F238E27FC236}">
                <a16:creationId xmlns="" xmlns:a16="http://schemas.microsoft.com/office/drawing/2014/main" id="{F8731630-D65B-4E4B-ADAE-3017772A52D2}"/>
              </a:ext>
            </a:extLst>
          </p:cNvPr>
          <p:cNvSpPr>
            <a:spLocks noGrp="1"/>
          </p:cNvSpPr>
          <p:nvPr>
            <p:ph type="title"/>
          </p:nvPr>
        </p:nvSpPr>
        <p:spPr/>
        <p:txBody>
          <a:bodyPr/>
          <a:lstStyle/>
          <a:p>
            <a:r>
              <a:rPr lang="en-US" altLang="zh-TW" dirty="0" smtClean="0"/>
              <a:t>Edmonds-Karp</a:t>
            </a:r>
            <a:endParaRPr lang="zh-TW" altLang="en-US" dirty="0"/>
          </a:p>
        </p:txBody>
      </p:sp>
      <p:sp>
        <p:nvSpPr>
          <p:cNvPr id="4" name="內容版面配置區 3"/>
          <p:cNvSpPr>
            <a:spLocks noGrp="1"/>
          </p:cNvSpPr>
          <p:nvPr>
            <p:ph idx="1"/>
          </p:nvPr>
        </p:nvSpPr>
        <p:spPr/>
        <p:txBody>
          <a:bodyPr>
            <a:normAutofit/>
          </a:bodyPr>
          <a:lstStyle/>
          <a:p>
            <a:r>
              <a:rPr lang="zh-TW" altLang="en-US" dirty="0" smtClean="0"/>
              <a:t>繼續找</a:t>
            </a:r>
            <a:r>
              <a:rPr lang="zh-TW" altLang="en-US" dirty="0"/>
              <a:t>尋</a:t>
            </a:r>
            <a:r>
              <a:rPr lang="zh-TW" altLang="en-US" dirty="0" smtClean="0"/>
              <a:t>最短的增廣路</a:t>
            </a:r>
            <a:endParaRPr lang="en-US" altLang="zh-TW" dirty="0"/>
          </a:p>
        </p:txBody>
      </p:sp>
    </p:spTree>
    <p:extLst>
      <p:ext uri="{BB962C8B-B14F-4D97-AF65-F5344CB8AC3E}">
        <p14:creationId xmlns:p14="http://schemas.microsoft.com/office/powerpoint/2010/main" val="2751217502"/>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8620" y="2919642"/>
            <a:ext cx="6245923" cy="3313638"/>
          </a:xfrm>
          <a:prstGeom prst="rect">
            <a:avLst/>
          </a:prstGeom>
        </p:spPr>
      </p:pic>
      <p:sp>
        <p:nvSpPr>
          <p:cNvPr id="2" name="標題 1">
            <a:extLst>
              <a:ext uri="{FF2B5EF4-FFF2-40B4-BE49-F238E27FC236}">
                <a16:creationId xmlns="" xmlns:a16="http://schemas.microsoft.com/office/drawing/2014/main" id="{F8731630-D65B-4E4B-ADAE-3017772A52D2}"/>
              </a:ext>
            </a:extLst>
          </p:cNvPr>
          <p:cNvSpPr>
            <a:spLocks noGrp="1"/>
          </p:cNvSpPr>
          <p:nvPr>
            <p:ph type="title"/>
          </p:nvPr>
        </p:nvSpPr>
        <p:spPr/>
        <p:txBody>
          <a:bodyPr/>
          <a:lstStyle/>
          <a:p>
            <a:r>
              <a:rPr lang="en-US" altLang="zh-TW" dirty="0" smtClean="0"/>
              <a:t>Edmonds-Karp</a:t>
            </a:r>
            <a:endParaRPr lang="zh-TW" altLang="en-US" dirty="0"/>
          </a:p>
        </p:txBody>
      </p:sp>
      <mc:AlternateContent xmlns:mc="http://schemas.openxmlformats.org/markup-compatibility/2006" xmlns:a14="http://schemas.microsoft.com/office/drawing/2010/main">
        <mc:Choice Requires="a14">
          <p:sp>
            <p:nvSpPr>
              <p:cNvPr id="4" name="內容版面配置區 3"/>
              <p:cNvSpPr>
                <a:spLocks noGrp="1"/>
              </p:cNvSpPr>
              <p:nvPr>
                <p:ph idx="1"/>
              </p:nvPr>
            </p:nvSpPr>
            <p:spPr/>
            <p:txBody>
              <a:bodyPr>
                <a:normAutofit/>
              </a:bodyPr>
              <a:lstStyle/>
              <a:p>
                <a:r>
                  <a:rPr lang="zh-TW" altLang="en-US" dirty="0" smtClean="0"/>
                  <a:t>繼續找</a:t>
                </a:r>
                <a:r>
                  <a:rPr lang="zh-TW" altLang="en-US" dirty="0"/>
                  <a:t>尋</a:t>
                </a:r>
                <a:r>
                  <a:rPr lang="zh-TW" altLang="en-US" dirty="0" smtClean="0"/>
                  <a:t>最短的增廣路</a:t>
                </a:r>
                <a:endParaRPr lang="en-US" altLang="zh-TW" dirty="0" smtClean="0"/>
              </a:p>
              <a:p>
                <a:r>
                  <a:rPr lang="zh-TW" altLang="en-US" dirty="0" smtClean="0"/>
                  <a:t>總流量增加</a:t>
                </a:r>
                <a14:m>
                  <m:oMath xmlns:m="http://schemas.openxmlformats.org/officeDocument/2006/math">
                    <m:r>
                      <a:rPr lang="zh-TW" altLang="en-US" i="1" dirty="0">
                        <a:latin typeface="Cambria Math" panose="02040503050406030204" pitchFamily="18" charset="0"/>
                      </a:rPr>
                      <m:t> </m:t>
                    </m:r>
                    <m:r>
                      <a:rPr lang="en-US" altLang="zh-TW" i="1" dirty="0" smtClean="0">
                        <a:latin typeface="Cambria Math" panose="02040503050406030204" pitchFamily="18" charset="0"/>
                      </a:rPr>
                      <m:t>1</m:t>
                    </m:r>
                    <m:r>
                      <a:rPr lang="zh-TW" altLang="en-US" i="1" dirty="0">
                        <a:latin typeface="Cambria Math" panose="02040503050406030204" pitchFamily="18" charset="0"/>
                      </a:rPr>
                      <m:t> </m:t>
                    </m:r>
                  </m:oMath>
                </a14:m>
                <a:endParaRPr lang="en-US" altLang="zh-TW" dirty="0"/>
              </a:p>
            </p:txBody>
          </p:sp>
        </mc:Choice>
        <mc:Fallback xmlns="">
          <p:sp>
            <p:nvSpPr>
              <p:cNvPr id="4" name="內容版面配置區 3"/>
              <p:cNvSpPr>
                <a:spLocks noGrp="1" noRot="1" noChangeAspect="1" noMove="1" noResize="1" noEditPoints="1" noAdjustHandles="1" noChangeArrowheads="1" noChangeShapeType="1" noTextEdit="1"/>
              </p:cNvSpPr>
              <p:nvPr>
                <p:ph idx="1"/>
              </p:nvPr>
            </p:nvSpPr>
            <p:spPr>
              <a:blipFill rotWithShape="0">
                <a:blip r:embed="rId3"/>
                <a:stretch>
                  <a:fillRect l="-1333" t="-2941"/>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289496254"/>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8620" y="2919642"/>
            <a:ext cx="6245923" cy="3313638"/>
          </a:xfrm>
          <a:prstGeom prst="rect">
            <a:avLst/>
          </a:prstGeom>
        </p:spPr>
      </p:pic>
      <p:sp>
        <p:nvSpPr>
          <p:cNvPr id="2" name="標題 1">
            <a:extLst>
              <a:ext uri="{FF2B5EF4-FFF2-40B4-BE49-F238E27FC236}">
                <a16:creationId xmlns="" xmlns:a16="http://schemas.microsoft.com/office/drawing/2014/main" id="{F8731630-D65B-4E4B-ADAE-3017772A52D2}"/>
              </a:ext>
            </a:extLst>
          </p:cNvPr>
          <p:cNvSpPr>
            <a:spLocks noGrp="1"/>
          </p:cNvSpPr>
          <p:nvPr>
            <p:ph type="title"/>
          </p:nvPr>
        </p:nvSpPr>
        <p:spPr/>
        <p:txBody>
          <a:bodyPr/>
          <a:lstStyle/>
          <a:p>
            <a:r>
              <a:rPr lang="en-US" altLang="zh-TW" dirty="0" smtClean="0"/>
              <a:t>Edmonds-Karp</a:t>
            </a:r>
            <a:endParaRPr lang="zh-TW" altLang="en-US" dirty="0"/>
          </a:p>
        </p:txBody>
      </p:sp>
      <p:sp>
        <p:nvSpPr>
          <p:cNvPr id="4" name="內容版面配置區 3"/>
          <p:cNvSpPr>
            <a:spLocks noGrp="1"/>
          </p:cNvSpPr>
          <p:nvPr>
            <p:ph idx="1"/>
          </p:nvPr>
        </p:nvSpPr>
        <p:spPr/>
        <p:txBody>
          <a:bodyPr>
            <a:normAutofit/>
          </a:bodyPr>
          <a:lstStyle/>
          <a:p>
            <a:r>
              <a:rPr lang="zh-TW" altLang="en-US" dirty="0" smtClean="0"/>
              <a:t>繼續找</a:t>
            </a:r>
            <a:r>
              <a:rPr lang="zh-TW" altLang="en-US" dirty="0"/>
              <a:t>尋</a:t>
            </a:r>
            <a:r>
              <a:rPr lang="zh-TW" altLang="en-US" dirty="0" smtClean="0"/>
              <a:t>最短的增廣路</a:t>
            </a:r>
            <a:endParaRPr lang="en-US" altLang="zh-TW" dirty="0"/>
          </a:p>
        </p:txBody>
      </p:sp>
    </p:spTree>
    <p:extLst>
      <p:ext uri="{BB962C8B-B14F-4D97-AF65-F5344CB8AC3E}">
        <p14:creationId xmlns:p14="http://schemas.microsoft.com/office/powerpoint/2010/main" val="694158226"/>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8619" y="2919642"/>
            <a:ext cx="6245923" cy="3313638"/>
          </a:xfrm>
          <a:prstGeom prst="rect">
            <a:avLst/>
          </a:prstGeom>
        </p:spPr>
      </p:pic>
      <p:sp>
        <p:nvSpPr>
          <p:cNvPr id="2" name="標題 1">
            <a:extLst>
              <a:ext uri="{FF2B5EF4-FFF2-40B4-BE49-F238E27FC236}">
                <a16:creationId xmlns="" xmlns:a16="http://schemas.microsoft.com/office/drawing/2014/main" id="{F8731630-D65B-4E4B-ADAE-3017772A52D2}"/>
              </a:ext>
            </a:extLst>
          </p:cNvPr>
          <p:cNvSpPr>
            <a:spLocks noGrp="1"/>
          </p:cNvSpPr>
          <p:nvPr>
            <p:ph type="title"/>
          </p:nvPr>
        </p:nvSpPr>
        <p:spPr/>
        <p:txBody>
          <a:bodyPr/>
          <a:lstStyle/>
          <a:p>
            <a:r>
              <a:rPr lang="en-US" altLang="zh-TW" dirty="0" smtClean="0"/>
              <a:t>Edmonds-Karp</a:t>
            </a:r>
            <a:endParaRPr lang="zh-TW" altLang="en-US" dirty="0"/>
          </a:p>
        </p:txBody>
      </p:sp>
      <mc:AlternateContent xmlns:mc="http://schemas.openxmlformats.org/markup-compatibility/2006" xmlns:a14="http://schemas.microsoft.com/office/drawing/2010/main">
        <mc:Choice Requires="a14">
          <p:sp>
            <p:nvSpPr>
              <p:cNvPr id="4" name="內容版面配置區 3"/>
              <p:cNvSpPr>
                <a:spLocks noGrp="1"/>
              </p:cNvSpPr>
              <p:nvPr>
                <p:ph idx="1"/>
              </p:nvPr>
            </p:nvSpPr>
            <p:spPr/>
            <p:txBody>
              <a:bodyPr>
                <a:normAutofit/>
              </a:bodyPr>
              <a:lstStyle/>
              <a:p>
                <a:r>
                  <a:rPr lang="zh-TW" altLang="en-US" dirty="0" smtClean="0"/>
                  <a:t>繼續找</a:t>
                </a:r>
                <a:r>
                  <a:rPr lang="zh-TW" altLang="en-US" dirty="0"/>
                  <a:t>尋</a:t>
                </a:r>
                <a:r>
                  <a:rPr lang="zh-TW" altLang="en-US" dirty="0" smtClean="0"/>
                  <a:t>最短的增廣路</a:t>
                </a:r>
                <a:endParaRPr lang="en-US" altLang="zh-TW" dirty="0" smtClean="0"/>
              </a:p>
              <a:p>
                <a:r>
                  <a:rPr lang="zh-TW" altLang="en-US" dirty="0" smtClean="0"/>
                  <a:t>總流量增加</a:t>
                </a:r>
                <a14:m>
                  <m:oMath xmlns:m="http://schemas.openxmlformats.org/officeDocument/2006/math">
                    <m:r>
                      <a:rPr lang="zh-TW" altLang="en-US" i="1" dirty="0">
                        <a:latin typeface="Cambria Math" panose="02040503050406030204" pitchFamily="18" charset="0"/>
                      </a:rPr>
                      <m:t> </m:t>
                    </m:r>
                    <m:r>
                      <a:rPr lang="en-US" altLang="zh-TW" i="1" dirty="0" smtClean="0">
                        <a:latin typeface="Cambria Math" panose="02040503050406030204" pitchFamily="18" charset="0"/>
                      </a:rPr>
                      <m:t>1</m:t>
                    </m:r>
                    <m:r>
                      <a:rPr lang="zh-TW" altLang="en-US" i="1" dirty="0">
                        <a:latin typeface="Cambria Math" panose="02040503050406030204" pitchFamily="18" charset="0"/>
                      </a:rPr>
                      <m:t> </m:t>
                    </m:r>
                  </m:oMath>
                </a14:m>
                <a:endParaRPr lang="en-US" altLang="zh-TW" dirty="0"/>
              </a:p>
            </p:txBody>
          </p:sp>
        </mc:Choice>
        <mc:Fallback xmlns="">
          <p:sp>
            <p:nvSpPr>
              <p:cNvPr id="4" name="內容版面配置區 3"/>
              <p:cNvSpPr>
                <a:spLocks noGrp="1" noRot="1" noChangeAspect="1" noMove="1" noResize="1" noEditPoints="1" noAdjustHandles="1" noChangeArrowheads="1" noChangeShapeType="1" noTextEdit="1"/>
              </p:cNvSpPr>
              <p:nvPr>
                <p:ph idx="1"/>
              </p:nvPr>
            </p:nvSpPr>
            <p:spPr>
              <a:blipFill rotWithShape="0">
                <a:blip r:embed="rId3"/>
                <a:stretch>
                  <a:fillRect l="-1333" t="-2941"/>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931681316"/>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8619" y="2919642"/>
            <a:ext cx="6245923" cy="3313638"/>
          </a:xfrm>
          <a:prstGeom prst="rect">
            <a:avLst/>
          </a:prstGeom>
        </p:spPr>
      </p:pic>
      <p:sp>
        <p:nvSpPr>
          <p:cNvPr id="2" name="標題 1">
            <a:extLst>
              <a:ext uri="{FF2B5EF4-FFF2-40B4-BE49-F238E27FC236}">
                <a16:creationId xmlns="" xmlns:a16="http://schemas.microsoft.com/office/drawing/2014/main" id="{F8731630-D65B-4E4B-ADAE-3017772A52D2}"/>
              </a:ext>
            </a:extLst>
          </p:cNvPr>
          <p:cNvSpPr>
            <a:spLocks noGrp="1"/>
          </p:cNvSpPr>
          <p:nvPr>
            <p:ph type="title"/>
          </p:nvPr>
        </p:nvSpPr>
        <p:spPr/>
        <p:txBody>
          <a:bodyPr/>
          <a:lstStyle/>
          <a:p>
            <a:r>
              <a:rPr lang="en-US" altLang="zh-TW" dirty="0" smtClean="0"/>
              <a:t>Edmonds-Karp</a:t>
            </a:r>
            <a:endParaRPr lang="zh-TW" altLang="en-US" dirty="0"/>
          </a:p>
        </p:txBody>
      </p:sp>
      <mc:AlternateContent xmlns:mc="http://schemas.openxmlformats.org/markup-compatibility/2006" xmlns:a14="http://schemas.microsoft.com/office/drawing/2010/main">
        <mc:Choice Requires="a14">
          <p:sp>
            <p:nvSpPr>
              <p:cNvPr id="4" name="內容版面配置區 3"/>
              <p:cNvSpPr>
                <a:spLocks noGrp="1"/>
              </p:cNvSpPr>
              <p:nvPr>
                <p:ph idx="1"/>
              </p:nvPr>
            </p:nvSpPr>
            <p:spPr/>
            <p:txBody>
              <a:bodyPr>
                <a:normAutofit/>
              </a:bodyPr>
              <a:lstStyle/>
              <a:p>
                <a:r>
                  <a:rPr lang="zh-TW" altLang="en-US" dirty="0" smtClean="0"/>
                  <a:t>發現沒有增廣路了，因此最大流為</a:t>
                </a:r>
                <a14:m>
                  <m:oMath xmlns:m="http://schemas.openxmlformats.org/officeDocument/2006/math">
                    <m:r>
                      <a:rPr lang="zh-TW" altLang="en-US" i="1" dirty="0">
                        <a:latin typeface="Cambria Math" panose="02040503050406030204" pitchFamily="18" charset="0"/>
                      </a:rPr>
                      <m:t> </m:t>
                    </m:r>
                    <m:r>
                      <a:rPr lang="en-US" altLang="zh-TW" i="1" dirty="0" smtClean="0">
                        <a:latin typeface="Cambria Math" panose="02040503050406030204" pitchFamily="18" charset="0"/>
                      </a:rPr>
                      <m:t>3</m:t>
                    </m:r>
                    <m:r>
                      <a:rPr lang="zh-TW" altLang="en-US" i="1" dirty="0">
                        <a:latin typeface="Cambria Math" panose="02040503050406030204" pitchFamily="18" charset="0"/>
                      </a:rPr>
                      <m:t> </m:t>
                    </m:r>
                  </m:oMath>
                </a14:m>
                <a:endParaRPr lang="en-US" altLang="zh-TW" dirty="0"/>
              </a:p>
            </p:txBody>
          </p:sp>
        </mc:Choice>
        <mc:Fallback xmlns="">
          <p:sp>
            <p:nvSpPr>
              <p:cNvPr id="4" name="內容版面配置區 3"/>
              <p:cNvSpPr>
                <a:spLocks noGrp="1" noRot="1" noChangeAspect="1" noMove="1" noResize="1" noEditPoints="1" noAdjustHandles="1" noChangeArrowheads="1" noChangeShapeType="1" noTextEdit="1"/>
              </p:cNvSpPr>
              <p:nvPr>
                <p:ph idx="1"/>
              </p:nvPr>
            </p:nvSpPr>
            <p:spPr>
              <a:blipFill rotWithShape="0">
                <a:blip r:embed="rId3"/>
                <a:stretch>
                  <a:fillRect l="-1333" t="-2941"/>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6760684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96001" y="2358120"/>
            <a:ext cx="3463200" cy="3953779"/>
          </a:xfrm>
          <a:prstGeom prst="rect">
            <a:avLst/>
          </a:prstGeom>
        </p:spPr>
      </p:pic>
      <p:sp>
        <p:nvSpPr>
          <p:cNvPr id="2" name="標題 1">
            <a:extLst>
              <a:ext uri="{FF2B5EF4-FFF2-40B4-BE49-F238E27FC236}">
                <a16:creationId xmlns="" xmlns:a16="http://schemas.microsoft.com/office/drawing/2014/main" id="{F8731630-D65B-4E4B-ADAE-3017772A52D2}"/>
              </a:ext>
            </a:extLst>
          </p:cNvPr>
          <p:cNvSpPr>
            <a:spLocks noGrp="1"/>
          </p:cNvSpPr>
          <p:nvPr>
            <p:ph type="title"/>
          </p:nvPr>
        </p:nvSpPr>
        <p:spPr/>
        <p:txBody>
          <a:bodyPr/>
          <a:lstStyle/>
          <a:p>
            <a:r>
              <a:rPr lang="zh-TW" altLang="en-US" dirty="0" smtClean="0"/>
              <a:t>二分圖最大匹配</a:t>
            </a:r>
            <a:endParaRPr lang="zh-TW" altLang="en-US" dirty="0"/>
          </a:p>
        </p:txBody>
      </p:sp>
      <p:sp>
        <p:nvSpPr>
          <p:cNvPr id="3" name="內容版面配置區 2">
            <a:extLst>
              <a:ext uri="{FF2B5EF4-FFF2-40B4-BE49-F238E27FC236}">
                <a16:creationId xmlns="" xmlns:a16="http://schemas.microsoft.com/office/drawing/2014/main" xmlns:a14="http://schemas.microsoft.com/office/drawing/2010/main" xmlns:mc="http://schemas.openxmlformats.org/markup-compatibility/2006" id="{D46730E1-C50B-468C-832F-9B47A713BA63}"/>
              </a:ext>
            </a:extLst>
          </p:cNvPr>
          <p:cNvSpPr>
            <a:spLocks noGrp="1"/>
          </p:cNvSpPr>
          <p:nvPr>
            <p:ph idx="1"/>
          </p:nvPr>
        </p:nvSpPr>
        <p:spPr>
          <a:xfrm>
            <a:off x="838200" y="1825625"/>
            <a:ext cx="10707806" cy="4351338"/>
          </a:xfrm>
        </p:spPr>
        <p:txBody>
          <a:bodyPr>
            <a:normAutofit/>
          </a:bodyPr>
          <a:lstStyle/>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往後的圖示中</a:t>
            </a:r>
            <a:r>
              <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rPr>
              <a:t/>
            </a:r>
            <a:br>
              <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rPr>
            </a:br>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藍色：選取的路徑、點</a:t>
            </a:r>
            <a:r>
              <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rPr>
              <a:t/>
            </a:r>
            <a:br>
              <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rPr>
            </a:br>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粉色：選取路徑上的匹配邊</a:t>
            </a:r>
            <a:r>
              <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rPr>
              <a:t/>
            </a:r>
            <a:br>
              <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rPr>
            </a:br>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紅色</a:t>
            </a:r>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：不在選取路徑上的</a:t>
            </a:r>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匹配邊、點</a:t>
            </a:r>
            <a:r>
              <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rPr>
              <a:t/>
            </a:r>
            <a:br>
              <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rPr>
            </a:br>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黑色</a:t>
            </a:r>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：不在選取路徑</a:t>
            </a:r>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上</a:t>
            </a:r>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的</a:t>
            </a:r>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未匹配</a:t>
            </a:r>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邊、點</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p:txBody>
      </p:sp>
    </p:spTree>
    <p:extLst>
      <p:ext uri="{BB962C8B-B14F-4D97-AF65-F5344CB8AC3E}">
        <p14:creationId xmlns:p14="http://schemas.microsoft.com/office/powerpoint/2010/main" val="128171465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F8731630-D65B-4E4B-ADAE-3017772A52D2}"/>
              </a:ext>
            </a:extLst>
          </p:cNvPr>
          <p:cNvSpPr>
            <a:spLocks noGrp="1"/>
          </p:cNvSpPr>
          <p:nvPr>
            <p:ph type="title"/>
          </p:nvPr>
        </p:nvSpPr>
        <p:spPr/>
        <p:txBody>
          <a:bodyPr/>
          <a:lstStyle/>
          <a:p>
            <a:r>
              <a:rPr lang="en-US" altLang="zh-TW" dirty="0" smtClean="0"/>
              <a:t>Edmonds-Karp</a:t>
            </a:r>
            <a:r>
              <a:rPr lang="zh-TW" altLang="en-US" dirty="0" smtClean="0"/>
              <a:t> 時間複雜度</a:t>
            </a:r>
            <a:endParaRPr lang="zh-TW" altLang="en-US" dirty="0"/>
          </a:p>
        </p:txBody>
      </p:sp>
      <mc:AlternateContent xmlns:mc="http://schemas.openxmlformats.org/markup-compatibility/2006" xmlns:a14="http://schemas.microsoft.com/office/drawing/2010/main">
        <mc:Choice Requires="a14">
          <p:sp>
            <p:nvSpPr>
              <p:cNvPr id="4" name="內容版面配置區 3"/>
              <p:cNvSpPr>
                <a:spLocks noGrp="1"/>
              </p:cNvSpPr>
              <p:nvPr>
                <p:ph idx="1"/>
              </p:nvPr>
            </p:nvSpPr>
            <p:spPr>
              <a:xfrm>
                <a:off x="838199" y="1825625"/>
                <a:ext cx="10864755" cy="4351338"/>
              </a:xfrm>
            </p:spPr>
            <p:txBody>
              <a:bodyPr>
                <a:normAutofit/>
              </a:bodyPr>
              <a:lstStyle/>
              <a:p>
                <a:r>
                  <a:rPr lang="zh-TW" altLang="en-US" dirty="0" smtClean="0"/>
                  <a:t>設</a:t>
                </a:r>
                <a14:m>
                  <m:oMath xmlns:m="http://schemas.openxmlformats.org/officeDocument/2006/math">
                    <m:r>
                      <a:rPr lang="en-US" altLang="zh-TW" b="0" i="0" smtClean="0">
                        <a:latin typeface="Cambria Math" panose="02040503050406030204" pitchFamily="18" charset="0"/>
                      </a:rPr>
                      <m:t> </m:t>
                    </m:r>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𝛿</m:t>
                        </m:r>
                      </m:e>
                      <m:sub>
                        <m:r>
                          <a:rPr lang="en-US" altLang="zh-TW" b="0" i="1" smtClean="0">
                            <a:latin typeface="Cambria Math" panose="02040503050406030204" pitchFamily="18" charset="0"/>
                          </a:rPr>
                          <m:t>𝑓</m:t>
                        </m:r>
                      </m:sub>
                    </m:sSub>
                    <m:r>
                      <a:rPr lang="en-US" altLang="zh-TW" b="0" i="1" smtClean="0">
                        <a:latin typeface="Cambria Math" panose="02040503050406030204" pitchFamily="18" charset="0"/>
                      </a:rPr>
                      <m:t>(</m:t>
                    </m:r>
                    <m:r>
                      <a:rPr lang="en-US" altLang="zh-TW" b="0" i="1" smtClean="0">
                        <a:latin typeface="Cambria Math" panose="02040503050406030204" pitchFamily="18" charset="0"/>
                      </a:rPr>
                      <m:t>𝑠</m:t>
                    </m:r>
                    <m:r>
                      <a:rPr lang="en-US" altLang="zh-TW" b="0" i="1" smtClean="0">
                        <a:latin typeface="Cambria Math" panose="02040503050406030204" pitchFamily="18" charset="0"/>
                      </a:rPr>
                      <m:t>,</m:t>
                    </m:r>
                    <m:r>
                      <a:rPr lang="en-US" altLang="zh-TW" b="0" i="1" smtClean="0">
                        <a:latin typeface="Cambria Math" panose="02040503050406030204" pitchFamily="18" charset="0"/>
                      </a:rPr>
                      <m:t>𝑥</m:t>
                    </m:r>
                    <m:r>
                      <a:rPr lang="en-US" altLang="zh-TW" b="0" i="1" smtClean="0">
                        <a:latin typeface="Cambria Math" panose="02040503050406030204" pitchFamily="18" charset="0"/>
                      </a:rPr>
                      <m:t>) </m:t>
                    </m:r>
                  </m:oMath>
                </a14:m>
                <a:r>
                  <a:rPr lang="zh-TW" altLang="en-US" dirty="0" smtClean="0"/>
                  <a:t>為增廣</a:t>
                </a:r>
                <a:r>
                  <a:rPr lang="zh-TW" altLang="en-US" b="1" dirty="0" smtClean="0">
                    <a:solidFill>
                      <a:srgbClr val="FF0000"/>
                    </a:solidFill>
                  </a:rPr>
                  <a:t>前</a:t>
                </a:r>
                <a:r>
                  <a:rPr lang="zh-TW" altLang="en-US" dirty="0" smtClean="0"/>
                  <a:t>的剩餘網路中，源點到</a:t>
                </a:r>
                <a14:m>
                  <m:oMath xmlns:m="http://schemas.openxmlformats.org/officeDocument/2006/math">
                    <m:r>
                      <a:rPr lang="en-US" altLang="zh-TW" b="0" i="1" smtClean="0">
                        <a:latin typeface="Cambria Math" panose="02040503050406030204" pitchFamily="18" charset="0"/>
                      </a:rPr>
                      <m:t> </m:t>
                    </m:r>
                    <m:r>
                      <a:rPr lang="en-US" altLang="zh-TW" b="0" i="1" smtClean="0">
                        <a:latin typeface="Cambria Math" panose="02040503050406030204" pitchFamily="18" charset="0"/>
                      </a:rPr>
                      <m:t>𝑥</m:t>
                    </m:r>
                    <m:r>
                      <a:rPr lang="en-US" altLang="zh-TW" b="0" i="1" smtClean="0">
                        <a:latin typeface="Cambria Math" panose="02040503050406030204" pitchFamily="18" charset="0"/>
                      </a:rPr>
                      <m:t> </m:t>
                    </m:r>
                  </m:oMath>
                </a14:m>
                <a:r>
                  <a:rPr lang="zh-TW" altLang="en-US" dirty="0" smtClean="0"/>
                  <a:t>的最短距離。</a:t>
                </a:r>
                <a:endParaRPr lang="en-US" altLang="zh-TW" dirty="0" smtClean="0"/>
              </a:p>
              <a:p>
                <a:r>
                  <a:rPr lang="zh-TW" altLang="en-US" dirty="0" smtClean="0"/>
                  <a:t>令</a:t>
                </a:r>
                <a14:m>
                  <m:oMath xmlns:m="http://schemas.openxmlformats.org/officeDocument/2006/math">
                    <m:r>
                      <a:rPr lang="en-US" altLang="zh-TW" b="0" i="0" smtClean="0">
                        <a:latin typeface="Cambria Math" panose="02040503050406030204" pitchFamily="18" charset="0"/>
                      </a:rPr>
                      <m:t> </m:t>
                    </m:r>
                    <m:r>
                      <a:rPr lang="en-US" altLang="zh-TW" b="0" i="1" smtClean="0">
                        <a:latin typeface="Cambria Math" panose="02040503050406030204" pitchFamily="18" charset="0"/>
                      </a:rPr>
                      <m:t>𝑣</m:t>
                    </m:r>
                    <m:r>
                      <a:rPr lang="en-US" altLang="zh-TW" b="0" i="1" smtClean="0">
                        <a:latin typeface="Cambria Math" panose="02040503050406030204" pitchFamily="18" charset="0"/>
                      </a:rPr>
                      <m:t> </m:t>
                    </m:r>
                  </m:oMath>
                </a14:m>
                <a:r>
                  <a:rPr lang="zh-TW" altLang="en-US" dirty="0" smtClean="0"/>
                  <a:t>是在某次增廣</a:t>
                </a:r>
                <a:r>
                  <a:rPr lang="zh-TW" altLang="en-US" b="1" dirty="0" smtClean="0">
                    <a:solidFill>
                      <a:srgbClr val="FF0000"/>
                    </a:solidFill>
                  </a:rPr>
                  <a:t>後</a:t>
                </a:r>
                <a14:m>
                  <m:oMath xmlns:m="http://schemas.openxmlformats.org/officeDocument/2006/math">
                    <m:r>
                      <a:rPr lang="zh-TW" altLang="en-US" i="1" dirty="0">
                        <a:latin typeface="Cambria Math" panose="02040503050406030204" pitchFamily="18" charset="0"/>
                      </a:rPr>
                      <m:t> </m:t>
                    </m:r>
                    <m:sSub>
                      <m:sSubPr>
                        <m:ctrlPr>
                          <a:rPr lang="en-US" altLang="zh-TW" b="0" i="1" dirty="0" smtClean="0">
                            <a:latin typeface="Cambria Math" panose="02040503050406030204" pitchFamily="18" charset="0"/>
                          </a:rPr>
                        </m:ctrlPr>
                      </m:sSubPr>
                      <m:e>
                        <m:r>
                          <a:rPr lang="en-US" altLang="zh-TW" b="0" i="1" dirty="0" smtClean="0">
                            <a:latin typeface="Cambria Math" panose="02040503050406030204" pitchFamily="18" charset="0"/>
                          </a:rPr>
                          <m:t>𝛿</m:t>
                        </m:r>
                      </m:e>
                      <m:sub>
                        <m:r>
                          <a:rPr lang="en-US" altLang="zh-TW" b="0" i="1" dirty="0" smtClean="0">
                            <a:latin typeface="Cambria Math" panose="02040503050406030204" pitchFamily="18" charset="0"/>
                          </a:rPr>
                          <m:t>𝑓</m:t>
                        </m:r>
                      </m:sub>
                    </m:sSub>
                    <m:r>
                      <a:rPr lang="en-US" altLang="zh-TW" b="0" i="1" dirty="0" smtClean="0">
                        <a:latin typeface="Cambria Math" panose="02040503050406030204" pitchFamily="18" charset="0"/>
                      </a:rPr>
                      <m:t>(</m:t>
                    </m:r>
                    <m:r>
                      <a:rPr lang="en-US" altLang="zh-TW" b="0" i="1" dirty="0" smtClean="0">
                        <a:latin typeface="Cambria Math" panose="02040503050406030204" pitchFamily="18" charset="0"/>
                      </a:rPr>
                      <m:t>𝑠</m:t>
                    </m:r>
                    <m:r>
                      <a:rPr lang="en-US" altLang="zh-TW" b="0" i="1" dirty="0" smtClean="0">
                        <a:latin typeface="Cambria Math" panose="02040503050406030204" pitchFamily="18" charset="0"/>
                      </a:rPr>
                      <m:t>,</m:t>
                    </m:r>
                    <m:r>
                      <a:rPr lang="en-US" altLang="zh-TW" b="0" i="1" dirty="0" smtClean="0">
                        <a:latin typeface="Cambria Math" panose="02040503050406030204" pitchFamily="18" charset="0"/>
                      </a:rPr>
                      <m:t>𝑣</m:t>
                    </m:r>
                    <m:r>
                      <a:rPr lang="en-US" altLang="zh-TW" b="0" i="1" dirty="0" smtClean="0">
                        <a:latin typeface="Cambria Math" panose="02040503050406030204" pitchFamily="18" charset="0"/>
                      </a:rPr>
                      <m:t>) </m:t>
                    </m:r>
                  </m:oMath>
                </a14:m>
                <a:r>
                  <a:rPr lang="zh-TW" altLang="en-US" dirty="0" smtClean="0"/>
                  <a:t>變小的點中距離源點最近的點</a:t>
                </a:r>
                <a:endParaRPr lang="en-US" altLang="zh-TW" dirty="0" smtClean="0"/>
              </a:p>
              <a:p>
                <a:r>
                  <a:rPr lang="zh-TW" altLang="en-US" dirty="0" smtClean="0"/>
                  <a:t>設</a:t>
                </a:r>
                <a14:m>
                  <m:oMath xmlns:m="http://schemas.openxmlformats.org/officeDocument/2006/math">
                    <m:r>
                      <a:rPr lang="zh-TW" altLang="en-US" i="1" dirty="0">
                        <a:latin typeface="Cambria Math" panose="02040503050406030204" pitchFamily="18" charset="0"/>
                      </a:rPr>
                      <m:t> </m:t>
                    </m:r>
                    <m:sSub>
                      <m:sSubPr>
                        <m:ctrlPr>
                          <a:rPr lang="en-US" altLang="zh-TW" b="0" i="1" dirty="0" smtClean="0">
                            <a:latin typeface="Cambria Math" panose="02040503050406030204" pitchFamily="18" charset="0"/>
                          </a:rPr>
                        </m:ctrlPr>
                      </m:sSubPr>
                      <m:e>
                        <m:r>
                          <m:rPr>
                            <m:sty m:val="p"/>
                          </m:rPr>
                          <a:rPr lang="en-US" altLang="zh-TW" b="0" i="1" dirty="0" smtClean="0">
                            <a:latin typeface="Cambria Math" panose="02040503050406030204" pitchFamily="18" charset="0"/>
                          </a:rPr>
                          <m:t>δ</m:t>
                        </m:r>
                      </m:e>
                      <m:sub>
                        <m:sSup>
                          <m:sSupPr>
                            <m:ctrlPr>
                              <a:rPr lang="en-US" altLang="zh-TW" b="0" i="1" dirty="0" smtClean="0">
                                <a:latin typeface="Cambria Math" panose="02040503050406030204" pitchFamily="18" charset="0"/>
                              </a:rPr>
                            </m:ctrlPr>
                          </m:sSupPr>
                          <m:e>
                            <m:r>
                              <a:rPr lang="en-US" altLang="zh-TW" b="0" i="1" dirty="0" smtClean="0">
                                <a:latin typeface="Cambria Math" panose="02040503050406030204" pitchFamily="18" charset="0"/>
                              </a:rPr>
                              <m:t>𝑓</m:t>
                            </m:r>
                          </m:e>
                          <m:sup>
                            <m:r>
                              <a:rPr lang="en-US" altLang="zh-TW" b="0" i="1" dirty="0" smtClean="0">
                                <a:latin typeface="Cambria Math" panose="02040503050406030204" pitchFamily="18" charset="0"/>
                              </a:rPr>
                              <m:t>′</m:t>
                            </m:r>
                          </m:sup>
                        </m:sSup>
                      </m:sub>
                    </m:sSub>
                    <m:r>
                      <a:rPr lang="en-US" altLang="zh-TW" b="0" i="1" dirty="0" smtClean="0">
                        <a:latin typeface="Cambria Math" panose="02040503050406030204" pitchFamily="18" charset="0"/>
                      </a:rPr>
                      <m:t>(</m:t>
                    </m:r>
                    <m:r>
                      <a:rPr lang="en-US" altLang="zh-TW" b="0" i="1" dirty="0" smtClean="0">
                        <a:latin typeface="Cambria Math" panose="02040503050406030204" pitchFamily="18" charset="0"/>
                      </a:rPr>
                      <m:t>𝑠</m:t>
                    </m:r>
                    <m:r>
                      <a:rPr lang="en-US" altLang="zh-TW" b="0" i="1" dirty="0" smtClean="0">
                        <a:latin typeface="Cambria Math" panose="02040503050406030204" pitchFamily="18" charset="0"/>
                      </a:rPr>
                      <m:t>,</m:t>
                    </m:r>
                    <m:r>
                      <a:rPr lang="en-US" altLang="zh-TW" b="0" i="1" dirty="0" smtClean="0">
                        <a:latin typeface="Cambria Math" panose="02040503050406030204" pitchFamily="18" charset="0"/>
                      </a:rPr>
                      <m:t>𝑥</m:t>
                    </m:r>
                    <m:r>
                      <a:rPr lang="en-US" altLang="zh-TW" b="0" i="1" dirty="0" smtClean="0">
                        <a:latin typeface="Cambria Math" panose="02040503050406030204" pitchFamily="18" charset="0"/>
                      </a:rPr>
                      <m:t>) </m:t>
                    </m:r>
                  </m:oMath>
                </a14:m>
                <a:r>
                  <a:rPr lang="zh-TW" altLang="en-US" dirty="0" smtClean="0"/>
                  <a:t>為增廣</a:t>
                </a:r>
                <a:r>
                  <a:rPr lang="zh-TW" altLang="en-US" b="1" dirty="0" smtClean="0">
                    <a:solidFill>
                      <a:srgbClr val="FF0000"/>
                    </a:solidFill>
                  </a:rPr>
                  <a:t>後</a:t>
                </a:r>
                <a:r>
                  <a:rPr lang="zh-TW" altLang="en-US" dirty="0" smtClean="0"/>
                  <a:t>的剩餘網路中，源點到</a:t>
                </a:r>
                <a14:m>
                  <m:oMath xmlns:m="http://schemas.openxmlformats.org/officeDocument/2006/math">
                    <m:r>
                      <a:rPr lang="zh-TW" altLang="en-US" i="1" dirty="0">
                        <a:latin typeface="Cambria Math" panose="02040503050406030204" pitchFamily="18" charset="0"/>
                      </a:rPr>
                      <m:t> </m:t>
                    </m:r>
                    <m:r>
                      <a:rPr lang="en-US" altLang="zh-TW" b="0" i="1" dirty="0" smtClean="0">
                        <a:latin typeface="Cambria Math" panose="02040503050406030204" pitchFamily="18" charset="0"/>
                      </a:rPr>
                      <m:t>𝑥</m:t>
                    </m:r>
                    <m:r>
                      <a:rPr lang="zh-TW" altLang="en-US" i="1" dirty="0">
                        <a:latin typeface="Cambria Math" panose="02040503050406030204" pitchFamily="18" charset="0"/>
                      </a:rPr>
                      <m:t> </m:t>
                    </m:r>
                  </m:oMath>
                </a14:m>
                <a:r>
                  <a:rPr lang="zh-TW" altLang="en-US" dirty="0" smtClean="0"/>
                  <a:t>的最短距離。則可以得到</a:t>
                </a:r>
                <a14:m>
                  <m:oMath xmlns:m="http://schemas.openxmlformats.org/officeDocument/2006/math">
                    <m:r>
                      <a:rPr lang="en-US" altLang="zh-TW" b="0" i="0" smtClean="0">
                        <a:latin typeface="Cambria Math" panose="02040503050406030204" pitchFamily="18" charset="0"/>
                      </a:rPr>
                      <m:t> </m:t>
                    </m:r>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𝛿</m:t>
                        </m:r>
                      </m:e>
                      <m:sub>
                        <m:sSup>
                          <m:sSupPr>
                            <m:ctrlPr>
                              <a:rPr lang="en-US" altLang="zh-TW" b="0" i="1" smtClean="0">
                                <a:latin typeface="Cambria Math" panose="02040503050406030204" pitchFamily="18" charset="0"/>
                              </a:rPr>
                            </m:ctrlPr>
                          </m:sSupPr>
                          <m:e>
                            <m:r>
                              <a:rPr lang="en-US" altLang="zh-TW" b="0" i="1" smtClean="0">
                                <a:latin typeface="Cambria Math" panose="02040503050406030204" pitchFamily="18" charset="0"/>
                              </a:rPr>
                              <m:t>𝑓</m:t>
                            </m:r>
                          </m:e>
                          <m:sup>
                            <m:r>
                              <a:rPr lang="en-US" altLang="zh-TW" b="0" i="1" smtClean="0">
                                <a:latin typeface="Cambria Math" panose="02040503050406030204" pitchFamily="18" charset="0"/>
                              </a:rPr>
                              <m:t>′</m:t>
                            </m:r>
                          </m:sup>
                        </m:sSup>
                      </m:sub>
                    </m:sSub>
                    <m:d>
                      <m:dPr>
                        <m:ctrlPr>
                          <a:rPr lang="en-US" altLang="zh-TW" b="0" i="1" smtClean="0">
                            <a:latin typeface="Cambria Math" panose="02040503050406030204" pitchFamily="18" charset="0"/>
                          </a:rPr>
                        </m:ctrlPr>
                      </m:dPr>
                      <m:e>
                        <m:r>
                          <a:rPr lang="en-US" altLang="zh-TW" b="0" i="1" smtClean="0">
                            <a:latin typeface="Cambria Math" panose="02040503050406030204" pitchFamily="18" charset="0"/>
                          </a:rPr>
                          <m:t>𝑠</m:t>
                        </m:r>
                        <m:r>
                          <a:rPr lang="en-US" altLang="zh-TW" b="0" i="1" smtClean="0">
                            <a:latin typeface="Cambria Math" panose="02040503050406030204" pitchFamily="18" charset="0"/>
                          </a:rPr>
                          <m:t>,</m:t>
                        </m:r>
                        <m:r>
                          <a:rPr lang="en-US" altLang="zh-TW" b="0" i="1" smtClean="0">
                            <a:latin typeface="Cambria Math" panose="02040503050406030204" pitchFamily="18" charset="0"/>
                          </a:rPr>
                          <m:t>𝑣</m:t>
                        </m:r>
                      </m:e>
                    </m:d>
                    <m:r>
                      <a:rPr lang="en-US" altLang="zh-TW" b="0" i="1" smtClean="0">
                        <a:latin typeface="Cambria Math" panose="02040503050406030204" pitchFamily="18" charset="0"/>
                      </a:rPr>
                      <m:t>&lt;</m:t>
                    </m:r>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𝛿</m:t>
                        </m:r>
                      </m:e>
                      <m:sub>
                        <m:r>
                          <a:rPr lang="en-US" altLang="zh-TW" b="0" i="1" smtClean="0">
                            <a:latin typeface="Cambria Math" panose="02040503050406030204" pitchFamily="18" charset="0"/>
                          </a:rPr>
                          <m:t>𝑓</m:t>
                        </m:r>
                      </m:sub>
                    </m:sSub>
                    <m:r>
                      <a:rPr lang="en-US" altLang="zh-TW" b="0" i="1" smtClean="0">
                        <a:latin typeface="Cambria Math" panose="02040503050406030204" pitchFamily="18" charset="0"/>
                      </a:rPr>
                      <m:t>(</m:t>
                    </m:r>
                    <m:r>
                      <a:rPr lang="en-US" altLang="zh-TW" b="0" i="1" smtClean="0">
                        <a:latin typeface="Cambria Math" panose="02040503050406030204" pitchFamily="18" charset="0"/>
                      </a:rPr>
                      <m:t>𝑠</m:t>
                    </m:r>
                    <m:r>
                      <a:rPr lang="en-US" altLang="zh-TW" b="0" i="1" smtClean="0">
                        <a:latin typeface="Cambria Math" panose="02040503050406030204" pitchFamily="18" charset="0"/>
                      </a:rPr>
                      <m:t>,</m:t>
                    </m:r>
                    <m:r>
                      <a:rPr lang="en-US" altLang="zh-TW" b="0" i="1" smtClean="0">
                        <a:latin typeface="Cambria Math" panose="02040503050406030204" pitchFamily="18" charset="0"/>
                      </a:rPr>
                      <m:t>𝑣</m:t>
                    </m:r>
                    <m:r>
                      <a:rPr lang="en-US" altLang="zh-TW" b="0" i="1" smtClean="0">
                        <a:latin typeface="Cambria Math" panose="02040503050406030204" pitchFamily="18" charset="0"/>
                      </a:rPr>
                      <m:t>) </m:t>
                    </m:r>
                  </m:oMath>
                </a14:m>
                <a:endParaRPr lang="en-US" altLang="zh-TW" dirty="0" smtClean="0"/>
              </a:p>
              <a:p>
                <a:r>
                  <a:rPr lang="zh-TW" altLang="en-US" dirty="0"/>
                  <a:t>令</a:t>
                </a:r>
                <a14:m>
                  <m:oMath xmlns:m="http://schemas.openxmlformats.org/officeDocument/2006/math">
                    <m:r>
                      <a:rPr lang="en-US" altLang="zh-TW" b="0" i="0" smtClean="0">
                        <a:latin typeface="Cambria Math" panose="02040503050406030204" pitchFamily="18" charset="0"/>
                      </a:rPr>
                      <m:t> </m:t>
                    </m:r>
                    <m:r>
                      <a:rPr lang="en-US" altLang="zh-TW" b="0" i="1" smtClean="0">
                        <a:latin typeface="Cambria Math" panose="02040503050406030204" pitchFamily="18" charset="0"/>
                      </a:rPr>
                      <m:t>𝑢</m:t>
                    </m:r>
                    <m:r>
                      <a:rPr lang="en-US" altLang="zh-TW" b="0" i="1" smtClean="0">
                        <a:latin typeface="Cambria Math" panose="02040503050406030204" pitchFamily="18" charset="0"/>
                      </a:rPr>
                      <m:t> </m:t>
                    </m:r>
                  </m:oMath>
                </a14:m>
                <a:r>
                  <a:rPr lang="zh-TW" altLang="en-US" dirty="0" smtClean="0"/>
                  <a:t>是在增廣</a:t>
                </a:r>
                <a:r>
                  <a:rPr lang="zh-TW" altLang="en-US" b="1" dirty="0" smtClean="0">
                    <a:solidFill>
                      <a:srgbClr val="FF0000"/>
                    </a:solidFill>
                  </a:rPr>
                  <a:t>後</a:t>
                </a:r>
                <a:r>
                  <a:rPr lang="zh-TW" altLang="en-US" dirty="0" smtClean="0"/>
                  <a:t>的剩餘網路中，從源點到</a:t>
                </a:r>
                <a14:m>
                  <m:oMath xmlns:m="http://schemas.openxmlformats.org/officeDocument/2006/math">
                    <m:r>
                      <a:rPr lang="en-US" altLang="zh-TW" b="0" i="0" smtClean="0">
                        <a:latin typeface="Cambria Math" panose="02040503050406030204" pitchFamily="18" charset="0"/>
                      </a:rPr>
                      <m:t> </m:t>
                    </m:r>
                    <m:r>
                      <a:rPr lang="en-US" altLang="zh-TW" b="0" i="1" smtClean="0">
                        <a:latin typeface="Cambria Math" panose="02040503050406030204" pitchFamily="18" charset="0"/>
                      </a:rPr>
                      <m:t>𝑣</m:t>
                    </m:r>
                    <m:r>
                      <a:rPr lang="en-US" altLang="zh-TW" b="0" i="1" smtClean="0">
                        <a:latin typeface="Cambria Math" panose="02040503050406030204" pitchFamily="18" charset="0"/>
                      </a:rPr>
                      <m:t> </m:t>
                    </m:r>
                  </m:oMath>
                </a14:m>
                <a:r>
                  <a:rPr lang="zh-TW" altLang="en-US" dirty="0" smtClean="0"/>
                  <a:t>之最短路徑的前一個節點，則</a:t>
                </a:r>
                <a14:m>
                  <m:oMath xmlns:m="http://schemas.openxmlformats.org/officeDocument/2006/math">
                    <m:r>
                      <a:rPr lang="zh-TW" altLang="en-US" i="1" dirty="0">
                        <a:latin typeface="Cambria Math" panose="02040503050406030204" pitchFamily="18" charset="0"/>
                      </a:rPr>
                      <m:t> </m:t>
                    </m:r>
                    <m:sSub>
                      <m:sSubPr>
                        <m:ctrlPr>
                          <a:rPr lang="en-US" altLang="zh-TW" b="0" i="1" dirty="0" smtClean="0">
                            <a:latin typeface="Cambria Math" panose="02040503050406030204" pitchFamily="18" charset="0"/>
                          </a:rPr>
                        </m:ctrlPr>
                      </m:sSubPr>
                      <m:e>
                        <m:r>
                          <a:rPr lang="en-US" altLang="zh-TW" b="0" i="1" dirty="0" smtClean="0">
                            <a:latin typeface="Cambria Math" panose="02040503050406030204" pitchFamily="18" charset="0"/>
                          </a:rPr>
                          <m:t>𝛿</m:t>
                        </m:r>
                      </m:e>
                      <m:sub>
                        <m:sSup>
                          <m:sSupPr>
                            <m:ctrlPr>
                              <a:rPr lang="en-US" altLang="zh-TW" b="0" i="1" dirty="0" smtClean="0">
                                <a:latin typeface="Cambria Math" panose="02040503050406030204" pitchFamily="18" charset="0"/>
                              </a:rPr>
                            </m:ctrlPr>
                          </m:sSupPr>
                          <m:e>
                            <m:r>
                              <a:rPr lang="en-US" altLang="zh-TW" b="0" i="1" dirty="0" smtClean="0">
                                <a:latin typeface="Cambria Math" panose="02040503050406030204" pitchFamily="18" charset="0"/>
                              </a:rPr>
                              <m:t>𝑓</m:t>
                            </m:r>
                          </m:e>
                          <m:sup>
                            <m:r>
                              <a:rPr lang="en-US" altLang="zh-TW" b="0" i="1" dirty="0" smtClean="0">
                                <a:latin typeface="Cambria Math" panose="02040503050406030204" pitchFamily="18" charset="0"/>
                              </a:rPr>
                              <m:t>′</m:t>
                            </m:r>
                          </m:sup>
                        </m:sSup>
                      </m:sub>
                    </m:sSub>
                    <m:d>
                      <m:dPr>
                        <m:ctrlPr>
                          <a:rPr lang="en-US" altLang="zh-TW" b="0" i="1" dirty="0" smtClean="0">
                            <a:latin typeface="Cambria Math" panose="02040503050406030204" pitchFamily="18" charset="0"/>
                          </a:rPr>
                        </m:ctrlPr>
                      </m:dPr>
                      <m:e>
                        <m:r>
                          <a:rPr lang="en-US" altLang="zh-TW" b="0" i="1" dirty="0" smtClean="0">
                            <a:latin typeface="Cambria Math" panose="02040503050406030204" pitchFamily="18" charset="0"/>
                          </a:rPr>
                          <m:t>𝑠</m:t>
                        </m:r>
                        <m:r>
                          <a:rPr lang="en-US" altLang="zh-TW" b="0" i="1" dirty="0" smtClean="0">
                            <a:latin typeface="Cambria Math" panose="02040503050406030204" pitchFamily="18" charset="0"/>
                          </a:rPr>
                          <m:t>,</m:t>
                        </m:r>
                        <m:r>
                          <a:rPr lang="en-US" altLang="zh-TW" b="0" i="1" dirty="0" smtClean="0">
                            <a:latin typeface="Cambria Math" panose="02040503050406030204" pitchFamily="18" charset="0"/>
                          </a:rPr>
                          <m:t>𝑣</m:t>
                        </m:r>
                      </m:e>
                    </m:d>
                    <m:r>
                      <a:rPr lang="en-US" altLang="zh-TW" b="0" i="1" dirty="0" smtClean="0">
                        <a:latin typeface="Cambria Math" panose="02040503050406030204" pitchFamily="18" charset="0"/>
                      </a:rPr>
                      <m:t>=</m:t>
                    </m:r>
                    <m:sSub>
                      <m:sSubPr>
                        <m:ctrlPr>
                          <a:rPr lang="en-US" altLang="zh-TW" b="0" i="1" dirty="0" smtClean="0">
                            <a:latin typeface="Cambria Math" panose="02040503050406030204" pitchFamily="18" charset="0"/>
                          </a:rPr>
                        </m:ctrlPr>
                      </m:sSubPr>
                      <m:e>
                        <m:r>
                          <a:rPr lang="en-US" altLang="zh-TW" b="0" i="1" dirty="0" smtClean="0">
                            <a:latin typeface="Cambria Math" panose="02040503050406030204" pitchFamily="18" charset="0"/>
                          </a:rPr>
                          <m:t>𝛿</m:t>
                        </m:r>
                      </m:e>
                      <m:sub>
                        <m:sSup>
                          <m:sSupPr>
                            <m:ctrlPr>
                              <a:rPr lang="en-US" altLang="zh-TW" b="0" i="1" dirty="0" smtClean="0">
                                <a:latin typeface="Cambria Math" panose="02040503050406030204" pitchFamily="18" charset="0"/>
                              </a:rPr>
                            </m:ctrlPr>
                          </m:sSupPr>
                          <m:e>
                            <m:r>
                              <a:rPr lang="en-US" altLang="zh-TW" b="0" i="1" dirty="0" smtClean="0">
                                <a:latin typeface="Cambria Math" panose="02040503050406030204" pitchFamily="18" charset="0"/>
                              </a:rPr>
                              <m:t>𝑓</m:t>
                            </m:r>
                          </m:e>
                          <m:sup>
                            <m:r>
                              <a:rPr lang="en-US" altLang="zh-TW" b="0" i="1" dirty="0" smtClean="0">
                                <a:latin typeface="Cambria Math" panose="02040503050406030204" pitchFamily="18" charset="0"/>
                              </a:rPr>
                              <m:t>′</m:t>
                            </m:r>
                          </m:sup>
                        </m:sSup>
                      </m:sub>
                    </m:sSub>
                    <m:r>
                      <a:rPr lang="en-US" altLang="zh-TW" b="0" i="1" dirty="0" smtClean="0">
                        <a:latin typeface="Cambria Math" panose="02040503050406030204" pitchFamily="18" charset="0"/>
                      </a:rPr>
                      <m:t>(</m:t>
                    </m:r>
                    <m:r>
                      <a:rPr lang="en-US" altLang="zh-TW" b="0" i="1" dirty="0" smtClean="0">
                        <a:latin typeface="Cambria Math" panose="02040503050406030204" pitchFamily="18" charset="0"/>
                      </a:rPr>
                      <m:t>𝑠</m:t>
                    </m:r>
                    <m:r>
                      <a:rPr lang="en-US" altLang="zh-TW" b="0" i="1" dirty="0" smtClean="0">
                        <a:latin typeface="Cambria Math" panose="02040503050406030204" pitchFamily="18" charset="0"/>
                      </a:rPr>
                      <m:t>,</m:t>
                    </m:r>
                    <m:r>
                      <a:rPr lang="en-US" altLang="zh-TW" b="0" i="1" dirty="0" smtClean="0">
                        <a:latin typeface="Cambria Math" panose="02040503050406030204" pitchFamily="18" charset="0"/>
                      </a:rPr>
                      <m:t>𝑢</m:t>
                    </m:r>
                    <m:r>
                      <a:rPr lang="en-US" altLang="zh-TW" b="0" i="1" dirty="0" smtClean="0">
                        <a:latin typeface="Cambria Math" panose="02040503050406030204" pitchFamily="18" charset="0"/>
                      </a:rPr>
                      <m:t>)+1 </m:t>
                    </m:r>
                  </m:oMath>
                </a14:m>
                <a:endParaRPr lang="en-US" altLang="zh-TW" dirty="0" smtClean="0"/>
              </a:p>
            </p:txBody>
          </p:sp>
        </mc:Choice>
        <mc:Fallback xmlns="">
          <p:sp>
            <p:nvSpPr>
              <p:cNvPr id="4" name="內容版面配置區 3"/>
              <p:cNvSpPr>
                <a:spLocks noGrp="1" noRot="1" noChangeAspect="1" noMove="1" noResize="1" noEditPoints="1" noAdjustHandles="1" noChangeArrowheads="1" noChangeShapeType="1" noTextEdit="1"/>
              </p:cNvSpPr>
              <p:nvPr>
                <p:ph idx="1"/>
              </p:nvPr>
            </p:nvSpPr>
            <p:spPr>
              <a:xfrm>
                <a:off x="838199" y="1825625"/>
                <a:ext cx="10864755" cy="4351338"/>
              </a:xfrm>
              <a:blipFill rotWithShape="0">
                <a:blip r:embed="rId2"/>
                <a:stretch>
                  <a:fillRect l="-1234" t="-2941" r="-5104"/>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362875402"/>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F8731630-D65B-4E4B-ADAE-3017772A52D2}"/>
              </a:ext>
            </a:extLst>
          </p:cNvPr>
          <p:cNvSpPr>
            <a:spLocks noGrp="1"/>
          </p:cNvSpPr>
          <p:nvPr>
            <p:ph type="title"/>
          </p:nvPr>
        </p:nvSpPr>
        <p:spPr/>
        <p:txBody>
          <a:bodyPr/>
          <a:lstStyle/>
          <a:p>
            <a:r>
              <a:rPr lang="en-US" altLang="zh-TW" dirty="0" smtClean="0"/>
              <a:t>Edmonds-Karp</a:t>
            </a:r>
            <a:r>
              <a:rPr lang="zh-TW" altLang="en-US" dirty="0" smtClean="0"/>
              <a:t> 時間複雜度</a:t>
            </a:r>
            <a:endParaRPr lang="zh-TW" altLang="en-US" dirty="0"/>
          </a:p>
        </p:txBody>
      </p:sp>
      <mc:AlternateContent xmlns:mc="http://schemas.openxmlformats.org/markup-compatibility/2006" xmlns:a14="http://schemas.microsoft.com/office/drawing/2010/main">
        <mc:Choice Requires="a14">
          <p:sp>
            <p:nvSpPr>
              <p:cNvPr id="4" name="內容版面配置區 3"/>
              <p:cNvSpPr>
                <a:spLocks noGrp="1"/>
              </p:cNvSpPr>
              <p:nvPr>
                <p:ph idx="1"/>
              </p:nvPr>
            </p:nvSpPr>
            <p:spPr>
              <a:xfrm>
                <a:off x="838199" y="1825625"/>
                <a:ext cx="10864755" cy="4351338"/>
              </a:xfrm>
            </p:spPr>
            <p:txBody>
              <a:bodyPr>
                <a:normAutofit/>
              </a:bodyPr>
              <a:lstStyle/>
              <a:p>
                <a:r>
                  <a:rPr lang="zh-TW" altLang="en-US" dirty="0" smtClean="0"/>
                  <a:t>又因為我們選擇</a:t>
                </a:r>
                <a14:m>
                  <m:oMath xmlns:m="http://schemas.openxmlformats.org/officeDocument/2006/math">
                    <m:r>
                      <a:rPr lang="zh-TW" altLang="en-US" i="1" dirty="0">
                        <a:latin typeface="Cambria Math" panose="02040503050406030204" pitchFamily="18" charset="0"/>
                      </a:rPr>
                      <m:t> </m:t>
                    </m:r>
                    <m:r>
                      <a:rPr lang="en-US" altLang="zh-TW" b="0" i="1" dirty="0" smtClean="0">
                        <a:latin typeface="Cambria Math" panose="02040503050406030204" pitchFamily="18" charset="0"/>
                      </a:rPr>
                      <m:t>𝑣</m:t>
                    </m:r>
                    <m:r>
                      <a:rPr lang="zh-TW" altLang="en-US" i="1" dirty="0">
                        <a:latin typeface="Cambria Math" panose="02040503050406030204" pitchFamily="18" charset="0"/>
                      </a:rPr>
                      <m:t> </m:t>
                    </m:r>
                  </m:oMath>
                </a14:m>
                <a:r>
                  <a:rPr lang="zh-TW" altLang="en-US" dirty="0" smtClean="0"/>
                  <a:t>的方式，因此</a:t>
                </a:r>
                <a:r>
                  <a:rPr lang="en-US" altLang="zh-TW" dirty="0" smtClean="0"/>
                  <a:t/>
                </a:r>
                <a:br>
                  <a:rPr lang="en-US" altLang="zh-TW" dirty="0" smtClean="0"/>
                </a:br>
                <a14:m>
                  <m:oMath xmlns:m="http://schemas.openxmlformats.org/officeDocument/2006/math">
                    <m:r>
                      <a:rPr lang="zh-TW" altLang="en-US" i="1" dirty="0">
                        <a:latin typeface="Cambria Math" panose="02040503050406030204" pitchFamily="18" charset="0"/>
                      </a:rPr>
                      <m:t> </m:t>
                    </m:r>
                    <m:r>
                      <a:rPr lang="zh-TW" altLang="en-US" i="1" dirty="0" smtClean="0">
                        <a:latin typeface="Cambria Math" panose="02040503050406030204" pitchFamily="18" charset="0"/>
                      </a:rPr>
                      <m:t> </m:t>
                    </m:r>
                    <m:r>
                      <a:rPr lang="zh-TW" altLang="en-US" i="1" dirty="0">
                        <a:latin typeface="Cambria Math" panose="02040503050406030204" pitchFamily="18" charset="0"/>
                      </a:rPr>
                      <m:t> </m:t>
                    </m:r>
                    <m:r>
                      <a:rPr lang="zh-TW" altLang="en-US" i="1" dirty="0" smtClean="0">
                        <a:latin typeface="Cambria Math" panose="02040503050406030204" pitchFamily="18" charset="0"/>
                      </a:rPr>
                      <m:t> </m:t>
                    </m:r>
                    <m:r>
                      <a:rPr lang="zh-TW" altLang="en-US" i="1" dirty="0">
                        <a:latin typeface="Cambria Math" panose="02040503050406030204" pitchFamily="18" charset="0"/>
                      </a:rPr>
                      <m:t> </m:t>
                    </m:r>
                    <m:r>
                      <a:rPr lang="zh-TW" altLang="en-US" i="1" dirty="0" smtClean="0">
                        <a:latin typeface="Cambria Math" panose="02040503050406030204" pitchFamily="18" charset="0"/>
                      </a:rPr>
                      <m:t> </m:t>
                    </m:r>
                    <m:r>
                      <a:rPr lang="zh-TW" altLang="en-US" i="1" dirty="0">
                        <a:latin typeface="Cambria Math" panose="02040503050406030204" pitchFamily="18" charset="0"/>
                      </a:rPr>
                      <m:t> </m:t>
                    </m:r>
                    <m:r>
                      <a:rPr lang="zh-TW" altLang="en-US" i="1" dirty="0" smtClean="0">
                        <a:latin typeface="Cambria Math" panose="02040503050406030204" pitchFamily="18" charset="0"/>
                      </a:rPr>
                      <m:t> </m:t>
                    </m:r>
                    <m:r>
                      <a:rPr lang="zh-TW" altLang="en-US" i="1" dirty="0">
                        <a:latin typeface="Cambria Math" panose="02040503050406030204" pitchFamily="18" charset="0"/>
                      </a:rPr>
                      <m:t> </m:t>
                    </m:r>
                    <m:r>
                      <a:rPr lang="zh-TW" altLang="en-US" i="1">
                        <a:latin typeface="Cambria Math" panose="02040503050406030204" pitchFamily="18" charset="0"/>
                      </a:rPr>
                      <m:t> </m:t>
                    </m:r>
                    <m:r>
                      <a:rPr lang="en-US" altLang="zh-TW" b="0" i="1" smtClean="0">
                        <a:latin typeface="Cambria Math" panose="02040503050406030204" pitchFamily="18" charset="0"/>
                      </a:rPr>
                      <m:t>                                 </m:t>
                    </m:r>
                    <m:sSub>
                      <m:sSubPr>
                        <m:ctrlPr>
                          <a:rPr lang="en-US" altLang="zh-TW" i="1">
                            <a:latin typeface="Cambria Math" panose="02040503050406030204" pitchFamily="18" charset="0"/>
                          </a:rPr>
                        </m:ctrlPr>
                      </m:sSubPr>
                      <m:e>
                        <m:r>
                          <a:rPr lang="en-US" altLang="zh-TW" i="1">
                            <a:latin typeface="Cambria Math" panose="02040503050406030204" pitchFamily="18" charset="0"/>
                          </a:rPr>
                          <m:t>𝛿</m:t>
                        </m:r>
                      </m:e>
                      <m:sub>
                        <m:r>
                          <a:rPr lang="en-US" altLang="zh-TW" i="1">
                            <a:latin typeface="Cambria Math" panose="02040503050406030204" pitchFamily="18" charset="0"/>
                          </a:rPr>
                          <m:t>𝑓</m:t>
                        </m:r>
                      </m:sub>
                    </m:sSub>
                    <m:d>
                      <m:dPr>
                        <m:ctrlPr>
                          <a:rPr lang="en-US" altLang="zh-TW" i="1">
                            <a:latin typeface="Cambria Math" panose="02040503050406030204" pitchFamily="18" charset="0"/>
                          </a:rPr>
                        </m:ctrlPr>
                      </m:dPr>
                      <m:e>
                        <m:r>
                          <a:rPr lang="en-US" altLang="zh-TW" i="1">
                            <a:latin typeface="Cambria Math" panose="02040503050406030204" pitchFamily="18" charset="0"/>
                          </a:rPr>
                          <m:t>𝑠</m:t>
                        </m:r>
                        <m:r>
                          <a:rPr lang="en-US" altLang="zh-TW" i="1">
                            <a:latin typeface="Cambria Math" panose="02040503050406030204" pitchFamily="18" charset="0"/>
                          </a:rPr>
                          <m:t>,</m:t>
                        </m:r>
                        <m:r>
                          <a:rPr lang="en-US" altLang="zh-TW" i="1">
                            <a:latin typeface="Cambria Math" panose="02040503050406030204" pitchFamily="18" charset="0"/>
                          </a:rPr>
                          <m:t>𝑢</m:t>
                        </m:r>
                      </m:e>
                    </m:d>
                    <m:r>
                      <a:rPr lang="en-US" altLang="zh-TW" i="1">
                        <a:latin typeface="Cambria Math" panose="02040503050406030204" pitchFamily="18" charset="0"/>
                      </a:rPr>
                      <m:t>≤</m:t>
                    </m:r>
                    <m:sSub>
                      <m:sSubPr>
                        <m:ctrlPr>
                          <a:rPr lang="en-US" altLang="zh-TW" i="1">
                            <a:latin typeface="Cambria Math" panose="02040503050406030204" pitchFamily="18" charset="0"/>
                          </a:rPr>
                        </m:ctrlPr>
                      </m:sSubPr>
                      <m:e>
                        <m:r>
                          <a:rPr lang="en-US" altLang="zh-TW" i="1">
                            <a:latin typeface="Cambria Math" panose="02040503050406030204" pitchFamily="18" charset="0"/>
                          </a:rPr>
                          <m:t>𝛿</m:t>
                        </m:r>
                      </m:e>
                      <m:sub>
                        <m:sSup>
                          <m:sSupPr>
                            <m:ctrlPr>
                              <a:rPr lang="en-US" altLang="zh-TW" i="1">
                                <a:latin typeface="Cambria Math" panose="02040503050406030204" pitchFamily="18" charset="0"/>
                              </a:rPr>
                            </m:ctrlPr>
                          </m:sSupPr>
                          <m:e>
                            <m:r>
                              <a:rPr lang="en-US" altLang="zh-TW" i="1">
                                <a:latin typeface="Cambria Math" panose="02040503050406030204" pitchFamily="18" charset="0"/>
                              </a:rPr>
                              <m:t>𝑓</m:t>
                            </m:r>
                          </m:e>
                          <m:sup>
                            <m:r>
                              <a:rPr lang="en-US" altLang="zh-TW" i="1">
                                <a:latin typeface="Cambria Math" panose="02040503050406030204" pitchFamily="18" charset="0"/>
                              </a:rPr>
                              <m:t>′</m:t>
                            </m:r>
                          </m:sup>
                        </m:sSup>
                      </m:sub>
                    </m:sSub>
                    <m:d>
                      <m:dPr>
                        <m:ctrlPr>
                          <a:rPr lang="en-US" altLang="zh-TW" i="1">
                            <a:latin typeface="Cambria Math" panose="02040503050406030204" pitchFamily="18" charset="0"/>
                          </a:rPr>
                        </m:ctrlPr>
                      </m:dPr>
                      <m:e>
                        <m:r>
                          <a:rPr lang="en-US" altLang="zh-TW" i="1">
                            <a:latin typeface="Cambria Math" panose="02040503050406030204" pitchFamily="18" charset="0"/>
                          </a:rPr>
                          <m:t>𝑠</m:t>
                        </m:r>
                        <m:r>
                          <a:rPr lang="en-US" altLang="zh-TW" i="1">
                            <a:latin typeface="Cambria Math" panose="02040503050406030204" pitchFamily="18" charset="0"/>
                          </a:rPr>
                          <m:t>,</m:t>
                        </m:r>
                        <m:r>
                          <a:rPr lang="en-US" altLang="zh-TW" i="1">
                            <a:latin typeface="Cambria Math" panose="02040503050406030204" pitchFamily="18" charset="0"/>
                          </a:rPr>
                          <m:t>𝑢</m:t>
                        </m:r>
                      </m:e>
                    </m:d>
                    <m:r>
                      <a:rPr lang="zh-TW" altLang="en-US" i="1">
                        <a:latin typeface="Cambria Math" panose="02040503050406030204" pitchFamily="18" charset="0"/>
                      </a:rPr>
                      <m:t> </m:t>
                    </m:r>
                  </m:oMath>
                </a14:m>
                <a:r>
                  <a:rPr lang="en-US" altLang="zh-TW" i="1" dirty="0" smtClean="0">
                    <a:latin typeface="Cambria Math" panose="02040503050406030204" pitchFamily="18" charset="0"/>
                  </a:rPr>
                  <a:t/>
                </a:r>
                <a:br>
                  <a:rPr lang="en-US" altLang="zh-TW" i="1" dirty="0" smtClean="0">
                    <a:latin typeface="Cambria Math" panose="02040503050406030204" pitchFamily="18" charset="0"/>
                  </a:rPr>
                </a:br>
                <a14:m>
                  <m:oMath xmlns:m="http://schemas.openxmlformats.org/officeDocument/2006/math">
                    <m:r>
                      <a:rPr lang="en-US" altLang="zh-TW" i="1">
                        <a:latin typeface="Cambria Math" panose="02040503050406030204" pitchFamily="18" charset="0"/>
                      </a:rPr>
                      <m:t>⇒</m:t>
                    </m:r>
                    <m:sSub>
                      <m:sSubPr>
                        <m:ctrlPr>
                          <a:rPr lang="en-US" altLang="zh-TW" i="1">
                            <a:latin typeface="Cambria Math" panose="02040503050406030204" pitchFamily="18" charset="0"/>
                          </a:rPr>
                        </m:ctrlPr>
                      </m:sSubPr>
                      <m:e>
                        <m:r>
                          <a:rPr lang="en-US" altLang="zh-TW" i="1">
                            <a:latin typeface="Cambria Math" panose="02040503050406030204" pitchFamily="18" charset="0"/>
                          </a:rPr>
                          <m:t>𝛿</m:t>
                        </m:r>
                      </m:e>
                      <m:sub>
                        <m:r>
                          <a:rPr lang="en-US" altLang="zh-TW" i="1">
                            <a:latin typeface="Cambria Math" panose="02040503050406030204" pitchFamily="18" charset="0"/>
                          </a:rPr>
                          <m:t>𝑓</m:t>
                        </m:r>
                      </m:sub>
                    </m:sSub>
                    <m:d>
                      <m:dPr>
                        <m:ctrlPr>
                          <a:rPr lang="en-US" altLang="zh-TW" i="1">
                            <a:latin typeface="Cambria Math" panose="02040503050406030204" pitchFamily="18" charset="0"/>
                          </a:rPr>
                        </m:ctrlPr>
                      </m:dPr>
                      <m:e>
                        <m:r>
                          <a:rPr lang="en-US" altLang="zh-TW" i="1">
                            <a:latin typeface="Cambria Math" panose="02040503050406030204" pitchFamily="18" charset="0"/>
                          </a:rPr>
                          <m:t>𝑠</m:t>
                        </m:r>
                        <m:r>
                          <a:rPr lang="en-US" altLang="zh-TW" i="1">
                            <a:latin typeface="Cambria Math" panose="02040503050406030204" pitchFamily="18" charset="0"/>
                          </a:rPr>
                          <m:t>,</m:t>
                        </m:r>
                        <m:r>
                          <a:rPr lang="en-US" altLang="zh-TW" i="1">
                            <a:latin typeface="Cambria Math" panose="02040503050406030204" pitchFamily="18" charset="0"/>
                          </a:rPr>
                          <m:t>𝑢</m:t>
                        </m:r>
                      </m:e>
                    </m:d>
                    <m:r>
                      <a:rPr lang="en-US" altLang="zh-TW" i="1">
                        <a:latin typeface="Cambria Math" panose="02040503050406030204" pitchFamily="18" charset="0"/>
                      </a:rPr>
                      <m:t>+1≤</m:t>
                    </m:r>
                    <m:sSub>
                      <m:sSubPr>
                        <m:ctrlPr>
                          <a:rPr lang="en-US" altLang="zh-TW" i="1">
                            <a:latin typeface="Cambria Math" panose="02040503050406030204" pitchFamily="18" charset="0"/>
                          </a:rPr>
                        </m:ctrlPr>
                      </m:sSubPr>
                      <m:e>
                        <m:r>
                          <a:rPr lang="en-US" altLang="zh-TW" i="1">
                            <a:latin typeface="Cambria Math" panose="02040503050406030204" pitchFamily="18" charset="0"/>
                          </a:rPr>
                          <m:t>𝛿</m:t>
                        </m:r>
                      </m:e>
                      <m:sub>
                        <m:sSup>
                          <m:sSupPr>
                            <m:ctrlPr>
                              <a:rPr lang="en-US" altLang="zh-TW" i="1">
                                <a:latin typeface="Cambria Math" panose="02040503050406030204" pitchFamily="18" charset="0"/>
                              </a:rPr>
                            </m:ctrlPr>
                          </m:sSupPr>
                          <m:e>
                            <m:r>
                              <a:rPr lang="en-US" altLang="zh-TW" i="1">
                                <a:latin typeface="Cambria Math" panose="02040503050406030204" pitchFamily="18" charset="0"/>
                              </a:rPr>
                              <m:t>𝑓</m:t>
                            </m:r>
                          </m:e>
                          <m:sup>
                            <m:r>
                              <a:rPr lang="en-US" altLang="zh-TW" i="1">
                                <a:latin typeface="Cambria Math" panose="02040503050406030204" pitchFamily="18" charset="0"/>
                              </a:rPr>
                              <m:t>′</m:t>
                            </m:r>
                          </m:sup>
                        </m:sSup>
                      </m:sub>
                    </m:sSub>
                    <m:d>
                      <m:dPr>
                        <m:ctrlPr>
                          <a:rPr lang="en-US" altLang="zh-TW" i="1">
                            <a:latin typeface="Cambria Math" panose="02040503050406030204" pitchFamily="18" charset="0"/>
                          </a:rPr>
                        </m:ctrlPr>
                      </m:dPr>
                      <m:e>
                        <m:r>
                          <a:rPr lang="en-US" altLang="zh-TW" i="1">
                            <a:latin typeface="Cambria Math" panose="02040503050406030204" pitchFamily="18" charset="0"/>
                          </a:rPr>
                          <m:t>𝑠</m:t>
                        </m:r>
                        <m:r>
                          <a:rPr lang="en-US" altLang="zh-TW" i="1">
                            <a:latin typeface="Cambria Math" panose="02040503050406030204" pitchFamily="18" charset="0"/>
                          </a:rPr>
                          <m:t>,</m:t>
                        </m:r>
                        <m:r>
                          <a:rPr lang="en-US" altLang="zh-TW" i="1">
                            <a:latin typeface="Cambria Math" panose="02040503050406030204" pitchFamily="18" charset="0"/>
                          </a:rPr>
                          <m:t>𝑢</m:t>
                        </m:r>
                      </m:e>
                    </m:d>
                    <m:r>
                      <a:rPr lang="en-US" altLang="zh-TW" i="1">
                        <a:latin typeface="Cambria Math" panose="02040503050406030204" pitchFamily="18" charset="0"/>
                      </a:rPr>
                      <m:t>+1</m:t>
                    </m:r>
                    <m:r>
                      <a:rPr lang="en-US" altLang="zh-TW" b="0" i="1" smtClean="0">
                        <a:latin typeface="Cambria Math" panose="02040503050406030204" pitchFamily="18" charset="0"/>
                      </a:rPr>
                      <m:t>=</m:t>
                    </m:r>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 </m:t>
                        </m:r>
                        <m:r>
                          <a:rPr lang="en-US" altLang="zh-TW" b="0" i="1" smtClean="0">
                            <a:latin typeface="Cambria Math" panose="02040503050406030204" pitchFamily="18" charset="0"/>
                          </a:rPr>
                          <m:t>𝛿</m:t>
                        </m:r>
                      </m:e>
                      <m:sub>
                        <m:sSup>
                          <m:sSupPr>
                            <m:ctrlPr>
                              <a:rPr lang="en-US" altLang="zh-TW" b="0" i="1" smtClean="0">
                                <a:latin typeface="Cambria Math" panose="02040503050406030204" pitchFamily="18" charset="0"/>
                              </a:rPr>
                            </m:ctrlPr>
                          </m:sSupPr>
                          <m:e>
                            <m:r>
                              <a:rPr lang="en-US" altLang="zh-TW" b="0" i="1" smtClean="0">
                                <a:latin typeface="Cambria Math" panose="02040503050406030204" pitchFamily="18" charset="0"/>
                              </a:rPr>
                              <m:t>𝑓</m:t>
                            </m:r>
                          </m:e>
                          <m:sup>
                            <m:r>
                              <a:rPr lang="en-US" altLang="zh-TW" b="0" i="1" smtClean="0">
                                <a:latin typeface="Cambria Math" panose="02040503050406030204" pitchFamily="18" charset="0"/>
                              </a:rPr>
                              <m:t>′</m:t>
                            </m:r>
                          </m:sup>
                        </m:sSup>
                      </m:sub>
                    </m:sSub>
                    <m:d>
                      <m:dPr>
                        <m:ctrlPr>
                          <a:rPr lang="en-US" altLang="zh-TW" b="0" i="1" smtClean="0">
                            <a:latin typeface="Cambria Math" panose="02040503050406030204" pitchFamily="18" charset="0"/>
                          </a:rPr>
                        </m:ctrlPr>
                      </m:dPr>
                      <m:e>
                        <m:r>
                          <a:rPr lang="en-US" altLang="zh-TW" b="0" i="1" smtClean="0">
                            <a:latin typeface="Cambria Math" panose="02040503050406030204" pitchFamily="18" charset="0"/>
                          </a:rPr>
                          <m:t>𝑠</m:t>
                        </m:r>
                        <m:r>
                          <a:rPr lang="en-US" altLang="zh-TW" b="0" i="1" smtClean="0">
                            <a:latin typeface="Cambria Math" panose="02040503050406030204" pitchFamily="18" charset="0"/>
                          </a:rPr>
                          <m:t>,</m:t>
                        </m:r>
                        <m:r>
                          <a:rPr lang="en-US" altLang="zh-TW" b="0" i="1" smtClean="0">
                            <a:latin typeface="Cambria Math" panose="02040503050406030204" pitchFamily="18" charset="0"/>
                          </a:rPr>
                          <m:t>𝑣</m:t>
                        </m:r>
                      </m:e>
                    </m:d>
                    <m:r>
                      <a:rPr lang="en-US" altLang="zh-TW" b="0" i="1" smtClean="0">
                        <a:latin typeface="Cambria Math" panose="02040503050406030204" pitchFamily="18" charset="0"/>
                      </a:rPr>
                      <m:t>&lt;</m:t>
                    </m:r>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𝛿</m:t>
                        </m:r>
                      </m:e>
                      <m:sub>
                        <m:r>
                          <a:rPr lang="en-US" altLang="zh-TW" b="0" i="1" smtClean="0">
                            <a:latin typeface="Cambria Math" panose="02040503050406030204" pitchFamily="18" charset="0"/>
                          </a:rPr>
                          <m:t>𝑓</m:t>
                        </m:r>
                      </m:sub>
                    </m:sSub>
                    <m:r>
                      <a:rPr lang="en-US" altLang="zh-TW" b="0" i="1" smtClean="0">
                        <a:latin typeface="Cambria Math" panose="02040503050406030204" pitchFamily="18" charset="0"/>
                      </a:rPr>
                      <m:t>(</m:t>
                    </m:r>
                    <m:r>
                      <a:rPr lang="en-US" altLang="zh-TW" b="0" i="1" smtClean="0">
                        <a:latin typeface="Cambria Math" panose="02040503050406030204" pitchFamily="18" charset="0"/>
                      </a:rPr>
                      <m:t>𝑠</m:t>
                    </m:r>
                    <m:r>
                      <a:rPr lang="en-US" altLang="zh-TW" b="0" i="1" smtClean="0">
                        <a:latin typeface="Cambria Math" panose="02040503050406030204" pitchFamily="18" charset="0"/>
                      </a:rPr>
                      <m:t>,</m:t>
                    </m:r>
                    <m:r>
                      <a:rPr lang="en-US" altLang="zh-TW" b="0" i="1" smtClean="0">
                        <a:latin typeface="Cambria Math" panose="02040503050406030204" pitchFamily="18" charset="0"/>
                      </a:rPr>
                      <m:t>𝑣</m:t>
                    </m:r>
                    <m:r>
                      <a:rPr lang="en-US" altLang="zh-TW" b="0" i="1" smtClean="0">
                        <a:latin typeface="Cambria Math" panose="02040503050406030204" pitchFamily="18" charset="0"/>
                      </a:rPr>
                      <m:t>)           </m:t>
                    </m:r>
                  </m:oMath>
                </a14:m>
                <a:endParaRPr lang="en-US" altLang="zh-TW" dirty="0" smtClean="0"/>
              </a:p>
              <a:p>
                <a:pPr marL="0" indent="0">
                  <a:buNone/>
                </a:pPr>
                <a14:m>
                  <m:oMathPara xmlns:m="http://schemas.openxmlformats.org/officeDocument/2006/math">
                    <m:oMathParaPr>
                      <m:jc m:val="center"/>
                    </m:oMathParaPr>
                    <m:oMath xmlns:m="http://schemas.openxmlformats.org/officeDocument/2006/math">
                      <m:r>
                        <a:rPr lang="en-US" altLang="zh-TW" b="0" i="1" smtClean="0">
                          <a:latin typeface="Cambria Math" panose="02040503050406030204" pitchFamily="18" charset="0"/>
                        </a:rPr>
                        <m:t>⇒ </m:t>
                      </m:r>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𝛿</m:t>
                          </m:r>
                        </m:e>
                        <m:sub>
                          <m:r>
                            <a:rPr lang="en-US" altLang="zh-TW" b="0" i="1" smtClean="0">
                              <a:latin typeface="Cambria Math" panose="02040503050406030204" pitchFamily="18" charset="0"/>
                            </a:rPr>
                            <m:t>𝑓</m:t>
                          </m:r>
                        </m:sub>
                      </m:sSub>
                      <m:d>
                        <m:dPr>
                          <m:ctrlPr>
                            <a:rPr lang="en-US" altLang="zh-TW" b="0" i="1" smtClean="0">
                              <a:latin typeface="Cambria Math" panose="02040503050406030204" pitchFamily="18" charset="0"/>
                            </a:rPr>
                          </m:ctrlPr>
                        </m:dPr>
                        <m:e>
                          <m:r>
                            <a:rPr lang="en-US" altLang="zh-TW" b="0" i="1" smtClean="0">
                              <a:latin typeface="Cambria Math" panose="02040503050406030204" pitchFamily="18" charset="0"/>
                            </a:rPr>
                            <m:t>𝑠</m:t>
                          </m:r>
                          <m:r>
                            <a:rPr lang="en-US" altLang="zh-TW" b="0" i="1" smtClean="0">
                              <a:latin typeface="Cambria Math" panose="02040503050406030204" pitchFamily="18" charset="0"/>
                            </a:rPr>
                            <m:t>,</m:t>
                          </m:r>
                          <m:r>
                            <a:rPr lang="en-US" altLang="zh-TW" b="0" i="1" smtClean="0">
                              <a:latin typeface="Cambria Math" panose="02040503050406030204" pitchFamily="18" charset="0"/>
                            </a:rPr>
                            <m:t>𝑢</m:t>
                          </m:r>
                        </m:e>
                      </m:d>
                      <m:r>
                        <a:rPr lang="en-US" altLang="zh-TW" b="0" i="1" smtClean="0">
                          <a:latin typeface="Cambria Math" panose="02040503050406030204" pitchFamily="18" charset="0"/>
                        </a:rPr>
                        <m:t>+1</m:t>
                      </m:r>
                      <m:r>
                        <a:rPr lang="en-US" altLang="zh-TW" b="0" i="1" smtClean="0">
                          <a:latin typeface="Cambria Math" panose="02040503050406030204" pitchFamily="18" charset="0"/>
                          <a:ea typeface="Cambria Math" panose="02040503050406030204" pitchFamily="18" charset="0"/>
                        </a:rPr>
                        <m:t>&lt;</m:t>
                      </m:r>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𝛿</m:t>
                          </m:r>
                        </m:e>
                        <m:sub>
                          <m:r>
                            <a:rPr lang="en-US" altLang="zh-TW" b="0" i="1" smtClean="0">
                              <a:latin typeface="Cambria Math" panose="02040503050406030204" pitchFamily="18" charset="0"/>
                            </a:rPr>
                            <m:t>𝑓</m:t>
                          </m:r>
                        </m:sub>
                      </m:sSub>
                      <m:d>
                        <m:dPr>
                          <m:ctrlPr>
                            <a:rPr lang="en-US" altLang="zh-TW" b="0" i="1" smtClean="0">
                              <a:latin typeface="Cambria Math" panose="02040503050406030204" pitchFamily="18" charset="0"/>
                            </a:rPr>
                          </m:ctrlPr>
                        </m:dPr>
                        <m:e>
                          <m:r>
                            <a:rPr lang="en-US" altLang="zh-TW" b="0" i="1" smtClean="0">
                              <a:latin typeface="Cambria Math" panose="02040503050406030204" pitchFamily="18" charset="0"/>
                            </a:rPr>
                            <m:t>𝑠</m:t>
                          </m:r>
                          <m:r>
                            <a:rPr lang="en-US" altLang="zh-TW" b="0" i="1" smtClean="0">
                              <a:latin typeface="Cambria Math" panose="02040503050406030204" pitchFamily="18" charset="0"/>
                            </a:rPr>
                            <m:t>,</m:t>
                          </m:r>
                          <m:r>
                            <a:rPr lang="en-US" altLang="zh-TW" b="0" i="1" smtClean="0">
                              <a:latin typeface="Cambria Math" panose="02040503050406030204" pitchFamily="18" charset="0"/>
                            </a:rPr>
                            <m:t>𝑣</m:t>
                          </m:r>
                        </m:e>
                      </m:d>
                      <m:r>
                        <a:rPr lang="en-US" altLang="zh-TW" b="0" i="1" smtClean="0">
                          <a:latin typeface="Cambria Math" panose="02040503050406030204" pitchFamily="18" charset="0"/>
                        </a:rPr>
                        <m:t>       </m:t>
                      </m:r>
                    </m:oMath>
                  </m:oMathPara>
                </a14:m>
                <a:endParaRPr lang="en-US" altLang="zh-TW" dirty="0" smtClean="0"/>
              </a:p>
              <a:p>
                <a:r>
                  <a:rPr lang="zh-TW" altLang="en-US" dirty="0" smtClean="0"/>
                  <a:t>也就是說</a:t>
                </a:r>
                <a14:m>
                  <m:oMath xmlns:m="http://schemas.openxmlformats.org/officeDocument/2006/math">
                    <m:r>
                      <a:rPr lang="zh-TW" altLang="en-US" i="1" dirty="0">
                        <a:latin typeface="Cambria Math" panose="02040503050406030204" pitchFamily="18" charset="0"/>
                      </a:rPr>
                      <m:t> </m:t>
                    </m:r>
                    <m:r>
                      <a:rPr lang="en-US" altLang="zh-TW" b="0" i="1" dirty="0" smtClean="0">
                        <a:latin typeface="Cambria Math" panose="02040503050406030204" pitchFamily="18" charset="0"/>
                      </a:rPr>
                      <m:t>(</m:t>
                    </m:r>
                    <m:r>
                      <a:rPr lang="en-US" altLang="zh-TW" b="0" i="1" dirty="0" smtClean="0">
                        <a:latin typeface="Cambria Math" panose="02040503050406030204" pitchFamily="18" charset="0"/>
                      </a:rPr>
                      <m:t>𝑢</m:t>
                    </m:r>
                    <m:r>
                      <a:rPr lang="en-US" altLang="zh-TW" b="0" i="1" dirty="0" smtClean="0">
                        <a:latin typeface="Cambria Math" panose="02040503050406030204" pitchFamily="18" charset="0"/>
                      </a:rPr>
                      <m:t>,</m:t>
                    </m:r>
                    <m:r>
                      <a:rPr lang="en-US" altLang="zh-TW" b="0" i="1" dirty="0" smtClean="0">
                        <a:latin typeface="Cambria Math" panose="02040503050406030204" pitchFamily="18" charset="0"/>
                      </a:rPr>
                      <m:t>𝑣</m:t>
                    </m:r>
                    <m:r>
                      <a:rPr lang="en-US" altLang="zh-TW" b="0" i="1" dirty="0" smtClean="0">
                        <a:latin typeface="Cambria Math" panose="02040503050406030204" pitchFamily="18" charset="0"/>
                      </a:rPr>
                      <m:t>) </m:t>
                    </m:r>
                  </m:oMath>
                </a14:m>
                <a:r>
                  <a:rPr lang="zh-TW" altLang="en-US" dirty="0" smtClean="0"/>
                  <a:t>邊沒有剩餘流量，因為如果</a:t>
                </a:r>
                <a14:m>
                  <m:oMath xmlns:m="http://schemas.openxmlformats.org/officeDocument/2006/math">
                    <m:r>
                      <a:rPr lang="zh-TW" altLang="en-US" i="1" dirty="0">
                        <a:latin typeface="Cambria Math" panose="02040503050406030204" pitchFamily="18" charset="0"/>
                      </a:rPr>
                      <m:t> </m:t>
                    </m:r>
                    <m:r>
                      <a:rPr lang="en-US" altLang="zh-TW" i="1" dirty="0" smtClean="0">
                        <a:latin typeface="Cambria Math" panose="02040503050406030204" pitchFamily="18" charset="0"/>
                      </a:rPr>
                      <m:t>(</m:t>
                    </m:r>
                    <m:r>
                      <a:rPr lang="en-US" altLang="zh-TW" b="0" i="1" dirty="0" smtClean="0">
                        <a:latin typeface="Cambria Math" panose="02040503050406030204" pitchFamily="18" charset="0"/>
                      </a:rPr>
                      <m:t>𝑢</m:t>
                    </m:r>
                    <m:r>
                      <a:rPr lang="en-US" altLang="zh-TW" b="0" i="1" dirty="0" smtClean="0">
                        <a:latin typeface="Cambria Math" panose="02040503050406030204" pitchFamily="18" charset="0"/>
                      </a:rPr>
                      <m:t>,</m:t>
                    </m:r>
                    <m:r>
                      <a:rPr lang="en-US" altLang="zh-TW" b="0" i="1" dirty="0" smtClean="0">
                        <a:latin typeface="Cambria Math" panose="02040503050406030204" pitchFamily="18" charset="0"/>
                      </a:rPr>
                      <m:t>𝑣</m:t>
                    </m:r>
                    <m:r>
                      <a:rPr lang="en-US" altLang="zh-TW" i="1" dirty="0">
                        <a:latin typeface="Cambria Math" panose="02040503050406030204" pitchFamily="18" charset="0"/>
                      </a:rPr>
                      <m:t>)</m:t>
                    </m:r>
                    <m:r>
                      <a:rPr lang="zh-TW" altLang="en-US" i="1" dirty="0">
                        <a:latin typeface="Cambria Math" panose="02040503050406030204" pitchFamily="18" charset="0"/>
                      </a:rPr>
                      <m:t> </m:t>
                    </m:r>
                  </m:oMath>
                </a14:m>
                <a:r>
                  <a:rPr lang="zh-TW" altLang="en-US" dirty="0" smtClean="0"/>
                  <a:t>邊還有剩餘流量的話代表</a:t>
                </a:r>
                <a14:m>
                  <m:oMath xmlns:m="http://schemas.openxmlformats.org/officeDocument/2006/math">
                    <m:r>
                      <a:rPr lang="zh-TW" altLang="en-US" i="1" dirty="0">
                        <a:latin typeface="Cambria Math" panose="02040503050406030204" pitchFamily="18" charset="0"/>
                      </a:rPr>
                      <m:t> </m:t>
                    </m:r>
                    <m:sSub>
                      <m:sSubPr>
                        <m:ctrlPr>
                          <a:rPr lang="en-US" altLang="zh-TW" b="0" i="1" dirty="0" smtClean="0">
                            <a:latin typeface="Cambria Math" panose="02040503050406030204" pitchFamily="18" charset="0"/>
                          </a:rPr>
                        </m:ctrlPr>
                      </m:sSubPr>
                      <m:e>
                        <m:r>
                          <a:rPr lang="en-US" altLang="zh-TW" b="0" i="1" dirty="0" smtClean="0">
                            <a:latin typeface="Cambria Math" panose="02040503050406030204" pitchFamily="18" charset="0"/>
                          </a:rPr>
                          <m:t>𝛿</m:t>
                        </m:r>
                      </m:e>
                      <m:sub>
                        <m:r>
                          <a:rPr lang="en-US" altLang="zh-TW" b="0" i="1" dirty="0" smtClean="0">
                            <a:latin typeface="Cambria Math" panose="02040503050406030204" pitchFamily="18" charset="0"/>
                          </a:rPr>
                          <m:t>𝑓</m:t>
                        </m:r>
                      </m:sub>
                    </m:sSub>
                    <m:d>
                      <m:dPr>
                        <m:ctrlPr>
                          <a:rPr lang="en-US" altLang="zh-TW" b="0" i="1" dirty="0" smtClean="0">
                            <a:latin typeface="Cambria Math" panose="02040503050406030204" pitchFamily="18" charset="0"/>
                          </a:rPr>
                        </m:ctrlPr>
                      </m:dPr>
                      <m:e>
                        <m:r>
                          <a:rPr lang="en-US" altLang="zh-TW" b="0" i="1" dirty="0" smtClean="0">
                            <a:latin typeface="Cambria Math" panose="02040503050406030204" pitchFamily="18" charset="0"/>
                          </a:rPr>
                          <m:t>𝑠</m:t>
                        </m:r>
                        <m:r>
                          <a:rPr lang="en-US" altLang="zh-TW" b="0" i="1" dirty="0" smtClean="0">
                            <a:latin typeface="Cambria Math" panose="02040503050406030204" pitchFamily="18" charset="0"/>
                          </a:rPr>
                          <m:t>,</m:t>
                        </m:r>
                        <m:r>
                          <a:rPr lang="en-US" altLang="zh-TW" b="0" i="1" dirty="0" smtClean="0">
                            <a:latin typeface="Cambria Math" panose="02040503050406030204" pitchFamily="18" charset="0"/>
                          </a:rPr>
                          <m:t>𝑣</m:t>
                        </m:r>
                      </m:e>
                    </m:d>
                    <m:r>
                      <a:rPr lang="en-US" altLang="zh-TW" b="0" i="1" dirty="0" smtClean="0">
                        <a:latin typeface="Cambria Math" panose="02040503050406030204" pitchFamily="18" charset="0"/>
                      </a:rPr>
                      <m:t>≤</m:t>
                    </m:r>
                    <m:sSub>
                      <m:sSubPr>
                        <m:ctrlPr>
                          <a:rPr lang="en-US" altLang="zh-TW" b="0" i="1" dirty="0" smtClean="0">
                            <a:latin typeface="Cambria Math" panose="02040503050406030204" pitchFamily="18" charset="0"/>
                          </a:rPr>
                        </m:ctrlPr>
                      </m:sSubPr>
                      <m:e>
                        <m:r>
                          <a:rPr lang="en-US" altLang="zh-TW" b="0" i="1" dirty="0" smtClean="0">
                            <a:latin typeface="Cambria Math" panose="02040503050406030204" pitchFamily="18" charset="0"/>
                          </a:rPr>
                          <m:t>𝛿</m:t>
                        </m:r>
                      </m:e>
                      <m:sub>
                        <m:r>
                          <a:rPr lang="en-US" altLang="zh-TW" b="0" i="1" dirty="0" smtClean="0">
                            <a:latin typeface="Cambria Math" panose="02040503050406030204" pitchFamily="18" charset="0"/>
                          </a:rPr>
                          <m:t>𝑓</m:t>
                        </m:r>
                      </m:sub>
                    </m:sSub>
                    <m:d>
                      <m:dPr>
                        <m:ctrlPr>
                          <a:rPr lang="en-US" altLang="zh-TW" b="0" i="1" dirty="0" smtClean="0">
                            <a:latin typeface="Cambria Math" panose="02040503050406030204" pitchFamily="18" charset="0"/>
                          </a:rPr>
                        </m:ctrlPr>
                      </m:dPr>
                      <m:e>
                        <m:r>
                          <a:rPr lang="en-US" altLang="zh-TW" b="0" i="1" dirty="0" smtClean="0">
                            <a:latin typeface="Cambria Math" panose="02040503050406030204" pitchFamily="18" charset="0"/>
                          </a:rPr>
                          <m:t>𝑠</m:t>
                        </m:r>
                        <m:r>
                          <a:rPr lang="en-US" altLang="zh-TW" b="0" i="1" dirty="0" smtClean="0">
                            <a:latin typeface="Cambria Math" panose="02040503050406030204" pitchFamily="18" charset="0"/>
                          </a:rPr>
                          <m:t>,</m:t>
                        </m:r>
                        <m:r>
                          <a:rPr lang="en-US" altLang="zh-TW" b="0" i="1" dirty="0" smtClean="0">
                            <a:latin typeface="Cambria Math" panose="02040503050406030204" pitchFamily="18" charset="0"/>
                          </a:rPr>
                          <m:t>𝑢</m:t>
                        </m:r>
                      </m:e>
                    </m:d>
                    <m:r>
                      <a:rPr lang="en-US" altLang="zh-TW" b="0" i="1" dirty="0" smtClean="0">
                        <a:latin typeface="Cambria Math" panose="02040503050406030204" pitchFamily="18" charset="0"/>
                      </a:rPr>
                      <m:t>+1</m:t>
                    </m:r>
                    <m:r>
                      <a:rPr lang="zh-TW" altLang="en-US" i="1" dirty="0">
                        <a:latin typeface="Cambria Math" panose="02040503050406030204" pitchFamily="18" charset="0"/>
                      </a:rPr>
                      <m:t> </m:t>
                    </m:r>
                  </m:oMath>
                </a14:m>
                <a:endParaRPr lang="en-US" altLang="zh-TW" dirty="0" smtClean="0"/>
              </a:p>
            </p:txBody>
          </p:sp>
        </mc:Choice>
        <mc:Fallback xmlns="">
          <p:sp>
            <p:nvSpPr>
              <p:cNvPr id="4" name="內容版面配置區 3"/>
              <p:cNvSpPr>
                <a:spLocks noGrp="1" noRot="1" noChangeAspect="1" noMove="1" noResize="1" noEditPoints="1" noAdjustHandles="1" noChangeArrowheads="1" noChangeShapeType="1" noTextEdit="1"/>
              </p:cNvSpPr>
              <p:nvPr>
                <p:ph idx="1"/>
              </p:nvPr>
            </p:nvSpPr>
            <p:spPr>
              <a:xfrm>
                <a:off x="838199" y="1825625"/>
                <a:ext cx="10864755" cy="4351338"/>
              </a:xfrm>
              <a:blipFill rotWithShape="0">
                <a:blip r:embed="rId2"/>
                <a:stretch>
                  <a:fillRect l="-1234" t="-2941" r="-1178"/>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311603573"/>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F8731630-D65B-4E4B-ADAE-3017772A52D2}"/>
              </a:ext>
            </a:extLst>
          </p:cNvPr>
          <p:cNvSpPr>
            <a:spLocks noGrp="1"/>
          </p:cNvSpPr>
          <p:nvPr>
            <p:ph type="title"/>
          </p:nvPr>
        </p:nvSpPr>
        <p:spPr/>
        <p:txBody>
          <a:bodyPr/>
          <a:lstStyle/>
          <a:p>
            <a:r>
              <a:rPr lang="en-US" altLang="zh-TW" dirty="0" smtClean="0"/>
              <a:t>Edmonds-Karp</a:t>
            </a:r>
            <a:r>
              <a:rPr lang="zh-TW" altLang="en-US" dirty="0" smtClean="0"/>
              <a:t> 時間複雜度</a:t>
            </a:r>
            <a:endParaRPr lang="zh-TW" altLang="en-US" dirty="0"/>
          </a:p>
        </p:txBody>
      </p:sp>
      <mc:AlternateContent xmlns:mc="http://schemas.openxmlformats.org/markup-compatibility/2006" xmlns:a14="http://schemas.microsoft.com/office/drawing/2010/main">
        <mc:Choice Requires="a14">
          <p:sp>
            <p:nvSpPr>
              <p:cNvPr id="4" name="內容版面配置區 3"/>
              <p:cNvSpPr>
                <a:spLocks noGrp="1"/>
              </p:cNvSpPr>
              <p:nvPr>
                <p:ph idx="1"/>
              </p:nvPr>
            </p:nvSpPr>
            <p:spPr>
              <a:xfrm>
                <a:off x="838199" y="1825625"/>
                <a:ext cx="10864755" cy="4351338"/>
              </a:xfrm>
            </p:spPr>
            <p:txBody>
              <a:bodyPr>
                <a:normAutofit/>
              </a:bodyPr>
              <a:lstStyle/>
              <a:p>
                <a14:m>
                  <m:oMath xmlns:m="http://schemas.openxmlformats.org/officeDocument/2006/math">
                    <m:r>
                      <a:rPr lang="en-US" altLang="zh-TW" b="0" i="1" smtClean="0">
                        <a:latin typeface="Cambria Math" panose="02040503050406030204" pitchFamily="18" charset="0"/>
                      </a:rPr>
                      <m:t> </m:t>
                    </m:r>
                    <m:r>
                      <a:rPr lang="en-US" altLang="zh-TW" i="1">
                        <a:latin typeface="Cambria Math" panose="02040503050406030204" pitchFamily="18" charset="0"/>
                      </a:rPr>
                      <m:t>(</m:t>
                    </m:r>
                    <m:r>
                      <a:rPr lang="en-US" altLang="zh-TW" b="0" i="1" smtClean="0">
                        <a:latin typeface="Cambria Math" panose="02040503050406030204" pitchFamily="18" charset="0"/>
                      </a:rPr>
                      <m:t>𝑢</m:t>
                    </m:r>
                    <m:r>
                      <a:rPr lang="en-US" altLang="zh-TW" b="0" i="1" smtClean="0">
                        <a:latin typeface="Cambria Math" panose="02040503050406030204" pitchFamily="18" charset="0"/>
                      </a:rPr>
                      <m:t>,</m:t>
                    </m:r>
                    <m:r>
                      <a:rPr lang="en-US" altLang="zh-TW" b="0" i="1" smtClean="0">
                        <a:latin typeface="Cambria Math" panose="02040503050406030204" pitchFamily="18" charset="0"/>
                      </a:rPr>
                      <m:t>𝑣</m:t>
                    </m:r>
                    <m:r>
                      <a:rPr lang="en-US" altLang="zh-TW" b="0" i="1" smtClean="0">
                        <a:latin typeface="Cambria Math" panose="02040503050406030204" pitchFamily="18" charset="0"/>
                      </a:rPr>
                      <m:t>) </m:t>
                    </m:r>
                  </m:oMath>
                </a14:m>
                <a:r>
                  <a:rPr lang="zh-TW" altLang="en-US" dirty="0" smtClean="0"/>
                  <a:t>邊在擴充前沒有剩餘流量，但擴充後有剩餘流量，代表在這次增廣時有通過</a:t>
                </a:r>
                <a14:m>
                  <m:oMath xmlns:m="http://schemas.openxmlformats.org/officeDocument/2006/math">
                    <m:r>
                      <a:rPr lang="zh-TW" altLang="en-US" i="1" dirty="0">
                        <a:latin typeface="Cambria Math" panose="02040503050406030204" pitchFamily="18" charset="0"/>
                      </a:rPr>
                      <m:t> </m:t>
                    </m:r>
                    <m:r>
                      <a:rPr lang="en-US" altLang="zh-TW" i="1" dirty="0">
                        <a:latin typeface="Cambria Math" panose="02040503050406030204" pitchFamily="18" charset="0"/>
                      </a:rPr>
                      <m:t>(</m:t>
                    </m:r>
                    <m:r>
                      <a:rPr lang="en-US" altLang="zh-TW" b="0" i="1" dirty="0" smtClean="0">
                        <a:latin typeface="Cambria Math" panose="02040503050406030204" pitchFamily="18" charset="0"/>
                      </a:rPr>
                      <m:t>𝑣</m:t>
                    </m:r>
                    <m:r>
                      <a:rPr lang="en-US" altLang="zh-TW" b="0" i="1" dirty="0" smtClean="0">
                        <a:latin typeface="Cambria Math" panose="02040503050406030204" pitchFamily="18" charset="0"/>
                      </a:rPr>
                      <m:t>,</m:t>
                    </m:r>
                    <m:r>
                      <a:rPr lang="en-US" altLang="zh-TW" b="0" i="1" dirty="0" smtClean="0">
                        <a:latin typeface="Cambria Math" panose="02040503050406030204" pitchFamily="18" charset="0"/>
                      </a:rPr>
                      <m:t>𝑢</m:t>
                    </m:r>
                    <m:r>
                      <a:rPr lang="en-US" altLang="zh-TW" i="1" dirty="0">
                        <a:latin typeface="Cambria Math" panose="02040503050406030204" pitchFamily="18" charset="0"/>
                      </a:rPr>
                      <m:t>)</m:t>
                    </m:r>
                    <m:r>
                      <a:rPr lang="zh-TW" altLang="en-US" i="1" dirty="0" smtClean="0">
                        <a:latin typeface="Cambria Math" panose="02040503050406030204" pitchFamily="18" charset="0"/>
                      </a:rPr>
                      <m:t> </m:t>
                    </m:r>
                  </m:oMath>
                </a14:m>
                <a:r>
                  <a:rPr lang="zh-TW" altLang="en-US" dirty="0" smtClean="0"/>
                  <a:t>邊，所以</a:t>
                </a:r>
                <a:r>
                  <a:rPr lang="en-US" altLang="zh-TW" dirty="0" smtClean="0"/>
                  <a:t/>
                </a:r>
                <a:br>
                  <a:rPr lang="en-US" altLang="zh-TW" dirty="0" smtClean="0"/>
                </a:br>
                <a14:m>
                  <m:oMath xmlns:m="http://schemas.openxmlformats.org/officeDocument/2006/math">
                    <m:r>
                      <a:rPr lang="zh-TW" altLang="en-US" i="1" dirty="0">
                        <a:latin typeface="Cambria Math" panose="02040503050406030204" pitchFamily="18" charset="0"/>
                      </a:rPr>
                      <m:t> </m:t>
                    </m:r>
                    <m:sSub>
                      <m:sSubPr>
                        <m:ctrlPr>
                          <a:rPr lang="en-US" altLang="zh-TW" b="0" i="1" dirty="0" smtClean="0">
                            <a:latin typeface="Cambria Math" panose="02040503050406030204" pitchFamily="18" charset="0"/>
                          </a:rPr>
                        </m:ctrlPr>
                      </m:sSubPr>
                      <m:e>
                        <m:r>
                          <a:rPr lang="en-US" altLang="zh-TW" b="0" i="1" dirty="0" smtClean="0">
                            <a:latin typeface="Cambria Math" panose="02040503050406030204" pitchFamily="18" charset="0"/>
                          </a:rPr>
                          <m:t>𝛿</m:t>
                        </m:r>
                      </m:e>
                      <m:sub>
                        <m:r>
                          <a:rPr lang="en-US" altLang="zh-TW" b="0" i="1" dirty="0" smtClean="0">
                            <a:latin typeface="Cambria Math" panose="02040503050406030204" pitchFamily="18" charset="0"/>
                          </a:rPr>
                          <m:t>𝑓</m:t>
                        </m:r>
                      </m:sub>
                    </m:sSub>
                    <m:d>
                      <m:dPr>
                        <m:ctrlPr>
                          <a:rPr lang="en-US" altLang="zh-TW" b="0" i="1" dirty="0" smtClean="0">
                            <a:latin typeface="Cambria Math" panose="02040503050406030204" pitchFamily="18" charset="0"/>
                          </a:rPr>
                        </m:ctrlPr>
                      </m:dPr>
                      <m:e>
                        <m:r>
                          <a:rPr lang="en-US" altLang="zh-TW" b="0" i="1" dirty="0" smtClean="0">
                            <a:latin typeface="Cambria Math" panose="02040503050406030204" pitchFamily="18" charset="0"/>
                          </a:rPr>
                          <m:t>𝑠</m:t>
                        </m:r>
                        <m:r>
                          <a:rPr lang="en-US" altLang="zh-TW" b="0" i="1" dirty="0" smtClean="0">
                            <a:latin typeface="Cambria Math" panose="02040503050406030204" pitchFamily="18" charset="0"/>
                          </a:rPr>
                          <m:t>,</m:t>
                        </m:r>
                        <m:r>
                          <a:rPr lang="en-US" altLang="zh-TW" b="0" i="1" dirty="0" smtClean="0">
                            <a:latin typeface="Cambria Math" panose="02040503050406030204" pitchFamily="18" charset="0"/>
                          </a:rPr>
                          <m:t>𝑣</m:t>
                        </m:r>
                      </m:e>
                    </m:d>
                    <m:r>
                      <a:rPr lang="en-US" altLang="zh-TW" b="0" i="1" dirty="0" smtClean="0">
                        <a:latin typeface="Cambria Math" panose="02040503050406030204" pitchFamily="18" charset="0"/>
                      </a:rPr>
                      <m:t>+1=</m:t>
                    </m:r>
                    <m:sSub>
                      <m:sSubPr>
                        <m:ctrlPr>
                          <a:rPr lang="en-US" altLang="zh-TW" b="0" i="1" dirty="0" smtClean="0">
                            <a:latin typeface="Cambria Math" panose="02040503050406030204" pitchFamily="18" charset="0"/>
                          </a:rPr>
                        </m:ctrlPr>
                      </m:sSubPr>
                      <m:e>
                        <m:r>
                          <a:rPr lang="en-US" altLang="zh-TW" b="0" i="1" dirty="0" smtClean="0">
                            <a:latin typeface="Cambria Math" panose="02040503050406030204" pitchFamily="18" charset="0"/>
                          </a:rPr>
                          <m:t>𝛿</m:t>
                        </m:r>
                      </m:e>
                      <m:sub>
                        <m:r>
                          <a:rPr lang="en-US" altLang="zh-TW" b="0" i="1" dirty="0" smtClean="0">
                            <a:latin typeface="Cambria Math" panose="02040503050406030204" pitchFamily="18" charset="0"/>
                          </a:rPr>
                          <m:t>𝑓</m:t>
                        </m:r>
                      </m:sub>
                    </m:sSub>
                    <m:r>
                      <a:rPr lang="en-US" altLang="zh-TW" b="0" i="1" dirty="0" smtClean="0">
                        <a:latin typeface="Cambria Math" panose="02040503050406030204" pitchFamily="18" charset="0"/>
                      </a:rPr>
                      <m:t>(</m:t>
                    </m:r>
                    <m:r>
                      <a:rPr lang="en-US" altLang="zh-TW" b="0" i="1" dirty="0" smtClean="0">
                        <a:latin typeface="Cambria Math" panose="02040503050406030204" pitchFamily="18" charset="0"/>
                      </a:rPr>
                      <m:t>𝑠</m:t>
                    </m:r>
                    <m:r>
                      <a:rPr lang="en-US" altLang="zh-TW" b="0" i="1" dirty="0" smtClean="0">
                        <a:latin typeface="Cambria Math" panose="02040503050406030204" pitchFamily="18" charset="0"/>
                      </a:rPr>
                      <m:t>,</m:t>
                    </m:r>
                    <m:r>
                      <a:rPr lang="en-US" altLang="zh-TW" b="0" i="1" dirty="0" smtClean="0">
                        <a:latin typeface="Cambria Math" panose="02040503050406030204" pitchFamily="18" charset="0"/>
                      </a:rPr>
                      <m:t>𝑢</m:t>
                    </m:r>
                    <m:r>
                      <a:rPr lang="en-US" altLang="zh-TW" b="0" i="1" dirty="0" smtClean="0">
                        <a:latin typeface="Cambria Math" panose="02040503050406030204" pitchFamily="18" charset="0"/>
                      </a:rPr>
                      <m:t>) </m:t>
                    </m:r>
                  </m:oMath>
                </a14:m>
                <a:r>
                  <a:rPr lang="zh-TW" altLang="en-US" dirty="0" smtClean="0"/>
                  <a:t>，但是這與</a:t>
                </a:r>
                <a14:m>
                  <m:oMath xmlns:m="http://schemas.openxmlformats.org/officeDocument/2006/math">
                    <m:r>
                      <a:rPr lang="en-US" altLang="zh-TW" b="0" i="0" dirty="0" smtClean="0">
                        <a:latin typeface="Cambria Math" panose="02040503050406030204" pitchFamily="18" charset="0"/>
                      </a:rPr>
                      <m:t> </m:t>
                    </m:r>
                    <m:sSub>
                      <m:sSubPr>
                        <m:ctrlPr>
                          <a:rPr lang="en-US" altLang="zh-TW" b="0" i="1" dirty="0" smtClean="0">
                            <a:latin typeface="Cambria Math" panose="02040503050406030204" pitchFamily="18" charset="0"/>
                          </a:rPr>
                        </m:ctrlPr>
                      </m:sSubPr>
                      <m:e>
                        <m:r>
                          <a:rPr lang="en-US" altLang="zh-TW" b="0" i="1" dirty="0" smtClean="0">
                            <a:latin typeface="Cambria Math" panose="02040503050406030204" pitchFamily="18" charset="0"/>
                          </a:rPr>
                          <m:t>𝛿</m:t>
                        </m:r>
                      </m:e>
                      <m:sub>
                        <m:r>
                          <a:rPr lang="en-US" altLang="zh-TW" b="0" i="1" dirty="0" smtClean="0">
                            <a:latin typeface="Cambria Math" panose="02040503050406030204" pitchFamily="18" charset="0"/>
                          </a:rPr>
                          <m:t>𝑓</m:t>
                        </m:r>
                      </m:sub>
                    </m:sSub>
                    <m:d>
                      <m:dPr>
                        <m:ctrlPr>
                          <a:rPr lang="en-US" altLang="zh-TW" b="0" i="1" dirty="0" smtClean="0">
                            <a:latin typeface="Cambria Math" panose="02040503050406030204" pitchFamily="18" charset="0"/>
                          </a:rPr>
                        </m:ctrlPr>
                      </m:dPr>
                      <m:e>
                        <m:r>
                          <a:rPr lang="en-US" altLang="zh-TW" b="0" i="1" dirty="0" smtClean="0">
                            <a:latin typeface="Cambria Math" panose="02040503050406030204" pitchFamily="18" charset="0"/>
                          </a:rPr>
                          <m:t>𝑠</m:t>
                        </m:r>
                        <m:r>
                          <a:rPr lang="en-US" altLang="zh-TW" b="0" i="1" dirty="0" smtClean="0">
                            <a:latin typeface="Cambria Math" panose="02040503050406030204" pitchFamily="18" charset="0"/>
                          </a:rPr>
                          <m:t>,</m:t>
                        </m:r>
                        <m:r>
                          <a:rPr lang="en-US" altLang="zh-TW" b="0" i="1" dirty="0" smtClean="0">
                            <a:latin typeface="Cambria Math" panose="02040503050406030204" pitchFamily="18" charset="0"/>
                          </a:rPr>
                          <m:t>𝑢</m:t>
                        </m:r>
                      </m:e>
                    </m:d>
                    <m:r>
                      <a:rPr lang="en-US" altLang="zh-TW" b="0" i="1" dirty="0" smtClean="0">
                        <a:latin typeface="Cambria Math" panose="02040503050406030204" pitchFamily="18" charset="0"/>
                      </a:rPr>
                      <m:t>+1&lt;</m:t>
                    </m:r>
                    <m:sSub>
                      <m:sSubPr>
                        <m:ctrlPr>
                          <a:rPr lang="en-US" altLang="zh-TW" b="0" i="1" dirty="0" smtClean="0">
                            <a:latin typeface="Cambria Math" panose="02040503050406030204" pitchFamily="18" charset="0"/>
                          </a:rPr>
                        </m:ctrlPr>
                      </m:sSubPr>
                      <m:e>
                        <m:r>
                          <a:rPr lang="en-US" altLang="zh-TW" b="0" i="1" dirty="0" smtClean="0">
                            <a:latin typeface="Cambria Math" panose="02040503050406030204" pitchFamily="18" charset="0"/>
                          </a:rPr>
                          <m:t>𝛿</m:t>
                        </m:r>
                      </m:e>
                      <m:sub>
                        <m:r>
                          <a:rPr lang="en-US" altLang="zh-TW" b="0" i="1" dirty="0" smtClean="0">
                            <a:latin typeface="Cambria Math" panose="02040503050406030204" pitchFamily="18" charset="0"/>
                          </a:rPr>
                          <m:t>𝑓</m:t>
                        </m:r>
                      </m:sub>
                    </m:sSub>
                    <m:d>
                      <m:dPr>
                        <m:ctrlPr>
                          <a:rPr lang="en-US" altLang="zh-TW" b="0" i="1" dirty="0" smtClean="0">
                            <a:latin typeface="Cambria Math" panose="02040503050406030204" pitchFamily="18" charset="0"/>
                          </a:rPr>
                        </m:ctrlPr>
                      </m:dPr>
                      <m:e>
                        <m:r>
                          <a:rPr lang="en-US" altLang="zh-TW" b="0" i="1" dirty="0" smtClean="0">
                            <a:latin typeface="Cambria Math" panose="02040503050406030204" pitchFamily="18" charset="0"/>
                          </a:rPr>
                          <m:t>𝑠</m:t>
                        </m:r>
                        <m:r>
                          <a:rPr lang="en-US" altLang="zh-TW" b="0" i="1" dirty="0" smtClean="0">
                            <a:latin typeface="Cambria Math" panose="02040503050406030204" pitchFamily="18" charset="0"/>
                          </a:rPr>
                          <m:t>,</m:t>
                        </m:r>
                        <m:r>
                          <a:rPr lang="en-US" altLang="zh-TW" b="0" i="1" dirty="0" smtClean="0">
                            <a:latin typeface="Cambria Math" panose="02040503050406030204" pitchFamily="18" charset="0"/>
                          </a:rPr>
                          <m:t>𝑣</m:t>
                        </m:r>
                      </m:e>
                    </m:d>
                    <m:r>
                      <m:rPr>
                        <m:lit/>
                      </m:rPr>
                      <a:rPr lang="en-US" altLang="zh-TW" b="0" i="1" dirty="0" smtClean="0">
                        <a:latin typeface="Cambria Math" panose="02040503050406030204" pitchFamily="18" charset="0"/>
                      </a:rPr>
                      <m:t> </m:t>
                    </m:r>
                  </m:oMath>
                </a14:m>
                <a:r>
                  <a:rPr lang="zh-TW" altLang="en-US" dirty="0" smtClean="0"/>
                  <a:t>矛盾，因此不存在這樣的</a:t>
                </a:r>
                <a14:m>
                  <m:oMath xmlns:m="http://schemas.openxmlformats.org/officeDocument/2006/math">
                    <m:r>
                      <a:rPr lang="en-US" altLang="zh-TW" b="0" i="1" smtClean="0">
                        <a:latin typeface="Cambria Math" panose="02040503050406030204" pitchFamily="18" charset="0"/>
                      </a:rPr>
                      <m:t> </m:t>
                    </m:r>
                    <m:r>
                      <a:rPr lang="en-US" altLang="zh-TW" b="0" i="1" smtClean="0">
                        <a:latin typeface="Cambria Math" panose="02040503050406030204" pitchFamily="18" charset="0"/>
                      </a:rPr>
                      <m:t>𝑣</m:t>
                    </m:r>
                    <m:r>
                      <a:rPr lang="en-US" altLang="zh-TW" b="0" i="1" smtClean="0">
                        <a:latin typeface="Cambria Math" panose="02040503050406030204" pitchFamily="18" charset="0"/>
                      </a:rPr>
                      <m:t> </m:t>
                    </m:r>
                  </m:oMath>
                </a14:m>
                <a:r>
                  <a:rPr lang="zh-TW" altLang="en-US" dirty="0" smtClean="0"/>
                  <a:t>點</a:t>
                </a:r>
                <a:endParaRPr lang="en-US" altLang="zh-TW" dirty="0" smtClean="0"/>
              </a:p>
              <a:p>
                <a:pPr marL="0" indent="0">
                  <a:buNone/>
                </a:pPr>
                <a14:m>
                  <m:oMath xmlns:m="http://schemas.openxmlformats.org/officeDocument/2006/math">
                    <m:r>
                      <a:rPr lang="en-US" altLang="zh-TW" i="1" dirty="0" smtClean="0">
                        <a:latin typeface="Cambria Math" panose="02040503050406030204" pitchFamily="18" charset="0"/>
                      </a:rPr>
                      <m:t>⇒</m:t>
                    </m:r>
                    <m:r>
                      <a:rPr lang="zh-TW" altLang="en-US" i="1" dirty="0">
                        <a:latin typeface="Cambria Math" panose="02040503050406030204" pitchFamily="18" charset="0"/>
                      </a:rPr>
                      <m:t> </m:t>
                    </m:r>
                  </m:oMath>
                </a14:m>
                <a:r>
                  <a:rPr lang="zh-TW" altLang="en-US" dirty="0" smtClean="0"/>
                  <a:t>最短增廣路的距離非遞減</a:t>
                </a:r>
                <a:endParaRPr lang="en-US" altLang="zh-TW" dirty="0" smtClean="0"/>
              </a:p>
            </p:txBody>
          </p:sp>
        </mc:Choice>
        <mc:Fallback xmlns="">
          <p:sp>
            <p:nvSpPr>
              <p:cNvPr id="4" name="內容版面配置區 3"/>
              <p:cNvSpPr>
                <a:spLocks noGrp="1" noRot="1" noChangeAspect="1" noMove="1" noResize="1" noEditPoints="1" noAdjustHandles="1" noChangeArrowheads="1" noChangeShapeType="1" noTextEdit="1"/>
              </p:cNvSpPr>
              <p:nvPr>
                <p:ph idx="1"/>
              </p:nvPr>
            </p:nvSpPr>
            <p:spPr>
              <a:xfrm>
                <a:off x="838199" y="1825625"/>
                <a:ext cx="10864755" cy="4351338"/>
              </a:xfrm>
              <a:blipFill rotWithShape="0">
                <a:blip r:embed="rId2"/>
                <a:stretch>
                  <a:fillRect t="-2941"/>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641289444"/>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F8731630-D65B-4E4B-ADAE-3017772A52D2}"/>
              </a:ext>
            </a:extLst>
          </p:cNvPr>
          <p:cNvSpPr>
            <a:spLocks noGrp="1"/>
          </p:cNvSpPr>
          <p:nvPr>
            <p:ph type="title"/>
          </p:nvPr>
        </p:nvSpPr>
        <p:spPr/>
        <p:txBody>
          <a:bodyPr/>
          <a:lstStyle/>
          <a:p>
            <a:r>
              <a:rPr lang="en-US" altLang="zh-TW" dirty="0" smtClean="0"/>
              <a:t>Edmonds-Karp</a:t>
            </a:r>
            <a:r>
              <a:rPr lang="zh-TW" altLang="en-US" dirty="0" smtClean="0"/>
              <a:t> 時間複雜度</a:t>
            </a:r>
            <a:endParaRPr lang="zh-TW" altLang="en-US" dirty="0"/>
          </a:p>
        </p:txBody>
      </p:sp>
      <mc:AlternateContent xmlns:mc="http://schemas.openxmlformats.org/markup-compatibility/2006" xmlns:a14="http://schemas.microsoft.com/office/drawing/2010/main">
        <mc:Choice Requires="a14">
          <p:sp>
            <p:nvSpPr>
              <p:cNvPr id="4" name="內容版面配置區 3"/>
              <p:cNvSpPr>
                <a:spLocks noGrp="1"/>
              </p:cNvSpPr>
              <p:nvPr>
                <p:ph idx="1"/>
              </p:nvPr>
            </p:nvSpPr>
            <p:spPr/>
            <p:txBody>
              <a:bodyPr>
                <a:normAutofit/>
              </a:bodyPr>
              <a:lstStyle/>
              <a:p>
                <a:r>
                  <a:rPr lang="zh-TW" altLang="en-US" dirty="0" smtClean="0"/>
                  <a:t>令</a:t>
                </a:r>
                <a14:m>
                  <m:oMath xmlns:m="http://schemas.openxmlformats.org/officeDocument/2006/math">
                    <m:r>
                      <a:rPr lang="zh-TW" altLang="en-US" i="1" dirty="0">
                        <a:latin typeface="Cambria Math" panose="02040503050406030204" pitchFamily="18" charset="0"/>
                      </a:rPr>
                      <m:t> </m:t>
                    </m:r>
                    <m:r>
                      <a:rPr lang="en-US" altLang="zh-TW" i="1" dirty="0" smtClean="0">
                        <a:latin typeface="Cambria Math" panose="02040503050406030204" pitchFamily="18" charset="0"/>
                      </a:rPr>
                      <m:t>(</m:t>
                    </m:r>
                    <m:r>
                      <a:rPr lang="en-US" altLang="zh-TW" b="0" i="1" dirty="0" smtClean="0">
                        <a:latin typeface="Cambria Math" panose="02040503050406030204" pitchFamily="18" charset="0"/>
                      </a:rPr>
                      <m:t>𝑢</m:t>
                    </m:r>
                    <m:r>
                      <a:rPr lang="en-US" altLang="zh-TW" b="0" i="1" dirty="0" smtClean="0">
                        <a:latin typeface="Cambria Math" panose="02040503050406030204" pitchFamily="18" charset="0"/>
                      </a:rPr>
                      <m:t>,</m:t>
                    </m:r>
                    <m:r>
                      <a:rPr lang="en-US" altLang="zh-TW" b="0" i="1" dirty="0" smtClean="0">
                        <a:latin typeface="Cambria Math" panose="02040503050406030204" pitchFamily="18" charset="0"/>
                      </a:rPr>
                      <m:t>𝑣</m:t>
                    </m:r>
                    <m:r>
                      <a:rPr lang="en-US" altLang="zh-TW" i="1" dirty="0">
                        <a:latin typeface="Cambria Math" panose="02040503050406030204" pitchFamily="18" charset="0"/>
                      </a:rPr>
                      <m:t>)</m:t>
                    </m:r>
                    <m:r>
                      <a:rPr lang="zh-TW" altLang="en-US" i="1" dirty="0">
                        <a:latin typeface="Cambria Math" panose="02040503050406030204" pitchFamily="18" charset="0"/>
                      </a:rPr>
                      <m:t> </m:t>
                    </m:r>
                  </m:oMath>
                </a14:m>
                <a:r>
                  <a:rPr lang="zh-TW" altLang="en-US" dirty="0" smtClean="0"/>
                  <a:t>邊為某次增廣中路徑上容量最低的邊，則增廣後</a:t>
                </a:r>
                <a14:m>
                  <m:oMath xmlns:m="http://schemas.openxmlformats.org/officeDocument/2006/math">
                    <m:r>
                      <a:rPr lang="zh-TW" altLang="en-US" i="1" dirty="0">
                        <a:latin typeface="Cambria Math" panose="02040503050406030204" pitchFamily="18" charset="0"/>
                      </a:rPr>
                      <m:t> </m:t>
                    </m:r>
                    <m:r>
                      <a:rPr lang="en-US" altLang="zh-TW" i="1" dirty="0" smtClean="0">
                        <a:latin typeface="Cambria Math" panose="02040503050406030204" pitchFamily="18" charset="0"/>
                      </a:rPr>
                      <m:t>(</m:t>
                    </m:r>
                    <m:r>
                      <a:rPr lang="en-US" altLang="zh-TW" b="0" i="1" dirty="0" smtClean="0">
                        <a:latin typeface="Cambria Math" panose="02040503050406030204" pitchFamily="18" charset="0"/>
                      </a:rPr>
                      <m:t>𝑢</m:t>
                    </m:r>
                    <m:r>
                      <a:rPr lang="en-US" altLang="zh-TW" b="0" i="1" dirty="0" smtClean="0">
                        <a:latin typeface="Cambria Math" panose="02040503050406030204" pitchFamily="18" charset="0"/>
                      </a:rPr>
                      <m:t>,</m:t>
                    </m:r>
                    <m:r>
                      <a:rPr lang="en-US" altLang="zh-TW" b="0" i="1" dirty="0" smtClean="0">
                        <a:latin typeface="Cambria Math" panose="02040503050406030204" pitchFamily="18" charset="0"/>
                      </a:rPr>
                      <m:t>𝑣</m:t>
                    </m:r>
                    <m:r>
                      <a:rPr lang="en-US" altLang="zh-TW" i="1" dirty="0">
                        <a:latin typeface="Cambria Math" panose="02040503050406030204" pitchFamily="18" charset="0"/>
                      </a:rPr>
                      <m:t>)</m:t>
                    </m:r>
                    <m:r>
                      <a:rPr lang="zh-TW" altLang="en-US" i="1" dirty="0">
                        <a:latin typeface="Cambria Math" panose="02040503050406030204" pitchFamily="18" charset="0"/>
                      </a:rPr>
                      <m:t> </m:t>
                    </m:r>
                  </m:oMath>
                </a14:m>
                <a:r>
                  <a:rPr lang="zh-TW" altLang="en-US" dirty="0" smtClean="0"/>
                  <a:t>會消失於剩餘網路，若之後某次增廣後，</a:t>
                </a:r>
                <a14:m>
                  <m:oMath xmlns:m="http://schemas.openxmlformats.org/officeDocument/2006/math">
                    <m:r>
                      <a:rPr lang="zh-TW" altLang="en-US" i="1" dirty="0">
                        <a:latin typeface="Cambria Math" panose="02040503050406030204" pitchFamily="18" charset="0"/>
                      </a:rPr>
                      <m:t> </m:t>
                    </m:r>
                    <m:r>
                      <a:rPr lang="en-US" altLang="zh-TW" i="1" dirty="0" smtClean="0">
                        <a:latin typeface="Cambria Math" panose="02040503050406030204" pitchFamily="18" charset="0"/>
                      </a:rPr>
                      <m:t>(</m:t>
                    </m:r>
                    <m:r>
                      <a:rPr lang="en-US" altLang="zh-TW" b="0" i="1" dirty="0" smtClean="0">
                        <a:latin typeface="Cambria Math" panose="02040503050406030204" pitchFamily="18" charset="0"/>
                      </a:rPr>
                      <m:t>𝑢</m:t>
                    </m:r>
                    <m:r>
                      <a:rPr lang="en-US" altLang="zh-TW" b="0" i="1" dirty="0" smtClean="0">
                        <a:latin typeface="Cambria Math" panose="02040503050406030204" pitchFamily="18" charset="0"/>
                      </a:rPr>
                      <m:t>,</m:t>
                    </m:r>
                    <m:r>
                      <a:rPr lang="en-US" altLang="zh-TW" b="0" i="1" dirty="0" smtClean="0">
                        <a:latin typeface="Cambria Math" panose="02040503050406030204" pitchFamily="18" charset="0"/>
                      </a:rPr>
                      <m:t>𝑣</m:t>
                    </m:r>
                    <m:r>
                      <a:rPr lang="en-US" altLang="zh-TW" i="1" dirty="0">
                        <a:latin typeface="Cambria Math" panose="02040503050406030204" pitchFamily="18" charset="0"/>
                      </a:rPr>
                      <m:t>)</m:t>
                    </m:r>
                    <m:r>
                      <a:rPr lang="zh-TW" altLang="en-US" i="1" dirty="0">
                        <a:latin typeface="Cambria Math" panose="02040503050406030204" pitchFamily="18" charset="0"/>
                      </a:rPr>
                      <m:t> </m:t>
                    </m:r>
                  </m:oMath>
                </a14:m>
                <a:r>
                  <a:rPr lang="zh-TW" altLang="en-US" dirty="0" smtClean="0"/>
                  <a:t>又出現於剩餘網路上，代表該次增廣時有通過</a:t>
                </a:r>
                <a14:m>
                  <m:oMath xmlns:m="http://schemas.openxmlformats.org/officeDocument/2006/math">
                    <m:r>
                      <a:rPr lang="zh-TW" altLang="en-US" i="1" dirty="0">
                        <a:latin typeface="Cambria Math" panose="02040503050406030204" pitchFamily="18" charset="0"/>
                      </a:rPr>
                      <m:t> </m:t>
                    </m:r>
                    <m:r>
                      <a:rPr lang="en-US" altLang="zh-TW" i="1" dirty="0" smtClean="0">
                        <a:latin typeface="Cambria Math" panose="02040503050406030204" pitchFamily="18" charset="0"/>
                      </a:rPr>
                      <m:t>(</m:t>
                    </m:r>
                    <m:r>
                      <a:rPr lang="en-US" altLang="zh-TW" b="0" i="1" dirty="0" smtClean="0">
                        <a:latin typeface="Cambria Math" panose="02040503050406030204" pitchFamily="18" charset="0"/>
                      </a:rPr>
                      <m:t>𝑣</m:t>
                    </m:r>
                    <m:r>
                      <a:rPr lang="en-US" altLang="zh-TW" b="0" i="1" dirty="0" smtClean="0">
                        <a:latin typeface="Cambria Math" panose="02040503050406030204" pitchFamily="18" charset="0"/>
                      </a:rPr>
                      <m:t>,</m:t>
                    </m:r>
                    <m:r>
                      <a:rPr lang="en-US" altLang="zh-TW" b="0" i="1" dirty="0" smtClean="0">
                        <a:latin typeface="Cambria Math" panose="02040503050406030204" pitchFamily="18" charset="0"/>
                      </a:rPr>
                      <m:t>𝑢</m:t>
                    </m:r>
                    <m:r>
                      <a:rPr lang="en-US" altLang="zh-TW" i="1" dirty="0">
                        <a:latin typeface="Cambria Math" panose="02040503050406030204" pitchFamily="18" charset="0"/>
                      </a:rPr>
                      <m:t>)</m:t>
                    </m:r>
                    <m:r>
                      <a:rPr lang="zh-TW" altLang="en-US" i="1" dirty="0">
                        <a:latin typeface="Cambria Math" panose="02040503050406030204" pitchFamily="18" charset="0"/>
                      </a:rPr>
                      <m:t> </m:t>
                    </m:r>
                  </m:oMath>
                </a14:m>
                <a:endParaRPr lang="en-US" altLang="zh-TW" dirty="0" smtClean="0"/>
              </a:p>
              <a:p>
                <a:r>
                  <a:rPr lang="zh-TW" altLang="en-US" dirty="0" smtClean="0"/>
                  <a:t>使</a:t>
                </a:r>
                <a14:m>
                  <m:oMath xmlns:m="http://schemas.openxmlformats.org/officeDocument/2006/math">
                    <m:r>
                      <a:rPr lang="zh-TW" altLang="en-US" i="1" dirty="0">
                        <a:latin typeface="Cambria Math" panose="02040503050406030204" pitchFamily="18" charset="0"/>
                      </a:rPr>
                      <m:t> </m:t>
                    </m:r>
                    <m:r>
                      <a:rPr lang="en-US" altLang="zh-TW" i="1" dirty="0" smtClean="0">
                        <a:latin typeface="Cambria Math" panose="02040503050406030204" pitchFamily="18" charset="0"/>
                      </a:rPr>
                      <m:t>(</m:t>
                    </m:r>
                    <m:r>
                      <a:rPr lang="en-US" altLang="zh-TW" b="0" i="1" dirty="0" smtClean="0">
                        <a:latin typeface="Cambria Math" panose="02040503050406030204" pitchFamily="18" charset="0"/>
                      </a:rPr>
                      <m:t>𝑢</m:t>
                    </m:r>
                    <m:r>
                      <a:rPr lang="en-US" altLang="zh-TW" b="0" i="1" dirty="0" smtClean="0">
                        <a:latin typeface="Cambria Math" panose="02040503050406030204" pitchFamily="18" charset="0"/>
                      </a:rPr>
                      <m:t>,</m:t>
                    </m:r>
                    <m:r>
                      <a:rPr lang="en-US" altLang="zh-TW" b="0" i="1" dirty="0" smtClean="0">
                        <a:latin typeface="Cambria Math" panose="02040503050406030204" pitchFamily="18" charset="0"/>
                      </a:rPr>
                      <m:t>𝑣</m:t>
                    </m:r>
                    <m:r>
                      <a:rPr lang="en-US" altLang="zh-TW" i="1" dirty="0">
                        <a:latin typeface="Cambria Math" panose="02040503050406030204" pitchFamily="18" charset="0"/>
                      </a:rPr>
                      <m:t>)</m:t>
                    </m:r>
                    <m:r>
                      <a:rPr lang="zh-TW" altLang="en-US" i="1" dirty="0">
                        <a:latin typeface="Cambria Math" panose="02040503050406030204" pitchFamily="18" charset="0"/>
                      </a:rPr>
                      <m:t> </m:t>
                    </m:r>
                  </m:oMath>
                </a14:m>
                <a:r>
                  <a:rPr lang="zh-TW" altLang="en-US" dirty="0" smtClean="0"/>
                  <a:t>消失的那次增廣中，</a:t>
                </a:r>
                <a14:m>
                  <m:oMath xmlns:m="http://schemas.openxmlformats.org/officeDocument/2006/math">
                    <m:r>
                      <a:rPr lang="en-US" altLang="zh-TW" b="0" i="0" smtClean="0">
                        <a:latin typeface="Cambria Math" panose="02040503050406030204" pitchFamily="18" charset="0"/>
                      </a:rPr>
                      <m:t> </m:t>
                    </m:r>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𝛿</m:t>
                        </m:r>
                      </m:e>
                      <m:sub>
                        <m:r>
                          <a:rPr lang="en-US" altLang="zh-TW" b="0" i="1" smtClean="0">
                            <a:latin typeface="Cambria Math" panose="02040503050406030204" pitchFamily="18" charset="0"/>
                          </a:rPr>
                          <m:t>𝑓</m:t>
                        </m:r>
                      </m:sub>
                    </m:sSub>
                    <m:d>
                      <m:dPr>
                        <m:ctrlPr>
                          <a:rPr lang="en-US" altLang="zh-TW" b="0" i="1" smtClean="0">
                            <a:latin typeface="Cambria Math" panose="02040503050406030204" pitchFamily="18" charset="0"/>
                          </a:rPr>
                        </m:ctrlPr>
                      </m:dPr>
                      <m:e>
                        <m:r>
                          <a:rPr lang="en-US" altLang="zh-TW" b="0" i="1" smtClean="0">
                            <a:latin typeface="Cambria Math" panose="02040503050406030204" pitchFamily="18" charset="0"/>
                          </a:rPr>
                          <m:t>𝑠</m:t>
                        </m:r>
                        <m:r>
                          <a:rPr lang="en-US" altLang="zh-TW" b="0" i="1" smtClean="0">
                            <a:latin typeface="Cambria Math" panose="02040503050406030204" pitchFamily="18" charset="0"/>
                          </a:rPr>
                          <m:t>,</m:t>
                        </m:r>
                        <m:r>
                          <a:rPr lang="en-US" altLang="zh-TW" b="0" i="1" smtClean="0">
                            <a:latin typeface="Cambria Math" panose="02040503050406030204" pitchFamily="18" charset="0"/>
                          </a:rPr>
                          <m:t>𝑣</m:t>
                        </m:r>
                      </m:e>
                    </m:d>
                    <m:r>
                      <a:rPr lang="en-US" altLang="zh-TW" i="1">
                        <a:latin typeface="Cambria Math" panose="02040503050406030204" pitchFamily="18" charset="0"/>
                      </a:rPr>
                      <m:t>=</m:t>
                    </m:r>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𝛿</m:t>
                        </m:r>
                      </m:e>
                      <m:sub>
                        <m:r>
                          <a:rPr lang="en-US" altLang="zh-TW" b="0" i="1" smtClean="0">
                            <a:latin typeface="Cambria Math" panose="02040503050406030204" pitchFamily="18" charset="0"/>
                          </a:rPr>
                          <m:t>𝑓</m:t>
                        </m:r>
                      </m:sub>
                    </m:sSub>
                    <m:d>
                      <m:dPr>
                        <m:ctrlPr>
                          <a:rPr lang="en-US" altLang="zh-TW" b="0" i="1" smtClean="0">
                            <a:latin typeface="Cambria Math" panose="02040503050406030204" pitchFamily="18" charset="0"/>
                          </a:rPr>
                        </m:ctrlPr>
                      </m:dPr>
                      <m:e>
                        <m:r>
                          <a:rPr lang="en-US" altLang="zh-TW" b="0" i="1" smtClean="0">
                            <a:latin typeface="Cambria Math" panose="02040503050406030204" pitchFamily="18" charset="0"/>
                          </a:rPr>
                          <m:t>𝑠</m:t>
                        </m:r>
                        <m:r>
                          <a:rPr lang="en-US" altLang="zh-TW" b="0" i="1" smtClean="0">
                            <a:latin typeface="Cambria Math" panose="02040503050406030204" pitchFamily="18" charset="0"/>
                          </a:rPr>
                          <m:t>,</m:t>
                        </m:r>
                        <m:r>
                          <a:rPr lang="en-US" altLang="zh-TW" b="0" i="1" smtClean="0">
                            <a:latin typeface="Cambria Math" panose="02040503050406030204" pitchFamily="18" charset="0"/>
                          </a:rPr>
                          <m:t>𝑢</m:t>
                        </m:r>
                      </m:e>
                    </m:d>
                    <m:r>
                      <a:rPr lang="en-US" altLang="zh-TW" b="0" i="1" smtClean="0">
                        <a:latin typeface="Cambria Math" panose="02040503050406030204" pitchFamily="18" charset="0"/>
                      </a:rPr>
                      <m:t>+1 </m:t>
                    </m:r>
                  </m:oMath>
                </a14:m>
                <a:r>
                  <a:rPr lang="en-US" altLang="zh-TW" dirty="0" smtClean="0"/>
                  <a:t/>
                </a:r>
                <a:br>
                  <a:rPr lang="en-US" altLang="zh-TW" dirty="0" smtClean="0"/>
                </a:br>
                <a:r>
                  <a:rPr lang="zh-TW" altLang="en-US" dirty="0" smtClean="0"/>
                  <a:t>使</a:t>
                </a:r>
                <a14:m>
                  <m:oMath xmlns:m="http://schemas.openxmlformats.org/officeDocument/2006/math">
                    <m:r>
                      <a:rPr lang="zh-TW" altLang="en-US" i="1" dirty="0">
                        <a:latin typeface="Cambria Math" panose="02040503050406030204" pitchFamily="18" charset="0"/>
                      </a:rPr>
                      <m:t> </m:t>
                    </m:r>
                    <m:r>
                      <a:rPr lang="en-US" altLang="zh-TW" i="1" dirty="0" smtClean="0">
                        <a:latin typeface="Cambria Math" panose="02040503050406030204" pitchFamily="18" charset="0"/>
                      </a:rPr>
                      <m:t>(</m:t>
                    </m:r>
                    <m:r>
                      <a:rPr lang="en-US" altLang="zh-TW" b="0" i="1" dirty="0" smtClean="0">
                        <a:latin typeface="Cambria Math" panose="02040503050406030204" pitchFamily="18" charset="0"/>
                      </a:rPr>
                      <m:t>𝑢</m:t>
                    </m:r>
                    <m:r>
                      <a:rPr lang="en-US" altLang="zh-TW" b="0" i="1" dirty="0" smtClean="0">
                        <a:latin typeface="Cambria Math" panose="02040503050406030204" pitchFamily="18" charset="0"/>
                      </a:rPr>
                      <m:t>,</m:t>
                    </m:r>
                    <m:r>
                      <a:rPr lang="en-US" altLang="zh-TW" b="0" i="1" dirty="0" smtClean="0">
                        <a:latin typeface="Cambria Math" panose="02040503050406030204" pitchFamily="18" charset="0"/>
                      </a:rPr>
                      <m:t>𝑣</m:t>
                    </m:r>
                    <m:r>
                      <a:rPr lang="en-US" altLang="zh-TW" i="1" dirty="0">
                        <a:latin typeface="Cambria Math" panose="02040503050406030204" pitchFamily="18" charset="0"/>
                      </a:rPr>
                      <m:t>)</m:t>
                    </m:r>
                    <m:r>
                      <a:rPr lang="zh-TW" altLang="en-US" i="1" dirty="0">
                        <a:latin typeface="Cambria Math" panose="02040503050406030204" pitchFamily="18" charset="0"/>
                      </a:rPr>
                      <m:t> </m:t>
                    </m:r>
                  </m:oMath>
                </a14:m>
                <a:r>
                  <a:rPr lang="zh-TW" altLang="en-US" dirty="0" smtClean="0"/>
                  <a:t>再次出現的增廣中，</a:t>
                </a:r>
                <a14:m>
                  <m:oMath xmlns:m="http://schemas.openxmlformats.org/officeDocument/2006/math">
                    <m:r>
                      <a:rPr lang="zh-TW" altLang="en-US" i="1" dirty="0">
                        <a:latin typeface="Cambria Math" panose="02040503050406030204" pitchFamily="18" charset="0"/>
                      </a:rPr>
                      <m:t> </m:t>
                    </m:r>
                    <m:sSub>
                      <m:sSubPr>
                        <m:ctrlPr>
                          <a:rPr lang="en-US" altLang="zh-TW" b="0" i="1" dirty="0" smtClean="0">
                            <a:latin typeface="Cambria Math" panose="02040503050406030204" pitchFamily="18" charset="0"/>
                          </a:rPr>
                        </m:ctrlPr>
                      </m:sSubPr>
                      <m:e>
                        <m:r>
                          <a:rPr lang="en-US" altLang="zh-TW" b="0" i="1" dirty="0" smtClean="0">
                            <a:latin typeface="Cambria Math" panose="02040503050406030204" pitchFamily="18" charset="0"/>
                          </a:rPr>
                          <m:t>𝛿</m:t>
                        </m:r>
                      </m:e>
                      <m:sub>
                        <m:sSup>
                          <m:sSupPr>
                            <m:ctrlPr>
                              <a:rPr lang="en-US" altLang="zh-TW" b="0" i="1" dirty="0" smtClean="0">
                                <a:latin typeface="Cambria Math" panose="02040503050406030204" pitchFamily="18" charset="0"/>
                              </a:rPr>
                            </m:ctrlPr>
                          </m:sSupPr>
                          <m:e>
                            <m:r>
                              <a:rPr lang="en-US" altLang="zh-TW" b="0" i="1" dirty="0" smtClean="0">
                                <a:latin typeface="Cambria Math" panose="02040503050406030204" pitchFamily="18" charset="0"/>
                              </a:rPr>
                              <m:t>𝑓</m:t>
                            </m:r>
                          </m:e>
                          <m:sup>
                            <m:r>
                              <a:rPr lang="en-US" altLang="zh-TW" b="0" i="1" dirty="0" smtClean="0">
                                <a:latin typeface="Cambria Math" panose="02040503050406030204" pitchFamily="18" charset="0"/>
                              </a:rPr>
                              <m:t>′</m:t>
                            </m:r>
                          </m:sup>
                        </m:sSup>
                      </m:sub>
                    </m:sSub>
                    <m:d>
                      <m:dPr>
                        <m:ctrlPr>
                          <a:rPr lang="en-US" altLang="zh-TW" b="0" i="1" dirty="0" smtClean="0">
                            <a:latin typeface="Cambria Math" panose="02040503050406030204" pitchFamily="18" charset="0"/>
                          </a:rPr>
                        </m:ctrlPr>
                      </m:dPr>
                      <m:e>
                        <m:r>
                          <a:rPr lang="en-US" altLang="zh-TW" b="0" i="1" dirty="0" smtClean="0">
                            <a:latin typeface="Cambria Math" panose="02040503050406030204" pitchFamily="18" charset="0"/>
                          </a:rPr>
                          <m:t>𝑠</m:t>
                        </m:r>
                        <m:r>
                          <a:rPr lang="en-US" altLang="zh-TW" b="0" i="1" dirty="0" smtClean="0">
                            <a:latin typeface="Cambria Math" panose="02040503050406030204" pitchFamily="18" charset="0"/>
                          </a:rPr>
                          <m:t>,</m:t>
                        </m:r>
                        <m:r>
                          <a:rPr lang="en-US" altLang="zh-TW" b="0" i="1" dirty="0" smtClean="0">
                            <a:latin typeface="Cambria Math" panose="02040503050406030204" pitchFamily="18" charset="0"/>
                          </a:rPr>
                          <m:t>𝑣</m:t>
                        </m:r>
                      </m:e>
                    </m:d>
                    <m:r>
                      <a:rPr lang="en-US" altLang="zh-TW" b="0" i="1" dirty="0" smtClean="0">
                        <a:latin typeface="Cambria Math" panose="02040503050406030204" pitchFamily="18" charset="0"/>
                      </a:rPr>
                      <m:t>+1=</m:t>
                    </m:r>
                    <m:sSub>
                      <m:sSubPr>
                        <m:ctrlPr>
                          <a:rPr lang="en-US" altLang="zh-TW" b="0" i="1" dirty="0" smtClean="0">
                            <a:latin typeface="Cambria Math" panose="02040503050406030204" pitchFamily="18" charset="0"/>
                          </a:rPr>
                        </m:ctrlPr>
                      </m:sSubPr>
                      <m:e>
                        <m:r>
                          <a:rPr lang="en-US" altLang="zh-TW" b="0" i="1" dirty="0" smtClean="0">
                            <a:latin typeface="Cambria Math" panose="02040503050406030204" pitchFamily="18" charset="0"/>
                          </a:rPr>
                          <m:t>𝛿</m:t>
                        </m:r>
                      </m:e>
                      <m:sub>
                        <m:sSup>
                          <m:sSupPr>
                            <m:ctrlPr>
                              <a:rPr lang="en-US" altLang="zh-TW" b="0" i="1" dirty="0" smtClean="0">
                                <a:latin typeface="Cambria Math" panose="02040503050406030204" pitchFamily="18" charset="0"/>
                              </a:rPr>
                            </m:ctrlPr>
                          </m:sSupPr>
                          <m:e>
                            <m:r>
                              <a:rPr lang="en-US" altLang="zh-TW" b="0" i="1" dirty="0" smtClean="0">
                                <a:latin typeface="Cambria Math" panose="02040503050406030204" pitchFamily="18" charset="0"/>
                              </a:rPr>
                              <m:t>𝑓</m:t>
                            </m:r>
                          </m:e>
                          <m:sup>
                            <m:r>
                              <a:rPr lang="en-US" altLang="zh-TW" b="0" i="1" dirty="0" smtClean="0">
                                <a:latin typeface="Cambria Math" panose="02040503050406030204" pitchFamily="18" charset="0"/>
                              </a:rPr>
                              <m:t>′</m:t>
                            </m:r>
                          </m:sup>
                        </m:sSup>
                      </m:sub>
                    </m:sSub>
                    <m:r>
                      <a:rPr lang="en-US" altLang="zh-TW" b="0" i="1" dirty="0" smtClean="0">
                        <a:latin typeface="Cambria Math" panose="02040503050406030204" pitchFamily="18" charset="0"/>
                      </a:rPr>
                      <m:t>(</m:t>
                    </m:r>
                    <m:r>
                      <a:rPr lang="en-US" altLang="zh-TW" b="0" i="1" dirty="0" smtClean="0">
                        <a:latin typeface="Cambria Math" panose="02040503050406030204" pitchFamily="18" charset="0"/>
                      </a:rPr>
                      <m:t>𝑠</m:t>
                    </m:r>
                    <m:r>
                      <a:rPr lang="en-US" altLang="zh-TW" b="0" i="1" dirty="0" smtClean="0">
                        <a:latin typeface="Cambria Math" panose="02040503050406030204" pitchFamily="18" charset="0"/>
                      </a:rPr>
                      <m:t>,</m:t>
                    </m:r>
                    <m:r>
                      <a:rPr lang="en-US" altLang="zh-TW" b="0" i="1" dirty="0" smtClean="0">
                        <a:latin typeface="Cambria Math" panose="02040503050406030204" pitchFamily="18" charset="0"/>
                      </a:rPr>
                      <m:t>𝑢</m:t>
                    </m:r>
                    <m:r>
                      <a:rPr lang="en-US" altLang="zh-TW" b="0" i="1" dirty="0" smtClean="0">
                        <a:latin typeface="Cambria Math" panose="02040503050406030204" pitchFamily="18" charset="0"/>
                      </a:rPr>
                      <m:t>) </m:t>
                    </m:r>
                  </m:oMath>
                </a14:m>
                <a:endParaRPr lang="en-US" altLang="zh-TW" dirty="0" smtClean="0"/>
              </a:p>
              <a:p>
                <a:r>
                  <a:rPr lang="zh-TW" altLang="en-US" dirty="0" smtClean="0"/>
                  <a:t>由於</a:t>
                </a:r>
                <a14:m>
                  <m:oMath xmlns:m="http://schemas.openxmlformats.org/officeDocument/2006/math">
                    <m:r>
                      <a:rPr lang="en-US" altLang="zh-TW" b="0" i="0" smtClean="0">
                        <a:latin typeface="Cambria Math" panose="02040503050406030204" pitchFamily="18" charset="0"/>
                      </a:rPr>
                      <m:t> </m:t>
                    </m:r>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𝛿</m:t>
                        </m:r>
                      </m:e>
                      <m:sub>
                        <m:sSup>
                          <m:sSupPr>
                            <m:ctrlPr>
                              <a:rPr lang="en-US" altLang="zh-TW" b="0" i="1" smtClean="0">
                                <a:latin typeface="Cambria Math" panose="02040503050406030204" pitchFamily="18" charset="0"/>
                              </a:rPr>
                            </m:ctrlPr>
                          </m:sSupPr>
                          <m:e>
                            <m:r>
                              <a:rPr lang="en-US" altLang="zh-TW" b="0" i="1" smtClean="0">
                                <a:latin typeface="Cambria Math" panose="02040503050406030204" pitchFamily="18" charset="0"/>
                              </a:rPr>
                              <m:t>𝑓</m:t>
                            </m:r>
                          </m:e>
                          <m:sup>
                            <m:r>
                              <a:rPr lang="en-US" altLang="zh-TW" b="0" i="1" smtClean="0">
                                <a:latin typeface="Cambria Math" panose="02040503050406030204" pitchFamily="18" charset="0"/>
                              </a:rPr>
                              <m:t>′</m:t>
                            </m:r>
                          </m:sup>
                        </m:sSup>
                      </m:sub>
                    </m:sSub>
                    <m:d>
                      <m:dPr>
                        <m:ctrlPr>
                          <a:rPr lang="en-US" altLang="zh-TW" b="0" i="1" smtClean="0">
                            <a:latin typeface="Cambria Math" panose="02040503050406030204" pitchFamily="18" charset="0"/>
                          </a:rPr>
                        </m:ctrlPr>
                      </m:dPr>
                      <m:e>
                        <m:r>
                          <a:rPr lang="en-US" altLang="zh-TW" b="0" i="1" smtClean="0">
                            <a:latin typeface="Cambria Math" panose="02040503050406030204" pitchFamily="18" charset="0"/>
                          </a:rPr>
                          <m:t>𝑠</m:t>
                        </m:r>
                        <m:r>
                          <a:rPr lang="en-US" altLang="zh-TW" b="0" i="1" smtClean="0">
                            <a:latin typeface="Cambria Math" panose="02040503050406030204" pitchFamily="18" charset="0"/>
                          </a:rPr>
                          <m:t>,</m:t>
                        </m:r>
                        <m:r>
                          <a:rPr lang="en-US" altLang="zh-TW" b="0" i="1" smtClean="0">
                            <a:latin typeface="Cambria Math" panose="02040503050406030204" pitchFamily="18" charset="0"/>
                          </a:rPr>
                          <m:t>𝑣</m:t>
                        </m:r>
                      </m:e>
                    </m:d>
                    <m:r>
                      <a:rPr lang="en-US" altLang="zh-TW" b="0" i="1" smtClean="0">
                        <a:latin typeface="Cambria Math" panose="02040503050406030204" pitchFamily="18" charset="0"/>
                      </a:rPr>
                      <m:t>≥</m:t>
                    </m:r>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𝛿</m:t>
                        </m:r>
                      </m:e>
                      <m:sub>
                        <m:r>
                          <a:rPr lang="en-US" altLang="zh-TW" b="0" i="1" smtClean="0">
                            <a:latin typeface="Cambria Math" panose="02040503050406030204" pitchFamily="18" charset="0"/>
                          </a:rPr>
                          <m:t>𝑓</m:t>
                        </m:r>
                      </m:sub>
                    </m:sSub>
                    <m:r>
                      <a:rPr lang="en-US" altLang="zh-TW" b="0" i="1" smtClean="0">
                        <a:latin typeface="Cambria Math" panose="02040503050406030204" pitchFamily="18" charset="0"/>
                      </a:rPr>
                      <m:t>(</m:t>
                    </m:r>
                    <m:r>
                      <a:rPr lang="en-US" altLang="zh-TW" b="0" i="1" smtClean="0">
                        <a:latin typeface="Cambria Math" panose="02040503050406030204" pitchFamily="18" charset="0"/>
                      </a:rPr>
                      <m:t>𝑠</m:t>
                    </m:r>
                    <m:r>
                      <a:rPr lang="en-US" altLang="zh-TW" b="0" i="1" smtClean="0">
                        <a:latin typeface="Cambria Math" panose="02040503050406030204" pitchFamily="18" charset="0"/>
                      </a:rPr>
                      <m:t>,</m:t>
                    </m:r>
                    <m:r>
                      <a:rPr lang="en-US" altLang="zh-TW" b="0" i="1" smtClean="0">
                        <a:latin typeface="Cambria Math" panose="02040503050406030204" pitchFamily="18" charset="0"/>
                      </a:rPr>
                      <m:t>𝑣</m:t>
                    </m:r>
                    <m:r>
                      <a:rPr lang="en-US" altLang="zh-TW" b="0" i="1" smtClean="0">
                        <a:latin typeface="Cambria Math" panose="02040503050406030204" pitchFamily="18" charset="0"/>
                      </a:rPr>
                      <m:t>) </m:t>
                    </m:r>
                  </m:oMath>
                </a14:m>
                <a:r>
                  <a:rPr lang="zh-TW" altLang="en-US" dirty="0" smtClean="0"/>
                  <a:t>，因此</a:t>
                </a:r>
                <a:endParaRPr lang="en-US" altLang="zh-TW" dirty="0" smtClean="0"/>
              </a:p>
              <a:p>
                <a:pPr marL="0" indent="0">
                  <a:buNone/>
                </a:pPr>
                <a14:m>
                  <m:oMathPara xmlns:m="http://schemas.openxmlformats.org/officeDocument/2006/math">
                    <m:oMathParaPr>
                      <m:jc m:val="centerGroup"/>
                    </m:oMathParaPr>
                    <m:oMath xmlns:m="http://schemas.openxmlformats.org/officeDocument/2006/math">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 </m:t>
                          </m:r>
                          <m:r>
                            <a:rPr lang="en-US" altLang="zh-TW" b="0" i="1" smtClean="0">
                              <a:latin typeface="Cambria Math" panose="02040503050406030204" pitchFamily="18" charset="0"/>
                            </a:rPr>
                            <m:t>𝛿</m:t>
                          </m:r>
                        </m:e>
                        <m:sub>
                          <m:sSup>
                            <m:sSupPr>
                              <m:ctrlPr>
                                <a:rPr lang="en-US" altLang="zh-TW" b="0" i="1" smtClean="0">
                                  <a:latin typeface="Cambria Math" panose="02040503050406030204" pitchFamily="18" charset="0"/>
                                </a:rPr>
                              </m:ctrlPr>
                            </m:sSupPr>
                            <m:e>
                              <m:r>
                                <a:rPr lang="en-US" altLang="zh-TW" b="0" i="1" smtClean="0">
                                  <a:latin typeface="Cambria Math" panose="02040503050406030204" pitchFamily="18" charset="0"/>
                                </a:rPr>
                                <m:t>𝑓</m:t>
                              </m:r>
                            </m:e>
                            <m:sup>
                              <m:r>
                                <a:rPr lang="en-US" altLang="zh-TW" b="0" i="1" smtClean="0">
                                  <a:latin typeface="Cambria Math" panose="02040503050406030204" pitchFamily="18" charset="0"/>
                                </a:rPr>
                                <m:t>′</m:t>
                              </m:r>
                            </m:sup>
                          </m:sSup>
                        </m:sub>
                      </m:sSub>
                      <m:d>
                        <m:dPr>
                          <m:ctrlPr>
                            <a:rPr lang="en-US" altLang="zh-TW" b="0" i="1" smtClean="0">
                              <a:latin typeface="Cambria Math" panose="02040503050406030204" pitchFamily="18" charset="0"/>
                            </a:rPr>
                          </m:ctrlPr>
                        </m:dPr>
                        <m:e>
                          <m:r>
                            <a:rPr lang="en-US" altLang="zh-TW" b="0" i="1" smtClean="0">
                              <a:latin typeface="Cambria Math" panose="02040503050406030204" pitchFamily="18" charset="0"/>
                            </a:rPr>
                            <m:t>𝑠</m:t>
                          </m:r>
                          <m:r>
                            <a:rPr lang="en-US" altLang="zh-TW" b="0" i="1" smtClean="0">
                              <a:latin typeface="Cambria Math" panose="02040503050406030204" pitchFamily="18" charset="0"/>
                            </a:rPr>
                            <m:t>,</m:t>
                          </m:r>
                          <m:r>
                            <a:rPr lang="en-US" altLang="zh-TW" b="0" i="1" smtClean="0">
                              <a:latin typeface="Cambria Math" panose="02040503050406030204" pitchFamily="18" charset="0"/>
                            </a:rPr>
                            <m:t>𝑢</m:t>
                          </m:r>
                        </m:e>
                      </m:d>
                      <m:r>
                        <a:rPr lang="en-US" altLang="zh-TW" b="0" i="1" smtClean="0">
                          <a:latin typeface="Cambria Math" panose="02040503050406030204" pitchFamily="18" charset="0"/>
                        </a:rPr>
                        <m:t>=</m:t>
                      </m:r>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𝛿</m:t>
                          </m:r>
                        </m:e>
                        <m:sub>
                          <m:sSup>
                            <m:sSupPr>
                              <m:ctrlPr>
                                <a:rPr lang="en-US" altLang="zh-TW" b="0" i="1" smtClean="0">
                                  <a:latin typeface="Cambria Math" panose="02040503050406030204" pitchFamily="18" charset="0"/>
                                </a:rPr>
                              </m:ctrlPr>
                            </m:sSupPr>
                            <m:e>
                              <m:r>
                                <a:rPr lang="en-US" altLang="zh-TW" b="0" i="1" smtClean="0">
                                  <a:latin typeface="Cambria Math" panose="02040503050406030204" pitchFamily="18" charset="0"/>
                                </a:rPr>
                                <m:t>𝑓</m:t>
                              </m:r>
                            </m:e>
                            <m:sup>
                              <m:r>
                                <a:rPr lang="en-US" altLang="zh-TW" b="0" i="1" smtClean="0">
                                  <a:latin typeface="Cambria Math" panose="02040503050406030204" pitchFamily="18" charset="0"/>
                                </a:rPr>
                                <m:t>′</m:t>
                              </m:r>
                            </m:sup>
                          </m:sSup>
                        </m:sub>
                      </m:sSub>
                      <m:d>
                        <m:dPr>
                          <m:ctrlPr>
                            <a:rPr lang="en-US" altLang="zh-TW" b="0" i="1" smtClean="0">
                              <a:latin typeface="Cambria Math" panose="02040503050406030204" pitchFamily="18" charset="0"/>
                            </a:rPr>
                          </m:ctrlPr>
                        </m:dPr>
                        <m:e>
                          <m:r>
                            <a:rPr lang="en-US" altLang="zh-TW" b="0" i="1" smtClean="0">
                              <a:latin typeface="Cambria Math" panose="02040503050406030204" pitchFamily="18" charset="0"/>
                            </a:rPr>
                            <m:t>𝑠</m:t>
                          </m:r>
                          <m:r>
                            <a:rPr lang="en-US" altLang="zh-TW" b="0" i="1" smtClean="0">
                              <a:latin typeface="Cambria Math" panose="02040503050406030204" pitchFamily="18" charset="0"/>
                            </a:rPr>
                            <m:t>,</m:t>
                          </m:r>
                          <m:r>
                            <a:rPr lang="en-US" altLang="zh-TW" b="0" i="1" smtClean="0">
                              <a:latin typeface="Cambria Math" panose="02040503050406030204" pitchFamily="18" charset="0"/>
                            </a:rPr>
                            <m:t>𝑣</m:t>
                          </m:r>
                        </m:e>
                      </m:d>
                      <m:r>
                        <a:rPr lang="en-US" altLang="zh-TW" b="0" i="1" smtClean="0">
                          <a:latin typeface="Cambria Math" panose="02040503050406030204" pitchFamily="18" charset="0"/>
                        </a:rPr>
                        <m:t>+1≥</m:t>
                      </m:r>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𝛿</m:t>
                          </m:r>
                        </m:e>
                        <m:sub>
                          <m:r>
                            <a:rPr lang="en-US" altLang="zh-TW" b="0" i="1" smtClean="0">
                              <a:latin typeface="Cambria Math" panose="02040503050406030204" pitchFamily="18" charset="0"/>
                            </a:rPr>
                            <m:t>𝑓</m:t>
                          </m:r>
                        </m:sub>
                      </m:sSub>
                      <m:d>
                        <m:dPr>
                          <m:ctrlPr>
                            <a:rPr lang="en-US" altLang="zh-TW" b="0" i="1" smtClean="0">
                              <a:latin typeface="Cambria Math" panose="02040503050406030204" pitchFamily="18" charset="0"/>
                            </a:rPr>
                          </m:ctrlPr>
                        </m:dPr>
                        <m:e>
                          <m:r>
                            <a:rPr lang="en-US" altLang="zh-TW" b="0" i="1" smtClean="0">
                              <a:latin typeface="Cambria Math" panose="02040503050406030204" pitchFamily="18" charset="0"/>
                            </a:rPr>
                            <m:t>𝑠</m:t>
                          </m:r>
                          <m:r>
                            <a:rPr lang="en-US" altLang="zh-TW" b="0" i="1" smtClean="0">
                              <a:latin typeface="Cambria Math" panose="02040503050406030204" pitchFamily="18" charset="0"/>
                            </a:rPr>
                            <m:t>,</m:t>
                          </m:r>
                          <m:r>
                            <a:rPr lang="en-US" altLang="zh-TW" b="0" i="1" smtClean="0">
                              <a:latin typeface="Cambria Math" panose="02040503050406030204" pitchFamily="18" charset="0"/>
                            </a:rPr>
                            <m:t>𝑣</m:t>
                          </m:r>
                        </m:e>
                      </m:d>
                      <m:r>
                        <a:rPr lang="en-US" altLang="zh-TW" b="0" i="1" smtClean="0">
                          <a:latin typeface="Cambria Math" panose="02040503050406030204" pitchFamily="18" charset="0"/>
                        </a:rPr>
                        <m:t>+1=</m:t>
                      </m:r>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𝛿</m:t>
                          </m:r>
                        </m:e>
                        <m:sub>
                          <m:r>
                            <a:rPr lang="en-US" altLang="zh-TW" b="0" i="1" smtClean="0">
                              <a:latin typeface="Cambria Math" panose="02040503050406030204" pitchFamily="18" charset="0"/>
                            </a:rPr>
                            <m:t>𝑓</m:t>
                          </m:r>
                        </m:sub>
                      </m:sSub>
                      <m:d>
                        <m:dPr>
                          <m:ctrlPr>
                            <a:rPr lang="en-US" altLang="zh-TW" b="0" i="1" smtClean="0">
                              <a:latin typeface="Cambria Math" panose="02040503050406030204" pitchFamily="18" charset="0"/>
                            </a:rPr>
                          </m:ctrlPr>
                        </m:dPr>
                        <m:e>
                          <m:r>
                            <a:rPr lang="en-US" altLang="zh-TW" b="0" i="1" smtClean="0">
                              <a:latin typeface="Cambria Math" panose="02040503050406030204" pitchFamily="18" charset="0"/>
                            </a:rPr>
                            <m:t>𝑠</m:t>
                          </m:r>
                          <m:r>
                            <a:rPr lang="en-US" altLang="zh-TW" b="0" i="1" smtClean="0">
                              <a:latin typeface="Cambria Math" panose="02040503050406030204" pitchFamily="18" charset="0"/>
                            </a:rPr>
                            <m:t>,</m:t>
                          </m:r>
                          <m:r>
                            <a:rPr lang="en-US" altLang="zh-TW" b="0" i="1" smtClean="0">
                              <a:latin typeface="Cambria Math" panose="02040503050406030204" pitchFamily="18" charset="0"/>
                            </a:rPr>
                            <m:t>𝑢</m:t>
                          </m:r>
                        </m:e>
                      </m:d>
                      <m:r>
                        <a:rPr lang="en-US" altLang="zh-TW" b="0" i="1" smtClean="0">
                          <a:latin typeface="Cambria Math" panose="02040503050406030204" pitchFamily="18" charset="0"/>
                        </a:rPr>
                        <m:t>+2 </m:t>
                      </m:r>
                    </m:oMath>
                  </m:oMathPara>
                </a14:m>
                <a:endParaRPr lang="en-US" altLang="zh-TW" dirty="0" smtClean="0"/>
              </a:p>
              <a:p>
                <a:pPr marL="0" indent="0">
                  <a:buNone/>
                </a:pPr>
                <a14:m>
                  <m:oMathPara xmlns:m="http://schemas.openxmlformats.org/officeDocument/2006/math">
                    <m:oMathParaPr>
                      <m:jc m:val="centerGroup"/>
                    </m:oMathParaPr>
                    <m:oMath xmlns:m="http://schemas.openxmlformats.org/officeDocument/2006/math">
                      <m:r>
                        <a:rPr lang="en-US" altLang="zh-TW" b="0" i="1" smtClean="0">
                          <a:latin typeface="Cambria Math" panose="02040503050406030204" pitchFamily="18" charset="0"/>
                        </a:rPr>
                        <m:t>  </m:t>
                      </m:r>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𝛿</m:t>
                          </m:r>
                        </m:e>
                        <m:sub>
                          <m:sSup>
                            <m:sSupPr>
                              <m:ctrlPr>
                                <a:rPr lang="en-US" altLang="zh-TW" b="0" i="1" smtClean="0">
                                  <a:latin typeface="Cambria Math" panose="02040503050406030204" pitchFamily="18" charset="0"/>
                                </a:rPr>
                              </m:ctrlPr>
                            </m:sSupPr>
                            <m:e>
                              <m:r>
                                <a:rPr lang="en-US" altLang="zh-TW" b="0" i="1" smtClean="0">
                                  <a:latin typeface="Cambria Math" panose="02040503050406030204" pitchFamily="18" charset="0"/>
                                </a:rPr>
                                <m:t>𝑓</m:t>
                              </m:r>
                            </m:e>
                            <m:sup>
                              <m:r>
                                <a:rPr lang="en-US" altLang="zh-TW" b="0" i="1" smtClean="0">
                                  <a:latin typeface="Cambria Math" panose="02040503050406030204" pitchFamily="18" charset="0"/>
                                </a:rPr>
                                <m:t>′</m:t>
                              </m:r>
                            </m:sup>
                          </m:sSup>
                        </m:sub>
                      </m:sSub>
                      <m:d>
                        <m:dPr>
                          <m:ctrlPr>
                            <a:rPr lang="en-US" altLang="zh-TW" b="0" i="1" smtClean="0">
                              <a:latin typeface="Cambria Math" panose="02040503050406030204" pitchFamily="18" charset="0"/>
                            </a:rPr>
                          </m:ctrlPr>
                        </m:dPr>
                        <m:e>
                          <m:r>
                            <a:rPr lang="en-US" altLang="zh-TW" b="0" i="1" smtClean="0">
                              <a:latin typeface="Cambria Math" panose="02040503050406030204" pitchFamily="18" charset="0"/>
                            </a:rPr>
                            <m:t>𝑠</m:t>
                          </m:r>
                          <m:r>
                            <a:rPr lang="en-US" altLang="zh-TW" b="0" i="1" smtClean="0">
                              <a:latin typeface="Cambria Math" panose="02040503050406030204" pitchFamily="18" charset="0"/>
                            </a:rPr>
                            <m:t>,</m:t>
                          </m:r>
                          <m:r>
                            <a:rPr lang="en-US" altLang="zh-TW" b="0" i="1" smtClean="0">
                              <a:latin typeface="Cambria Math" panose="02040503050406030204" pitchFamily="18" charset="0"/>
                            </a:rPr>
                            <m:t>𝑢</m:t>
                          </m:r>
                        </m:e>
                      </m:d>
                      <m:r>
                        <a:rPr lang="en-US" altLang="zh-TW" b="0" i="1" smtClean="0">
                          <a:latin typeface="Cambria Math" panose="02040503050406030204" pitchFamily="18" charset="0"/>
                        </a:rPr>
                        <m:t>≥</m:t>
                      </m:r>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𝛿</m:t>
                          </m:r>
                        </m:e>
                        <m:sub>
                          <m:r>
                            <a:rPr lang="en-US" altLang="zh-TW" b="0" i="1" smtClean="0">
                              <a:latin typeface="Cambria Math" panose="02040503050406030204" pitchFamily="18" charset="0"/>
                            </a:rPr>
                            <m:t>𝑓</m:t>
                          </m:r>
                        </m:sub>
                      </m:sSub>
                      <m:d>
                        <m:dPr>
                          <m:ctrlPr>
                            <a:rPr lang="en-US" altLang="zh-TW" b="0" i="1" smtClean="0">
                              <a:latin typeface="Cambria Math" panose="02040503050406030204" pitchFamily="18" charset="0"/>
                            </a:rPr>
                          </m:ctrlPr>
                        </m:dPr>
                        <m:e>
                          <m:r>
                            <a:rPr lang="en-US" altLang="zh-TW" b="0" i="1" smtClean="0">
                              <a:latin typeface="Cambria Math" panose="02040503050406030204" pitchFamily="18" charset="0"/>
                            </a:rPr>
                            <m:t>𝑠</m:t>
                          </m:r>
                          <m:r>
                            <a:rPr lang="en-US" altLang="zh-TW" b="0" i="1" smtClean="0">
                              <a:latin typeface="Cambria Math" panose="02040503050406030204" pitchFamily="18" charset="0"/>
                            </a:rPr>
                            <m:t>,</m:t>
                          </m:r>
                          <m:r>
                            <a:rPr lang="en-US" altLang="zh-TW" b="0" i="1" smtClean="0">
                              <a:latin typeface="Cambria Math" panose="02040503050406030204" pitchFamily="18" charset="0"/>
                            </a:rPr>
                            <m:t>𝑢</m:t>
                          </m:r>
                        </m:e>
                      </m:d>
                      <m:r>
                        <a:rPr lang="en-US" altLang="zh-TW" b="0" i="1" smtClean="0">
                          <a:latin typeface="Cambria Math" panose="02040503050406030204" pitchFamily="18" charset="0"/>
                        </a:rPr>
                        <m:t>+2</m:t>
                      </m:r>
                      <m:r>
                        <m:rPr>
                          <m:lit/>
                        </m:rPr>
                        <a:rPr lang="en-US" altLang="zh-TW" b="0" i="1" smtClean="0">
                          <a:latin typeface="Cambria Math" panose="02040503050406030204" pitchFamily="18" charset="0"/>
                        </a:rPr>
                        <m:t> </m:t>
                      </m:r>
                    </m:oMath>
                  </m:oMathPara>
                </a14:m>
                <a:endParaRPr lang="en-US" altLang="zh-TW" dirty="0" smtClean="0"/>
              </a:p>
            </p:txBody>
          </p:sp>
        </mc:Choice>
        <mc:Fallback xmlns="">
          <p:sp>
            <p:nvSpPr>
              <p:cNvPr id="4" name="內容版面配置區 3"/>
              <p:cNvSpPr>
                <a:spLocks noGrp="1" noRot="1" noChangeAspect="1" noMove="1" noResize="1" noEditPoints="1" noAdjustHandles="1" noChangeArrowheads="1" noChangeShapeType="1" noTextEdit="1"/>
              </p:cNvSpPr>
              <p:nvPr>
                <p:ph idx="1"/>
              </p:nvPr>
            </p:nvSpPr>
            <p:spPr>
              <a:blipFill rotWithShape="0">
                <a:blip r:embed="rId2"/>
                <a:stretch>
                  <a:fillRect l="-1333" t="-2941" r="-1449"/>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938541824"/>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F8731630-D65B-4E4B-ADAE-3017772A52D2}"/>
              </a:ext>
            </a:extLst>
          </p:cNvPr>
          <p:cNvSpPr>
            <a:spLocks noGrp="1"/>
          </p:cNvSpPr>
          <p:nvPr>
            <p:ph type="title"/>
          </p:nvPr>
        </p:nvSpPr>
        <p:spPr/>
        <p:txBody>
          <a:bodyPr/>
          <a:lstStyle/>
          <a:p>
            <a:r>
              <a:rPr lang="en-US" altLang="zh-TW" dirty="0" smtClean="0"/>
              <a:t>Edmonds-Karp</a:t>
            </a:r>
            <a:r>
              <a:rPr lang="zh-TW" altLang="en-US" dirty="0" smtClean="0"/>
              <a:t> 時間複雜度</a:t>
            </a:r>
            <a:endParaRPr lang="zh-TW" altLang="en-US" dirty="0"/>
          </a:p>
        </p:txBody>
      </p:sp>
      <mc:AlternateContent xmlns:mc="http://schemas.openxmlformats.org/markup-compatibility/2006" xmlns:a14="http://schemas.microsoft.com/office/drawing/2010/main">
        <mc:Choice Requires="a14">
          <p:sp>
            <p:nvSpPr>
              <p:cNvPr id="4" name="內容版面配置區 3"/>
              <p:cNvSpPr>
                <a:spLocks noGrp="1"/>
              </p:cNvSpPr>
              <p:nvPr>
                <p:ph idx="1"/>
              </p:nvPr>
            </p:nvSpPr>
            <p:spPr/>
            <p:txBody>
              <a:bodyPr>
                <a:normAutofit/>
              </a:bodyPr>
              <a:lstStyle/>
              <a:p>
                <a:r>
                  <a:rPr lang="zh-TW" altLang="en-US" dirty="0" smtClean="0"/>
                  <a:t>最短的增廣路長度至多為</a:t>
                </a:r>
                <a14:m>
                  <m:oMath xmlns:m="http://schemas.openxmlformats.org/officeDocument/2006/math">
                    <m:r>
                      <a:rPr lang="zh-TW" altLang="en-US" i="1" dirty="0">
                        <a:latin typeface="Cambria Math" panose="02040503050406030204" pitchFamily="18" charset="0"/>
                      </a:rPr>
                      <m:t> </m:t>
                    </m:r>
                    <m:r>
                      <a:rPr lang="en-US" altLang="zh-TW" b="0" i="1" dirty="0" smtClean="0">
                        <a:latin typeface="Cambria Math" panose="02040503050406030204" pitchFamily="18" charset="0"/>
                      </a:rPr>
                      <m:t>𝑛</m:t>
                    </m:r>
                    <m:r>
                      <a:rPr lang="en-US" altLang="zh-TW" b="0" i="1" dirty="0" smtClean="0">
                        <a:latin typeface="Cambria Math" panose="02040503050406030204" pitchFamily="18" charset="0"/>
                      </a:rPr>
                      <m:t>−1 </m:t>
                    </m:r>
                  </m:oMath>
                </a14:m>
                <a:r>
                  <a:rPr lang="zh-TW" altLang="en-US" dirty="0" smtClean="0"/>
                  <a:t>，因此一條邊成為該路徑上容量最小的邊，其次數不超過</a:t>
                </a:r>
                <a14:m>
                  <m:oMath xmlns:m="http://schemas.openxmlformats.org/officeDocument/2006/math">
                    <m:r>
                      <a:rPr lang="zh-TW" altLang="en-US" i="1" dirty="0">
                        <a:latin typeface="Cambria Math" panose="02040503050406030204" pitchFamily="18" charset="0"/>
                      </a:rPr>
                      <m:t> </m:t>
                    </m:r>
                    <m:r>
                      <a:rPr lang="en-US" altLang="zh-TW" i="1" dirty="0" smtClean="0">
                        <a:latin typeface="Cambria Math" panose="02040503050406030204" pitchFamily="18" charset="0"/>
                      </a:rPr>
                      <m:t>𝑂</m:t>
                    </m:r>
                    <m:d>
                      <m:dPr>
                        <m:ctrlPr>
                          <a:rPr lang="en-US" altLang="zh-TW" b="0" i="1" dirty="0" smtClean="0">
                            <a:latin typeface="Cambria Math" panose="02040503050406030204" pitchFamily="18" charset="0"/>
                          </a:rPr>
                        </m:ctrlPr>
                      </m:dPr>
                      <m:e>
                        <m:r>
                          <a:rPr lang="en-US" altLang="zh-TW" b="0" i="1" dirty="0" smtClean="0">
                            <a:latin typeface="Cambria Math" panose="02040503050406030204" pitchFamily="18" charset="0"/>
                          </a:rPr>
                          <m:t>𝑛</m:t>
                        </m:r>
                      </m:e>
                    </m:d>
                    <m:r>
                      <a:rPr lang="en-US" altLang="zh-TW" b="0" i="1" dirty="0" smtClean="0">
                        <a:latin typeface="Cambria Math" panose="02040503050406030204" pitchFamily="18" charset="0"/>
                      </a:rPr>
                      <m:t> </m:t>
                    </m:r>
                  </m:oMath>
                </a14:m>
                <a:r>
                  <a:rPr lang="zh-TW" altLang="en-US" dirty="0" smtClean="0"/>
                  <a:t>次</a:t>
                </a:r>
                <a:endParaRPr lang="en-US" altLang="zh-TW" dirty="0" smtClean="0"/>
              </a:p>
              <a:p>
                <a:r>
                  <a:rPr lang="zh-TW" altLang="en-US" dirty="0" smtClean="0"/>
                  <a:t>每次增廣至少會有一條邊為容量最少的邊，由剩餘網路定義可知，剩餘網路的邊數小於等於兩倍的邊數</a:t>
                </a:r>
                <a:endParaRPr lang="en-US" altLang="zh-TW" dirty="0" smtClean="0"/>
              </a:p>
              <a:p>
                <a:r>
                  <a:rPr lang="zh-TW" altLang="en-US" dirty="0" smtClean="0"/>
                  <a:t>至多每條邊都被增廣</a:t>
                </a:r>
                <a14:m>
                  <m:oMath xmlns:m="http://schemas.openxmlformats.org/officeDocument/2006/math">
                    <m:r>
                      <a:rPr lang="zh-TW" altLang="en-US" i="1" dirty="0">
                        <a:latin typeface="Cambria Math" panose="02040503050406030204" pitchFamily="18" charset="0"/>
                      </a:rPr>
                      <m:t> </m:t>
                    </m:r>
                    <m:r>
                      <a:rPr lang="en-US" altLang="zh-TW" i="1" dirty="0" smtClean="0">
                        <a:latin typeface="Cambria Math" panose="02040503050406030204" pitchFamily="18" charset="0"/>
                      </a:rPr>
                      <m:t>𝑂</m:t>
                    </m:r>
                    <m:r>
                      <a:rPr lang="en-US" altLang="zh-TW" i="1" dirty="0">
                        <a:latin typeface="Cambria Math" panose="02040503050406030204" pitchFamily="18" charset="0"/>
                      </a:rPr>
                      <m:t>(</m:t>
                    </m:r>
                    <m:r>
                      <a:rPr lang="en-US" altLang="zh-TW" b="0" i="1" dirty="0" smtClean="0">
                        <a:latin typeface="Cambria Math" panose="02040503050406030204" pitchFamily="18" charset="0"/>
                      </a:rPr>
                      <m:t>𝑛</m:t>
                    </m:r>
                    <m:r>
                      <a:rPr lang="en-US" altLang="zh-TW" i="1" dirty="0" smtClean="0">
                        <a:latin typeface="Cambria Math" panose="02040503050406030204" pitchFamily="18" charset="0"/>
                      </a:rPr>
                      <m:t>)</m:t>
                    </m:r>
                    <m:r>
                      <a:rPr lang="zh-TW" altLang="en-US" i="1" dirty="0">
                        <a:latin typeface="Cambria Math" panose="02040503050406030204" pitchFamily="18" charset="0"/>
                      </a:rPr>
                      <m:t> </m:t>
                    </m:r>
                  </m:oMath>
                </a14:m>
                <a:r>
                  <a:rPr lang="zh-TW" altLang="en-US" dirty="0" smtClean="0"/>
                  <a:t>次，增廣次數最多</a:t>
                </a:r>
                <a14:m>
                  <m:oMath xmlns:m="http://schemas.openxmlformats.org/officeDocument/2006/math">
                    <m:r>
                      <a:rPr lang="zh-TW" altLang="en-US" i="1" dirty="0">
                        <a:latin typeface="Cambria Math" panose="02040503050406030204" pitchFamily="18" charset="0"/>
                      </a:rPr>
                      <m:t> </m:t>
                    </m:r>
                    <m:r>
                      <a:rPr lang="en-US" altLang="zh-TW" i="1" dirty="0" smtClean="0">
                        <a:latin typeface="Cambria Math" panose="02040503050406030204" pitchFamily="18" charset="0"/>
                      </a:rPr>
                      <m:t>𝑂</m:t>
                    </m:r>
                    <m:r>
                      <a:rPr lang="en-US" altLang="zh-TW" i="1" dirty="0">
                        <a:latin typeface="Cambria Math" panose="02040503050406030204" pitchFamily="18" charset="0"/>
                      </a:rPr>
                      <m:t>(</m:t>
                    </m:r>
                    <m:r>
                      <a:rPr lang="en-US" altLang="zh-TW" b="0" i="1" dirty="0" smtClean="0">
                        <a:latin typeface="Cambria Math" panose="02040503050406030204" pitchFamily="18" charset="0"/>
                      </a:rPr>
                      <m:t>𝑛𝑚</m:t>
                    </m:r>
                    <m:r>
                      <a:rPr lang="en-US" altLang="zh-TW" i="1" dirty="0" smtClean="0">
                        <a:latin typeface="Cambria Math" panose="02040503050406030204" pitchFamily="18" charset="0"/>
                      </a:rPr>
                      <m:t>)</m:t>
                    </m:r>
                    <m:r>
                      <a:rPr lang="zh-TW" altLang="en-US" i="1" dirty="0">
                        <a:latin typeface="Cambria Math" panose="02040503050406030204" pitchFamily="18" charset="0"/>
                      </a:rPr>
                      <m:t> </m:t>
                    </m:r>
                  </m:oMath>
                </a14:m>
                <a:r>
                  <a:rPr lang="zh-TW" altLang="en-US" dirty="0" smtClean="0"/>
                  <a:t>次</a:t>
                </a:r>
                <a:endParaRPr lang="en-US" altLang="zh-TW" dirty="0" smtClean="0"/>
              </a:p>
              <a:p>
                <a:r>
                  <a:rPr lang="zh-TW" altLang="en-US" dirty="0" smtClean="0"/>
                  <a:t>增廣一次需耗時</a:t>
                </a:r>
                <a14:m>
                  <m:oMath xmlns:m="http://schemas.openxmlformats.org/officeDocument/2006/math">
                    <m:r>
                      <a:rPr lang="zh-TW" altLang="en-US" i="1" dirty="0">
                        <a:latin typeface="Cambria Math" panose="02040503050406030204" pitchFamily="18" charset="0"/>
                      </a:rPr>
                      <m:t> </m:t>
                    </m:r>
                    <m:r>
                      <a:rPr lang="en-US" altLang="zh-TW" i="1" dirty="0" smtClean="0">
                        <a:latin typeface="Cambria Math" panose="02040503050406030204" pitchFamily="18" charset="0"/>
                      </a:rPr>
                      <m:t>𝑂</m:t>
                    </m:r>
                    <m:r>
                      <a:rPr lang="en-US" altLang="zh-TW" i="1" dirty="0">
                        <a:latin typeface="Cambria Math" panose="02040503050406030204" pitchFamily="18" charset="0"/>
                      </a:rPr>
                      <m:t>(</m:t>
                    </m:r>
                    <m:r>
                      <a:rPr lang="en-US" altLang="zh-TW" b="0" i="1" dirty="0" smtClean="0">
                        <a:latin typeface="Cambria Math" panose="02040503050406030204" pitchFamily="18" charset="0"/>
                      </a:rPr>
                      <m:t>𝑚</m:t>
                    </m:r>
                    <m:r>
                      <a:rPr lang="en-US" altLang="zh-TW" i="1" dirty="0" smtClean="0">
                        <a:latin typeface="Cambria Math" panose="02040503050406030204" pitchFamily="18" charset="0"/>
                      </a:rPr>
                      <m:t>)</m:t>
                    </m:r>
                    <m:r>
                      <a:rPr lang="zh-TW" altLang="en-US" i="1" dirty="0">
                        <a:latin typeface="Cambria Math" panose="02040503050406030204" pitchFamily="18" charset="0"/>
                      </a:rPr>
                      <m:t> </m:t>
                    </m:r>
                  </m:oMath>
                </a14:m>
                <a:r>
                  <a:rPr lang="zh-TW" altLang="en-US" dirty="0" smtClean="0"/>
                  <a:t>，總複雜度</a:t>
                </a:r>
                <a:r>
                  <a:rPr lang="en-US" altLang="zh-TW" dirty="0" smtClean="0"/>
                  <a:t/>
                </a:r>
                <a:br>
                  <a:rPr lang="en-US" altLang="zh-TW" dirty="0" smtClean="0"/>
                </a:br>
                <a14:m>
                  <m:oMath xmlns:m="http://schemas.openxmlformats.org/officeDocument/2006/math">
                    <m:r>
                      <a:rPr lang="zh-TW" altLang="en-US" i="1" dirty="0">
                        <a:latin typeface="Cambria Math" panose="02040503050406030204" pitchFamily="18" charset="0"/>
                      </a:rPr>
                      <m:t> </m:t>
                    </m:r>
                    <m:r>
                      <a:rPr lang="en-US" altLang="zh-TW" i="1" dirty="0" smtClean="0">
                        <a:latin typeface="Cambria Math" panose="02040503050406030204" pitchFamily="18" charset="0"/>
                      </a:rPr>
                      <m:t>𝑂</m:t>
                    </m:r>
                    <m:d>
                      <m:dPr>
                        <m:ctrlPr>
                          <a:rPr lang="en-US" altLang="zh-TW" i="1" dirty="0" smtClean="0">
                            <a:latin typeface="Cambria Math" panose="02040503050406030204" pitchFamily="18" charset="0"/>
                          </a:rPr>
                        </m:ctrlPr>
                      </m:dPr>
                      <m:e>
                        <m:r>
                          <a:rPr lang="en-US" altLang="zh-TW" b="0" i="1" dirty="0" smtClean="0">
                            <a:latin typeface="Cambria Math" panose="02040503050406030204" pitchFamily="18" charset="0"/>
                          </a:rPr>
                          <m:t>𝑚</m:t>
                        </m:r>
                        <m:r>
                          <a:rPr lang="en-US" altLang="zh-TW" b="0" i="1" dirty="0" smtClean="0">
                            <a:latin typeface="Cambria Math" panose="02040503050406030204" pitchFamily="18" charset="0"/>
                          </a:rPr>
                          <m:t>×</m:t>
                        </m:r>
                        <m:r>
                          <a:rPr lang="en-US" altLang="zh-TW" b="0" i="1" dirty="0" smtClean="0">
                            <a:latin typeface="Cambria Math" panose="02040503050406030204" pitchFamily="18" charset="0"/>
                          </a:rPr>
                          <m:t>𝑛𝑚</m:t>
                        </m:r>
                      </m:e>
                    </m:d>
                    <m:r>
                      <a:rPr lang="en-US" altLang="zh-TW" b="0" i="1" dirty="0" smtClean="0">
                        <a:latin typeface="Cambria Math" panose="02040503050406030204" pitchFamily="18" charset="0"/>
                      </a:rPr>
                      <m:t>=</m:t>
                    </m:r>
                    <m:r>
                      <a:rPr lang="en-US" altLang="zh-TW" b="0" i="1" dirty="0" smtClean="0">
                        <a:latin typeface="Cambria Math" panose="02040503050406030204" pitchFamily="18" charset="0"/>
                      </a:rPr>
                      <m:t>𝑂</m:t>
                    </m:r>
                    <m:r>
                      <a:rPr lang="en-US" altLang="zh-TW" b="0" i="1" dirty="0" smtClean="0">
                        <a:latin typeface="Cambria Math" panose="02040503050406030204" pitchFamily="18" charset="0"/>
                      </a:rPr>
                      <m:t>(</m:t>
                    </m:r>
                    <m:r>
                      <a:rPr lang="en-US" altLang="zh-TW" b="0" i="1" dirty="0" smtClean="0">
                        <a:latin typeface="Cambria Math" panose="02040503050406030204" pitchFamily="18" charset="0"/>
                      </a:rPr>
                      <m:t>𝑛</m:t>
                    </m:r>
                    <m:sSup>
                      <m:sSupPr>
                        <m:ctrlPr>
                          <a:rPr lang="en-US" altLang="zh-TW" b="0" i="1" dirty="0" smtClean="0">
                            <a:latin typeface="Cambria Math" panose="02040503050406030204" pitchFamily="18" charset="0"/>
                          </a:rPr>
                        </m:ctrlPr>
                      </m:sSupPr>
                      <m:e>
                        <m:r>
                          <a:rPr lang="en-US" altLang="zh-TW" b="0" i="1" dirty="0" smtClean="0">
                            <a:latin typeface="Cambria Math" panose="02040503050406030204" pitchFamily="18" charset="0"/>
                          </a:rPr>
                          <m:t>𝑚</m:t>
                        </m:r>
                      </m:e>
                      <m:sup>
                        <m:r>
                          <a:rPr lang="en-US" altLang="zh-TW" b="0" i="1" dirty="0" smtClean="0">
                            <a:latin typeface="Cambria Math" panose="02040503050406030204" pitchFamily="18" charset="0"/>
                          </a:rPr>
                          <m:t>2</m:t>
                        </m:r>
                      </m:sup>
                    </m:sSup>
                    <m:r>
                      <a:rPr lang="en-US" altLang="zh-TW" b="0" i="1" dirty="0" smtClean="0">
                        <a:latin typeface="Cambria Math" panose="02040503050406030204" pitchFamily="18" charset="0"/>
                      </a:rPr>
                      <m:t>)</m:t>
                    </m:r>
                    <m:r>
                      <a:rPr lang="zh-TW" altLang="en-US" i="1" dirty="0">
                        <a:latin typeface="Cambria Math" panose="02040503050406030204" pitchFamily="18" charset="0"/>
                      </a:rPr>
                      <m:t> </m:t>
                    </m:r>
                  </m:oMath>
                </a14:m>
                <a:endParaRPr lang="en-US" altLang="zh-TW" dirty="0" smtClean="0"/>
              </a:p>
            </p:txBody>
          </p:sp>
        </mc:Choice>
        <mc:Fallback xmlns="">
          <p:sp>
            <p:nvSpPr>
              <p:cNvPr id="4" name="內容版面配置區 3"/>
              <p:cNvSpPr>
                <a:spLocks noGrp="1" noRot="1" noChangeAspect="1" noMove="1" noResize="1" noEditPoints="1" noAdjustHandles="1" noChangeArrowheads="1" noChangeShapeType="1" noTextEdit="1"/>
              </p:cNvSpPr>
              <p:nvPr>
                <p:ph idx="1"/>
              </p:nvPr>
            </p:nvSpPr>
            <p:spPr>
              <a:blipFill rotWithShape="0">
                <a:blip r:embed="rId2"/>
                <a:stretch>
                  <a:fillRect l="-1333" t="-2941" r="-1333"/>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491853995"/>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F8731630-D65B-4E4B-ADAE-3017772A52D2}"/>
              </a:ext>
            </a:extLst>
          </p:cNvPr>
          <p:cNvSpPr>
            <a:spLocks noGrp="1"/>
          </p:cNvSpPr>
          <p:nvPr>
            <p:ph type="title"/>
          </p:nvPr>
        </p:nvSpPr>
        <p:spPr/>
        <p:txBody>
          <a:bodyPr/>
          <a:lstStyle/>
          <a:p>
            <a:r>
              <a:rPr lang="en-US" altLang="zh-TW" dirty="0" err="1" smtClean="0"/>
              <a:t>Dinic</a:t>
            </a:r>
            <a:endParaRPr lang="zh-TW" altLang="en-US" dirty="0"/>
          </a:p>
        </p:txBody>
      </p:sp>
      <mc:AlternateContent xmlns:mc="http://schemas.openxmlformats.org/markup-compatibility/2006" xmlns:a14="http://schemas.microsoft.com/office/drawing/2010/main">
        <mc:Choice Requires="a14">
          <p:sp>
            <p:nvSpPr>
              <p:cNvPr id="4" name="內容版面配置區 3"/>
              <p:cNvSpPr>
                <a:spLocks noGrp="1"/>
              </p:cNvSpPr>
              <p:nvPr>
                <p:ph idx="1"/>
              </p:nvPr>
            </p:nvSpPr>
            <p:spPr>
              <a:xfrm>
                <a:off x="838199" y="1825625"/>
                <a:ext cx="10755573" cy="4351338"/>
              </a:xfrm>
            </p:spPr>
            <p:txBody>
              <a:bodyPr>
                <a:normAutofit/>
              </a:bodyPr>
              <a:lstStyle/>
              <a:p>
                <a:r>
                  <a:rPr lang="zh-TW" altLang="en-US" dirty="0" smtClean="0"/>
                  <a:t>如果每次擴充時將所有距離為</a:t>
                </a:r>
                <a14:m>
                  <m:oMath xmlns:m="http://schemas.openxmlformats.org/officeDocument/2006/math">
                    <m:r>
                      <a:rPr lang="zh-TW" altLang="en-US" i="1" dirty="0">
                        <a:latin typeface="Cambria Math" panose="02040503050406030204" pitchFamily="18" charset="0"/>
                      </a:rPr>
                      <m:t> </m:t>
                    </m:r>
                    <m:r>
                      <a:rPr lang="en-US" altLang="zh-TW" b="0" i="1" dirty="0" smtClean="0">
                        <a:latin typeface="Cambria Math" panose="02040503050406030204" pitchFamily="18" charset="0"/>
                      </a:rPr>
                      <m:t>𝑘</m:t>
                    </m:r>
                    <m:r>
                      <a:rPr lang="zh-TW" altLang="en-US" i="1" dirty="0">
                        <a:latin typeface="Cambria Math" panose="02040503050406030204" pitchFamily="18" charset="0"/>
                      </a:rPr>
                      <m:t> </m:t>
                    </m:r>
                  </m:oMath>
                </a14:m>
                <a:r>
                  <a:rPr lang="zh-TW" altLang="en-US" dirty="0" smtClean="0"/>
                  <a:t>的增廣路全部找出來呢？</a:t>
                </a:r>
                <a:endParaRPr lang="en-US" altLang="zh-TW" dirty="0" smtClean="0"/>
              </a:p>
              <a:p>
                <a:r>
                  <a:rPr lang="zh-TW" altLang="en-US" dirty="0" smtClean="0"/>
                  <a:t>距離為</a:t>
                </a:r>
                <a14:m>
                  <m:oMath xmlns:m="http://schemas.openxmlformats.org/officeDocument/2006/math">
                    <m:r>
                      <a:rPr lang="zh-TW" altLang="en-US" i="1" dirty="0">
                        <a:latin typeface="Cambria Math" panose="02040503050406030204" pitchFamily="18" charset="0"/>
                      </a:rPr>
                      <m:t> </m:t>
                    </m:r>
                    <m:r>
                      <a:rPr lang="en-US" altLang="zh-TW" b="0" i="1" dirty="0" smtClean="0">
                        <a:latin typeface="Cambria Math" panose="02040503050406030204" pitchFamily="18" charset="0"/>
                      </a:rPr>
                      <m:t>𝑘</m:t>
                    </m:r>
                    <m:r>
                      <a:rPr lang="zh-TW" altLang="en-US" i="1" dirty="0">
                        <a:latin typeface="Cambria Math" panose="02040503050406030204" pitchFamily="18" charset="0"/>
                      </a:rPr>
                      <m:t> </m:t>
                    </m:r>
                  </m:oMath>
                </a14:m>
                <a:r>
                  <a:rPr lang="zh-TW" altLang="en-US" dirty="0" smtClean="0"/>
                  <a:t>之增廣路上的頂點一定是從</a:t>
                </a:r>
                <a14:m>
                  <m:oMath xmlns:m="http://schemas.openxmlformats.org/officeDocument/2006/math">
                    <m:r>
                      <a:rPr lang="zh-TW" altLang="en-US" i="1" dirty="0">
                        <a:latin typeface="Cambria Math" panose="02040503050406030204" pitchFamily="18" charset="0"/>
                      </a:rPr>
                      <m:t> </m:t>
                    </m:r>
                    <m:r>
                      <a:rPr lang="en-US" altLang="zh-TW" i="1" dirty="0" smtClean="0">
                        <a:latin typeface="Cambria Math" panose="02040503050406030204" pitchFamily="18" charset="0"/>
                      </a:rPr>
                      <m:t>1</m:t>
                    </m:r>
                    <m:r>
                      <a:rPr lang="zh-TW" altLang="en-US" i="1" dirty="0">
                        <a:latin typeface="Cambria Math" panose="02040503050406030204" pitchFamily="18" charset="0"/>
                      </a:rPr>
                      <m:t> </m:t>
                    </m:r>
                  </m:oMath>
                </a14:m>
                <a:r>
                  <a:rPr lang="zh-TW" altLang="en-US" dirty="0" smtClean="0"/>
                  <a:t>慢慢累加到</a:t>
                </a:r>
                <a14:m>
                  <m:oMath xmlns:m="http://schemas.openxmlformats.org/officeDocument/2006/math">
                    <m:r>
                      <a:rPr lang="zh-TW" altLang="en-US" i="1" dirty="0">
                        <a:latin typeface="Cambria Math" panose="02040503050406030204" pitchFamily="18" charset="0"/>
                      </a:rPr>
                      <m:t> </m:t>
                    </m:r>
                    <m:r>
                      <a:rPr lang="en-US" altLang="zh-TW" b="0" i="1" dirty="0" smtClean="0">
                        <a:latin typeface="Cambria Math" panose="02040503050406030204" pitchFamily="18" charset="0"/>
                      </a:rPr>
                      <m:t>𝑘</m:t>
                    </m:r>
                    <m:r>
                      <a:rPr lang="zh-TW" altLang="en-US" i="1" dirty="0">
                        <a:latin typeface="Cambria Math" panose="02040503050406030204" pitchFamily="18" charset="0"/>
                      </a:rPr>
                      <m:t> </m:t>
                    </m:r>
                  </m:oMath>
                </a14:m>
                <a:r>
                  <a:rPr lang="zh-TW" altLang="en-US" dirty="0" smtClean="0"/>
                  <a:t>，那麼只要保留那</a:t>
                </a:r>
                <a:r>
                  <a:rPr lang="zh-TW" altLang="en-US" dirty="0"/>
                  <a:t>些</a:t>
                </a:r>
                <a:r>
                  <a:rPr lang="zh-TW" altLang="en-US" dirty="0" smtClean="0"/>
                  <a:t>距離差是</a:t>
                </a:r>
                <a14:m>
                  <m:oMath xmlns:m="http://schemas.openxmlformats.org/officeDocument/2006/math">
                    <m:r>
                      <a:rPr lang="zh-TW" altLang="en-US" i="1" dirty="0">
                        <a:latin typeface="Cambria Math" panose="02040503050406030204" pitchFamily="18" charset="0"/>
                      </a:rPr>
                      <m:t> </m:t>
                    </m:r>
                    <m:r>
                      <a:rPr lang="en-US" altLang="zh-TW" i="1" dirty="0" smtClean="0">
                        <a:latin typeface="Cambria Math" panose="02040503050406030204" pitchFamily="18" charset="0"/>
                      </a:rPr>
                      <m:t>1</m:t>
                    </m:r>
                    <m:r>
                      <a:rPr lang="zh-TW" altLang="en-US" i="1" dirty="0">
                        <a:latin typeface="Cambria Math" panose="02040503050406030204" pitchFamily="18" charset="0"/>
                      </a:rPr>
                      <m:t> </m:t>
                    </m:r>
                  </m:oMath>
                </a14:m>
                <a:r>
                  <a:rPr lang="zh-TW" altLang="en-US" dirty="0" smtClean="0"/>
                  <a:t>的邊，這些邊所構成的增廣路必為</a:t>
                </a:r>
                <a14:m>
                  <m:oMath xmlns:m="http://schemas.openxmlformats.org/officeDocument/2006/math">
                    <m:r>
                      <a:rPr lang="en-US" altLang="zh-TW" b="0" i="0" smtClean="0">
                        <a:latin typeface="Cambria Math" panose="02040503050406030204" pitchFamily="18" charset="0"/>
                      </a:rPr>
                      <m:t> </m:t>
                    </m:r>
                    <m:r>
                      <a:rPr lang="en-US" altLang="zh-TW" b="0" i="1" smtClean="0">
                        <a:latin typeface="Cambria Math" panose="02040503050406030204" pitchFamily="18" charset="0"/>
                      </a:rPr>
                      <m:t>𝑘</m:t>
                    </m:r>
                    <m:r>
                      <a:rPr lang="en-US" altLang="zh-TW" b="0" i="1" smtClean="0">
                        <a:latin typeface="Cambria Math" panose="02040503050406030204" pitchFamily="18" charset="0"/>
                      </a:rPr>
                      <m:t> </m:t>
                    </m:r>
                  </m:oMath>
                </a14:m>
                <a:endParaRPr lang="en-US" altLang="zh-TW" b="0" dirty="0" smtClean="0"/>
              </a:p>
              <a:p>
                <a:r>
                  <a:rPr lang="zh-TW" altLang="en-US" dirty="0" smtClean="0"/>
                  <a:t>這些距離差為</a:t>
                </a:r>
                <a14:m>
                  <m:oMath xmlns:m="http://schemas.openxmlformats.org/officeDocument/2006/math">
                    <m:r>
                      <a:rPr lang="zh-TW" altLang="en-US" i="1" dirty="0">
                        <a:latin typeface="Cambria Math" panose="02040503050406030204" pitchFamily="18" charset="0"/>
                      </a:rPr>
                      <m:t> </m:t>
                    </m:r>
                    <m:r>
                      <a:rPr lang="en-US" altLang="zh-TW" i="1" dirty="0" smtClean="0">
                        <a:latin typeface="Cambria Math" panose="02040503050406030204" pitchFamily="18" charset="0"/>
                      </a:rPr>
                      <m:t>1</m:t>
                    </m:r>
                    <m:r>
                      <a:rPr lang="zh-TW" altLang="en-US" i="1" dirty="0">
                        <a:latin typeface="Cambria Math" panose="02040503050406030204" pitchFamily="18" charset="0"/>
                      </a:rPr>
                      <m:t> </m:t>
                    </m:r>
                  </m:oMath>
                </a14:m>
                <a:r>
                  <a:rPr lang="zh-TW" altLang="en-US" dirty="0" smtClean="0"/>
                  <a:t>的邊所構成的圖稱為層次圖</a:t>
                </a:r>
                <a:r>
                  <a:rPr lang="en-US" altLang="zh-TW" dirty="0" smtClean="0"/>
                  <a:t>(</a:t>
                </a:r>
                <a:r>
                  <a:rPr lang="en-US" altLang="zh-TW" dirty="0"/>
                  <a:t>l</a:t>
                </a:r>
                <a:r>
                  <a:rPr lang="en-US" altLang="zh-TW" dirty="0" smtClean="0"/>
                  <a:t>evel graph)</a:t>
                </a:r>
              </a:p>
              <a:p>
                <a:endParaRPr lang="en-US" altLang="zh-TW" dirty="0" smtClean="0"/>
              </a:p>
            </p:txBody>
          </p:sp>
        </mc:Choice>
        <mc:Fallback xmlns="">
          <p:sp>
            <p:nvSpPr>
              <p:cNvPr id="4" name="內容版面配置區 3"/>
              <p:cNvSpPr>
                <a:spLocks noGrp="1" noRot="1" noChangeAspect="1" noMove="1" noResize="1" noEditPoints="1" noAdjustHandles="1" noChangeArrowheads="1" noChangeShapeType="1" noTextEdit="1"/>
              </p:cNvSpPr>
              <p:nvPr>
                <p:ph idx="1"/>
              </p:nvPr>
            </p:nvSpPr>
            <p:spPr>
              <a:xfrm>
                <a:off x="838199" y="1825625"/>
                <a:ext cx="10755573" cy="4351338"/>
              </a:xfrm>
              <a:blipFill rotWithShape="0">
                <a:blip r:embed="rId2"/>
                <a:stretch>
                  <a:fillRect l="-1246" t="-2941" r="-57"/>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227670848"/>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0767" y="2947913"/>
            <a:ext cx="5321593" cy="2823255"/>
          </a:xfrm>
          <a:prstGeom prst="rect">
            <a:avLst/>
          </a:prstGeom>
        </p:spPr>
      </p:pic>
      <p:sp>
        <p:nvSpPr>
          <p:cNvPr id="2" name="標題 1">
            <a:extLst>
              <a:ext uri="{FF2B5EF4-FFF2-40B4-BE49-F238E27FC236}">
                <a16:creationId xmlns="" xmlns:a16="http://schemas.microsoft.com/office/drawing/2014/main" id="{F8731630-D65B-4E4B-ADAE-3017772A52D2}"/>
              </a:ext>
            </a:extLst>
          </p:cNvPr>
          <p:cNvSpPr>
            <a:spLocks noGrp="1"/>
          </p:cNvSpPr>
          <p:nvPr>
            <p:ph type="title"/>
          </p:nvPr>
        </p:nvSpPr>
        <p:spPr/>
        <p:txBody>
          <a:bodyPr/>
          <a:lstStyle/>
          <a:p>
            <a:r>
              <a:rPr lang="en-US" altLang="zh-TW" dirty="0" err="1" smtClean="0"/>
              <a:t>Dinic</a:t>
            </a:r>
            <a:endParaRPr lang="zh-TW" altLang="en-US" dirty="0"/>
          </a:p>
        </p:txBody>
      </p:sp>
      <mc:AlternateContent xmlns:mc="http://schemas.openxmlformats.org/markup-compatibility/2006" xmlns:a14="http://schemas.microsoft.com/office/drawing/2010/main">
        <mc:Choice Requires="a14">
          <p:sp>
            <p:nvSpPr>
              <p:cNvPr id="4" name="內容版面配置區 3"/>
              <p:cNvSpPr>
                <a:spLocks noGrp="1"/>
              </p:cNvSpPr>
              <p:nvPr>
                <p:ph idx="1"/>
              </p:nvPr>
            </p:nvSpPr>
            <p:spPr>
              <a:xfrm>
                <a:off x="838200" y="1825625"/>
                <a:ext cx="10578152" cy="4351338"/>
              </a:xfrm>
            </p:spPr>
            <p:txBody>
              <a:bodyPr>
                <a:normAutofit/>
              </a:bodyPr>
              <a:lstStyle/>
              <a:p>
                <a:r>
                  <a:rPr lang="zh-TW" altLang="en-US" dirty="0" smtClean="0"/>
                  <a:t>剩餘網路轉換為層次圖，</a:t>
                </a:r>
                <a14:m>
                  <m:oMath xmlns:m="http://schemas.openxmlformats.org/officeDocument/2006/math">
                    <m:r>
                      <a:rPr lang="en-US" altLang="zh-TW" b="0" i="0" smtClean="0">
                        <a:latin typeface="Cambria Math" panose="02040503050406030204" pitchFamily="18" charset="0"/>
                      </a:rPr>
                      <m:t> </m:t>
                    </m:r>
                    <m:r>
                      <a:rPr lang="en-US" altLang="zh-TW" b="0" i="1" smtClean="0">
                        <a:latin typeface="Cambria Math" panose="02040503050406030204" pitchFamily="18" charset="0"/>
                      </a:rPr>
                      <m:t>𝑑</m:t>
                    </m:r>
                    <m:r>
                      <a:rPr lang="en-US" altLang="zh-TW" b="0" i="1" smtClean="0">
                        <a:latin typeface="Cambria Math" panose="02040503050406030204" pitchFamily="18" charset="0"/>
                      </a:rPr>
                      <m:t> </m:t>
                    </m:r>
                  </m:oMath>
                </a14:m>
                <a:r>
                  <a:rPr lang="zh-TW" altLang="en-US" dirty="0" smtClean="0"/>
                  <a:t>代表從源點</a:t>
                </a:r>
                <a14:m>
                  <m:oMath xmlns:m="http://schemas.openxmlformats.org/officeDocument/2006/math">
                    <m:r>
                      <a:rPr lang="zh-TW" altLang="en-US" i="1" dirty="0">
                        <a:latin typeface="Cambria Math" panose="02040503050406030204" pitchFamily="18" charset="0"/>
                      </a:rPr>
                      <m:t> </m:t>
                    </m:r>
                    <m:r>
                      <a:rPr lang="en-US" altLang="zh-TW" b="0" i="1" dirty="0" smtClean="0">
                        <a:latin typeface="Cambria Math" panose="02040503050406030204" pitchFamily="18" charset="0"/>
                      </a:rPr>
                      <m:t>𝑠</m:t>
                    </m:r>
                    <m:r>
                      <a:rPr lang="zh-TW" altLang="en-US" i="1" dirty="0">
                        <a:latin typeface="Cambria Math" panose="02040503050406030204" pitchFamily="18" charset="0"/>
                      </a:rPr>
                      <m:t> </m:t>
                    </m:r>
                  </m:oMath>
                </a14:m>
                <a:r>
                  <a:rPr lang="zh-TW" altLang="en-US" dirty="0" smtClean="0"/>
                  <a:t>到達該點的距離</a:t>
                </a:r>
                <a:endParaRPr lang="en-US" altLang="zh-TW" dirty="0" smtClean="0"/>
              </a:p>
            </p:txBody>
          </p:sp>
        </mc:Choice>
        <mc:Fallback xmlns="">
          <p:sp>
            <p:nvSpPr>
              <p:cNvPr id="4" name="內容版面配置區 3"/>
              <p:cNvSpPr>
                <a:spLocks noGrp="1" noRot="1" noChangeAspect="1" noMove="1" noResize="1" noEditPoints="1" noAdjustHandles="1" noChangeArrowheads="1" noChangeShapeType="1" noTextEdit="1"/>
              </p:cNvSpPr>
              <p:nvPr>
                <p:ph idx="1"/>
              </p:nvPr>
            </p:nvSpPr>
            <p:spPr>
              <a:xfrm>
                <a:off x="838200" y="1825625"/>
                <a:ext cx="10578152" cy="4351338"/>
              </a:xfrm>
              <a:blipFill rotWithShape="0">
                <a:blip r:embed="rId3"/>
                <a:stretch>
                  <a:fillRect l="-1326" t="-2941" r="-1441"/>
                </a:stretch>
              </a:blipFill>
            </p:spPr>
            <p:txBody>
              <a:bodyPr/>
              <a:lstStyle/>
              <a:p>
                <a:r>
                  <a:rPr lang="zh-TW" altLang="en-US">
                    <a:noFill/>
                  </a:rPr>
                  <a:t> </a:t>
                </a:r>
              </a:p>
            </p:txBody>
          </p:sp>
        </mc:Fallback>
      </mc:AlternateContent>
      <p:pic>
        <p:nvPicPr>
          <p:cNvPr id="3" name="圖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885" y="2947916"/>
            <a:ext cx="5321593" cy="2823255"/>
          </a:xfrm>
          <a:prstGeom prst="rect">
            <a:avLst/>
          </a:prstGeom>
        </p:spPr>
      </p:pic>
    </p:spTree>
    <p:extLst>
      <p:ext uri="{BB962C8B-B14F-4D97-AF65-F5344CB8AC3E}">
        <p14:creationId xmlns:p14="http://schemas.microsoft.com/office/powerpoint/2010/main" val="3260660362"/>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F8731630-D65B-4E4B-ADAE-3017772A52D2}"/>
              </a:ext>
            </a:extLst>
          </p:cNvPr>
          <p:cNvSpPr>
            <a:spLocks noGrp="1"/>
          </p:cNvSpPr>
          <p:nvPr>
            <p:ph type="title"/>
          </p:nvPr>
        </p:nvSpPr>
        <p:spPr/>
        <p:txBody>
          <a:bodyPr/>
          <a:lstStyle/>
          <a:p>
            <a:r>
              <a:rPr lang="en-US" altLang="zh-TW" dirty="0" err="1" smtClean="0"/>
              <a:t>Dinic</a:t>
            </a:r>
            <a:endParaRPr lang="zh-TW" altLang="en-US" dirty="0"/>
          </a:p>
        </p:txBody>
      </p:sp>
      <mc:AlternateContent xmlns:mc="http://schemas.openxmlformats.org/markup-compatibility/2006" xmlns:a14="http://schemas.microsoft.com/office/drawing/2010/main">
        <mc:Choice Requires="a14">
          <p:sp>
            <p:nvSpPr>
              <p:cNvPr id="4" name="內容版面配置區 3"/>
              <p:cNvSpPr>
                <a:spLocks noGrp="1"/>
              </p:cNvSpPr>
              <p:nvPr>
                <p:ph idx="1"/>
              </p:nvPr>
            </p:nvSpPr>
            <p:spPr/>
            <p:txBody>
              <a:bodyPr>
                <a:normAutofit/>
              </a:bodyPr>
              <a:lstStyle/>
              <a:p>
                <a:r>
                  <a:rPr lang="zh-TW" altLang="en-US" dirty="0" smtClean="0"/>
                  <a:t>每次先建構出源點</a:t>
                </a:r>
                <a14:m>
                  <m:oMath xmlns:m="http://schemas.openxmlformats.org/officeDocument/2006/math">
                    <m:r>
                      <a:rPr lang="en-US" altLang="zh-TW" b="0" i="0" smtClean="0">
                        <a:latin typeface="Cambria Math" panose="02040503050406030204" pitchFamily="18" charset="0"/>
                      </a:rPr>
                      <m:t> </m:t>
                    </m:r>
                    <m:r>
                      <a:rPr lang="en-US" altLang="zh-TW" b="0" i="1" smtClean="0">
                        <a:latin typeface="Cambria Math" panose="02040503050406030204" pitchFamily="18" charset="0"/>
                      </a:rPr>
                      <m:t>𝑠</m:t>
                    </m:r>
                    <m:r>
                      <a:rPr lang="en-US" altLang="zh-TW" b="0" i="1" smtClean="0">
                        <a:latin typeface="Cambria Math" panose="02040503050406030204" pitchFamily="18" charset="0"/>
                      </a:rPr>
                      <m:t> </m:t>
                    </m:r>
                  </m:oMath>
                </a14:m>
                <a:r>
                  <a:rPr lang="zh-TW" altLang="en-US" dirty="0" smtClean="0"/>
                  <a:t>到匯點</a:t>
                </a:r>
                <a14:m>
                  <m:oMath xmlns:m="http://schemas.openxmlformats.org/officeDocument/2006/math">
                    <m:r>
                      <a:rPr lang="en-US" altLang="zh-TW" b="0" i="0" dirty="0" smtClean="0">
                        <a:latin typeface="Cambria Math" panose="02040503050406030204" pitchFamily="18" charset="0"/>
                      </a:rPr>
                      <m:t> </m:t>
                    </m:r>
                    <m:r>
                      <a:rPr lang="en-US" altLang="zh-TW" b="0" i="1" dirty="0" smtClean="0">
                        <a:latin typeface="Cambria Math" panose="02040503050406030204" pitchFamily="18" charset="0"/>
                      </a:rPr>
                      <m:t>𝑡</m:t>
                    </m:r>
                    <m:r>
                      <a:rPr lang="en-US" altLang="zh-TW" b="0" i="1" dirty="0" smtClean="0">
                        <a:latin typeface="Cambria Math" panose="02040503050406030204" pitchFamily="18" charset="0"/>
                      </a:rPr>
                      <m:t> </m:t>
                    </m:r>
                  </m:oMath>
                </a14:m>
                <a:r>
                  <a:rPr lang="zh-TW" altLang="en-US" dirty="0" smtClean="0"/>
                  <a:t>的層次圖</a:t>
                </a:r>
                <a:endParaRPr lang="en-US" altLang="zh-TW" dirty="0" smtClean="0"/>
              </a:p>
              <a:p>
                <a:r>
                  <a:rPr lang="zh-TW" altLang="en-US" dirty="0" smtClean="0"/>
                  <a:t>將所有最短的增廣路進行增廣</a:t>
                </a:r>
                <a:endParaRPr lang="en-US" altLang="zh-TW" dirty="0" smtClean="0"/>
              </a:p>
              <a:p>
                <a:r>
                  <a:rPr lang="zh-TW" altLang="en-US" dirty="0" smtClean="0"/>
                  <a:t>重複以上動作直到沒有增廣路為止</a:t>
                </a:r>
                <a:endParaRPr lang="en-US" altLang="zh-TW" dirty="0" smtClean="0"/>
              </a:p>
            </p:txBody>
          </p:sp>
        </mc:Choice>
        <mc:Fallback xmlns="">
          <p:sp>
            <p:nvSpPr>
              <p:cNvPr id="4" name="內容版面配置區 3"/>
              <p:cNvSpPr>
                <a:spLocks noGrp="1" noRot="1" noChangeAspect="1" noMove="1" noResize="1" noEditPoints="1" noAdjustHandles="1" noChangeArrowheads="1" noChangeShapeType="1" noTextEdit="1"/>
              </p:cNvSpPr>
              <p:nvPr>
                <p:ph idx="1"/>
              </p:nvPr>
            </p:nvSpPr>
            <p:spPr>
              <a:blipFill rotWithShape="0">
                <a:blip r:embed="rId2"/>
                <a:stretch>
                  <a:fillRect l="-1333" t="-2941"/>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36357823"/>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F8731630-D65B-4E4B-ADAE-3017772A52D2}"/>
              </a:ext>
            </a:extLst>
          </p:cNvPr>
          <p:cNvSpPr>
            <a:spLocks noGrp="1"/>
          </p:cNvSpPr>
          <p:nvPr>
            <p:ph type="title"/>
          </p:nvPr>
        </p:nvSpPr>
        <p:spPr/>
        <p:txBody>
          <a:bodyPr/>
          <a:lstStyle/>
          <a:p>
            <a:r>
              <a:rPr lang="en-US" altLang="zh-TW" dirty="0" err="1" smtClean="0"/>
              <a:t>Dinic</a:t>
            </a:r>
            <a:endParaRPr lang="zh-TW" altLang="en-US" dirty="0"/>
          </a:p>
        </p:txBody>
      </p:sp>
      <p:sp>
        <p:nvSpPr>
          <p:cNvPr id="4" name="內容版面配置區 3"/>
          <p:cNvSpPr>
            <a:spLocks noGrp="1"/>
          </p:cNvSpPr>
          <p:nvPr>
            <p:ph idx="1"/>
          </p:nvPr>
        </p:nvSpPr>
        <p:spPr/>
        <p:txBody>
          <a:bodyPr>
            <a:normAutofit/>
          </a:bodyPr>
          <a:lstStyle/>
          <a:p>
            <a:r>
              <a:rPr lang="zh-TW" altLang="en-US" dirty="0" smtClean="0"/>
              <a:t>以下圖為例</a:t>
            </a:r>
            <a:endParaRPr lang="en-US" altLang="zh-TW" dirty="0" smtClean="0"/>
          </a:p>
        </p:txBody>
      </p:sp>
      <p:pic>
        <p:nvPicPr>
          <p:cNvPr id="7" name="圖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3546" y="2847967"/>
            <a:ext cx="6364908" cy="3376763"/>
          </a:xfrm>
          <a:prstGeom prst="rect">
            <a:avLst/>
          </a:prstGeom>
        </p:spPr>
      </p:pic>
    </p:spTree>
    <p:extLst>
      <p:ext uri="{BB962C8B-B14F-4D97-AF65-F5344CB8AC3E}">
        <p14:creationId xmlns:p14="http://schemas.microsoft.com/office/powerpoint/2010/main" val="3743129"/>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F8731630-D65B-4E4B-ADAE-3017772A52D2}"/>
              </a:ext>
            </a:extLst>
          </p:cNvPr>
          <p:cNvSpPr>
            <a:spLocks noGrp="1"/>
          </p:cNvSpPr>
          <p:nvPr>
            <p:ph type="title"/>
          </p:nvPr>
        </p:nvSpPr>
        <p:spPr/>
        <p:txBody>
          <a:bodyPr/>
          <a:lstStyle/>
          <a:p>
            <a:r>
              <a:rPr lang="en-US" altLang="zh-TW" dirty="0" err="1" smtClean="0"/>
              <a:t>Dinic</a:t>
            </a:r>
            <a:endParaRPr lang="zh-TW" altLang="en-US" dirty="0"/>
          </a:p>
        </p:txBody>
      </p:sp>
      <p:sp>
        <p:nvSpPr>
          <p:cNvPr id="4" name="內容版面配置區 3"/>
          <p:cNvSpPr>
            <a:spLocks noGrp="1"/>
          </p:cNvSpPr>
          <p:nvPr>
            <p:ph idx="1"/>
          </p:nvPr>
        </p:nvSpPr>
        <p:spPr/>
        <p:txBody>
          <a:bodyPr>
            <a:normAutofit/>
          </a:bodyPr>
          <a:lstStyle/>
          <a:p>
            <a:r>
              <a:rPr lang="zh-TW" altLang="en-US" dirty="0" smtClean="0"/>
              <a:t>轉換為剩餘網路</a:t>
            </a:r>
            <a:endParaRPr lang="en-US" altLang="zh-TW" dirty="0" smtClean="0"/>
          </a:p>
        </p:txBody>
      </p:sp>
      <p:pic>
        <p:nvPicPr>
          <p:cNvPr id="7" name="圖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1809" y="2847967"/>
            <a:ext cx="6364908" cy="3376763"/>
          </a:xfrm>
          <a:prstGeom prst="rect">
            <a:avLst/>
          </a:prstGeom>
        </p:spPr>
      </p:pic>
    </p:spTree>
    <p:extLst>
      <p:ext uri="{BB962C8B-B14F-4D97-AF65-F5344CB8AC3E}">
        <p14:creationId xmlns:p14="http://schemas.microsoft.com/office/powerpoint/2010/main" val="38969839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F8731630-D65B-4E4B-ADAE-3017772A52D2}"/>
              </a:ext>
            </a:extLst>
          </p:cNvPr>
          <p:cNvSpPr>
            <a:spLocks noGrp="1"/>
          </p:cNvSpPr>
          <p:nvPr>
            <p:ph type="title"/>
          </p:nvPr>
        </p:nvSpPr>
        <p:spPr/>
        <p:txBody>
          <a:bodyPr/>
          <a:lstStyle/>
          <a:p>
            <a:r>
              <a:rPr lang="zh-TW" altLang="en-US" dirty="0" smtClean="0"/>
              <a:t>二分圖最大匹配</a:t>
            </a:r>
            <a:endParaRPr lang="zh-TW" altLang="en-US" dirty="0"/>
          </a:p>
        </p:txBody>
      </p:sp>
      <p:sp>
        <p:nvSpPr>
          <p:cNvPr id="3" name="內容版面配置區 2">
            <a:extLst>
              <a:ext uri="{FF2B5EF4-FFF2-40B4-BE49-F238E27FC236}">
                <a16:creationId xmlns="" xmlns:a16="http://schemas.microsoft.com/office/drawing/2014/main" xmlns:a14="http://schemas.microsoft.com/office/drawing/2010/main" xmlns:mc="http://schemas.openxmlformats.org/markup-compatibility/2006" id="{D46730E1-C50B-468C-832F-9B47A713BA63}"/>
              </a:ext>
            </a:extLst>
          </p:cNvPr>
          <p:cNvSpPr>
            <a:spLocks noGrp="1"/>
          </p:cNvSpPr>
          <p:nvPr>
            <p:ph idx="1"/>
          </p:nvPr>
        </p:nvSpPr>
        <p:spPr>
          <a:xfrm>
            <a:off x="838200" y="1825625"/>
            <a:ext cx="10707806" cy="4351338"/>
          </a:xfrm>
        </p:spPr>
        <p:txBody>
          <a:bodyPr>
            <a:normAutofit/>
          </a:bodyPr>
          <a:lstStyle/>
          <a:p>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當</a:t>
            </a:r>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一個非環簡單路徑</a:t>
            </a:r>
            <a:r>
              <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rPr>
              <a:t>(</a:t>
            </a:r>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沒有經過重複頂點</a:t>
            </a:r>
            <a:r>
              <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rPr>
              <a:t>)</a:t>
            </a:r>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所經過的邊是匹配邊與非匹配邊交替出現，則這個路經稱為「交錯路徑</a:t>
            </a:r>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a:t>
            </a:r>
            <a:endParaRPr lang="en-US" altLang="zh-TW"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5894" y="2753408"/>
            <a:ext cx="3456631" cy="3946279"/>
          </a:xfrm>
          <a:prstGeom prst="rect">
            <a:avLst/>
          </a:prstGeom>
        </p:spPr>
      </p:pic>
    </p:spTree>
    <p:extLst>
      <p:ext uri="{BB962C8B-B14F-4D97-AF65-F5344CB8AC3E}">
        <p14:creationId xmlns:p14="http://schemas.microsoft.com/office/powerpoint/2010/main" val="2172026903"/>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1809" y="2847960"/>
            <a:ext cx="6364908" cy="3376763"/>
          </a:xfrm>
          <a:prstGeom prst="rect">
            <a:avLst/>
          </a:prstGeom>
        </p:spPr>
      </p:pic>
      <p:sp>
        <p:nvSpPr>
          <p:cNvPr id="2" name="標題 1">
            <a:extLst>
              <a:ext uri="{FF2B5EF4-FFF2-40B4-BE49-F238E27FC236}">
                <a16:creationId xmlns="" xmlns:a16="http://schemas.microsoft.com/office/drawing/2014/main" id="{F8731630-D65B-4E4B-ADAE-3017772A52D2}"/>
              </a:ext>
            </a:extLst>
          </p:cNvPr>
          <p:cNvSpPr>
            <a:spLocks noGrp="1"/>
          </p:cNvSpPr>
          <p:nvPr>
            <p:ph type="title"/>
          </p:nvPr>
        </p:nvSpPr>
        <p:spPr/>
        <p:txBody>
          <a:bodyPr/>
          <a:lstStyle/>
          <a:p>
            <a:r>
              <a:rPr lang="en-US" altLang="zh-TW" dirty="0" err="1" smtClean="0"/>
              <a:t>Dinic</a:t>
            </a:r>
            <a:endParaRPr lang="zh-TW" altLang="en-US" dirty="0"/>
          </a:p>
        </p:txBody>
      </p:sp>
      <p:sp>
        <p:nvSpPr>
          <p:cNvPr id="4" name="內容版面配置區 3"/>
          <p:cNvSpPr>
            <a:spLocks noGrp="1"/>
          </p:cNvSpPr>
          <p:nvPr>
            <p:ph idx="1"/>
          </p:nvPr>
        </p:nvSpPr>
        <p:spPr/>
        <p:txBody>
          <a:bodyPr>
            <a:normAutofit/>
          </a:bodyPr>
          <a:lstStyle/>
          <a:p>
            <a:r>
              <a:rPr lang="zh-TW" altLang="en-US" dirty="0" smtClean="0"/>
              <a:t>轉換為剩餘網路</a:t>
            </a:r>
            <a:endParaRPr lang="en-US" altLang="zh-TW" dirty="0" smtClean="0"/>
          </a:p>
        </p:txBody>
      </p:sp>
    </p:spTree>
    <p:extLst>
      <p:ext uri="{BB962C8B-B14F-4D97-AF65-F5344CB8AC3E}">
        <p14:creationId xmlns:p14="http://schemas.microsoft.com/office/powerpoint/2010/main" val="3589446908"/>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15791" y="547978"/>
            <a:ext cx="4080926" cy="2165046"/>
          </a:xfrm>
          <a:prstGeom prst="rect">
            <a:avLst/>
          </a:prstGeom>
        </p:spPr>
      </p:pic>
      <p:sp>
        <p:nvSpPr>
          <p:cNvPr id="2" name="標題 1">
            <a:extLst>
              <a:ext uri="{FF2B5EF4-FFF2-40B4-BE49-F238E27FC236}">
                <a16:creationId xmlns="" xmlns:a16="http://schemas.microsoft.com/office/drawing/2014/main" id="{F8731630-D65B-4E4B-ADAE-3017772A52D2}"/>
              </a:ext>
            </a:extLst>
          </p:cNvPr>
          <p:cNvSpPr>
            <a:spLocks noGrp="1"/>
          </p:cNvSpPr>
          <p:nvPr>
            <p:ph type="title"/>
          </p:nvPr>
        </p:nvSpPr>
        <p:spPr/>
        <p:txBody>
          <a:bodyPr/>
          <a:lstStyle/>
          <a:p>
            <a:r>
              <a:rPr lang="en-US" altLang="zh-TW" dirty="0" err="1" smtClean="0"/>
              <a:t>Dinic</a:t>
            </a:r>
            <a:endParaRPr lang="zh-TW" altLang="en-US" dirty="0"/>
          </a:p>
        </p:txBody>
      </p:sp>
      <p:sp>
        <p:nvSpPr>
          <p:cNvPr id="4" name="內容版面配置區 3"/>
          <p:cNvSpPr>
            <a:spLocks noGrp="1"/>
          </p:cNvSpPr>
          <p:nvPr>
            <p:ph idx="1"/>
          </p:nvPr>
        </p:nvSpPr>
        <p:spPr/>
        <p:txBody>
          <a:bodyPr>
            <a:normAutofit/>
          </a:bodyPr>
          <a:lstStyle/>
          <a:p>
            <a:r>
              <a:rPr lang="zh-TW" altLang="en-US" dirty="0" smtClean="0"/>
              <a:t>建構層次圖</a:t>
            </a:r>
            <a:endParaRPr lang="en-US" altLang="zh-TW" dirty="0" smtClean="0"/>
          </a:p>
        </p:txBody>
      </p:sp>
      <p:pic>
        <p:nvPicPr>
          <p:cNvPr id="6" name="圖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1809" y="2847960"/>
            <a:ext cx="6364908" cy="3376763"/>
          </a:xfrm>
          <a:prstGeom prst="rect">
            <a:avLst/>
          </a:prstGeom>
        </p:spPr>
      </p:pic>
    </p:spTree>
    <p:extLst>
      <p:ext uri="{BB962C8B-B14F-4D97-AF65-F5344CB8AC3E}">
        <p14:creationId xmlns:p14="http://schemas.microsoft.com/office/powerpoint/2010/main" val="4131096377"/>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圖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1805" y="2847960"/>
            <a:ext cx="6364912" cy="3376765"/>
          </a:xfrm>
          <a:prstGeom prst="rect">
            <a:avLst/>
          </a:prstGeom>
        </p:spPr>
      </p:pic>
      <p:pic>
        <p:nvPicPr>
          <p:cNvPr id="10" name="圖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15791" y="547978"/>
            <a:ext cx="4080926" cy="2165046"/>
          </a:xfrm>
          <a:prstGeom prst="rect">
            <a:avLst/>
          </a:prstGeom>
        </p:spPr>
      </p:pic>
      <p:sp>
        <p:nvSpPr>
          <p:cNvPr id="2" name="標題 1">
            <a:extLst>
              <a:ext uri="{FF2B5EF4-FFF2-40B4-BE49-F238E27FC236}">
                <a16:creationId xmlns="" xmlns:a16="http://schemas.microsoft.com/office/drawing/2014/main" id="{F8731630-D65B-4E4B-ADAE-3017772A52D2}"/>
              </a:ext>
            </a:extLst>
          </p:cNvPr>
          <p:cNvSpPr>
            <a:spLocks noGrp="1"/>
          </p:cNvSpPr>
          <p:nvPr>
            <p:ph type="title"/>
          </p:nvPr>
        </p:nvSpPr>
        <p:spPr/>
        <p:txBody>
          <a:bodyPr/>
          <a:lstStyle/>
          <a:p>
            <a:r>
              <a:rPr lang="en-US" altLang="zh-TW" dirty="0" err="1" smtClean="0"/>
              <a:t>Dinic</a:t>
            </a:r>
            <a:endParaRPr lang="zh-TW" altLang="en-US" dirty="0"/>
          </a:p>
        </p:txBody>
      </p:sp>
      <mc:AlternateContent xmlns:mc="http://schemas.openxmlformats.org/markup-compatibility/2006" xmlns:a14="http://schemas.microsoft.com/office/drawing/2010/main">
        <mc:Choice Requires="a14">
          <p:sp>
            <p:nvSpPr>
              <p:cNvPr id="4" name="內容版面配置區 3"/>
              <p:cNvSpPr>
                <a:spLocks noGrp="1"/>
              </p:cNvSpPr>
              <p:nvPr>
                <p:ph idx="1"/>
              </p:nvPr>
            </p:nvSpPr>
            <p:spPr/>
            <p:txBody>
              <a:bodyPr>
                <a:normAutofit/>
              </a:bodyPr>
              <a:lstStyle/>
              <a:p>
                <a:r>
                  <a:rPr lang="zh-TW" altLang="en-US" dirty="0" smtClean="0"/>
                  <a:t>將層次圖所有</a:t>
                </a:r>
                <a14:m>
                  <m:oMath xmlns:m="http://schemas.openxmlformats.org/officeDocument/2006/math">
                    <m:r>
                      <a:rPr lang="en-US" altLang="zh-TW" b="0" i="1" smtClean="0">
                        <a:latin typeface="Cambria Math" panose="02040503050406030204" pitchFamily="18" charset="0"/>
                      </a:rPr>
                      <m:t> </m:t>
                    </m:r>
                    <m:r>
                      <a:rPr lang="en-US" altLang="zh-TW" b="0" i="1" smtClean="0">
                        <a:latin typeface="Cambria Math" panose="02040503050406030204" pitchFamily="18" charset="0"/>
                      </a:rPr>
                      <m:t>𝑠</m:t>
                    </m:r>
                    <m:r>
                      <a:rPr lang="en-US" altLang="zh-TW" b="0" i="1" smtClean="0">
                        <a:latin typeface="Cambria Math" panose="02040503050406030204" pitchFamily="18" charset="0"/>
                      </a:rPr>
                      <m:t> </m:t>
                    </m:r>
                  </m:oMath>
                </a14:m>
                <a:r>
                  <a:rPr lang="zh-TW" altLang="en-US" dirty="0" smtClean="0"/>
                  <a:t>到</a:t>
                </a:r>
                <a14:m>
                  <m:oMath xmlns:m="http://schemas.openxmlformats.org/officeDocument/2006/math">
                    <m:r>
                      <a:rPr lang="zh-TW" altLang="en-US" i="1" dirty="0">
                        <a:latin typeface="Cambria Math" panose="02040503050406030204" pitchFamily="18" charset="0"/>
                      </a:rPr>
                      <m:t> </m:t>
                    </m:r>
                    <m:r>
                      <a:rPr lang="en-US" altLang="zh-TW" b="0" i="1" dirty="0" smtClean="0">
                        <a:latin typeface="Cambria Math" panose="02040503050406030204" pitchFamily="18" charset="0"/>
                      </a:rPr>
                      <m:t>𝑡</m:t>
                    </m:r>
                    <m:r>
                      <a:rPr lang="zh-TW" altLang="en-US" i="1" dirty="0">
                        <a:latin typeface="Cambria Math" panose="02040503050406030204" pitchFamily="18" charset="0"/>
                      </a:rPr>
                      <m:t> </m:t>
                    </m:r>
                  </m:oMath>
                </a14:m>
                <a:r>
                  <a:rPr lang="zh-TW" altLang="en-US" dirty="0" smtClean="0"/>
                  <a:t>的</a:t>
                </a:r>
                <a14:m>
                  <m:oMath xmlns:m="http://schemas.openxmlformats.org/officeDocument/2006/math">
                    <m:r>
                      <a:rPr lang="zh-TW" altLang="en-US" i="1" dirty="0">
                        <a:latin typeface="Cambria Math" panose="02040503050406030204" pitchFamily="18" charset="0"/>
                      </a:rPr>
                      <m:t>增廣路進行增廣</m:t>
                    </m:r>
                  </m:oMath>
                </a14:m>
                <a:endParaRPr lang="en-US" altLang="zh-TW" dirty="0"/>
              </a:p>
            </p:txBody>
          </p:sp>
        </mc:Choice>
        <mc:Fallback xmlns="">
          <p:sp>
            <p:nvSpPr>
              <p:cNvPr id="4" name="內容版面配置區 3"/>
              <p:cNvSpPr>
                <a:spLocks noGrp="1" noRot="1" noChangeAspect="1" noMove="1" noResize="1" noEditPoints="1" noAdjustHandles="1" noChangeArrowheads="1" noChangeShapeType="1" noTextEdit="1"/>
              </p:cNvSpPr>
              <p:nvPr>
                <p:ph idx="1"/>
              </p:nvPr>
            </p:nvSpPr>
            <p:spPr>
              <a:blipFill rotWithShape="0">
                <a:blip r:embed="rId4"/>
                <a:stretch>
                  <a:fillRect l="-1333" t="-2941"/>
                </a:stretch>
              </a:blipFill>
            </p:spPr>
            <p:txBody>
              <a:bodyPr/>
              <a:lstStyle/>
              <a:p>
                <a:r>
                  <a:rPr lang="zh-TW" altLang="en-US">
                    <a:noFill/>
                  </a:rPr>
                  <a:t> </a:t>
                </a:r>
              </a:p>
            </p:txBody>
          </p:sp>
        </mc:Fallback>
      </mc:AlternateContent>
      <p:pic>
        <p:nvPicPr>
          <p:cNvPr id="3" name="圖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31805" y="2847959"/>
            <a:ext cx="6364912" cy="3376765"/>
          </a:xfrm>
          <a:prstGeom prst="rect">
            <a:avLst/>
          </a:prstGeom>
        </p:spPr>
      </p:pic>
    </p:spTree>
    <p:extLst>
      <p:ext uri="{BB962C8B-B14F-4D97-AF65-F5344CB8AC3E}">
        <p14:creationId xmlns:p14="http://schemas.microsoft.com/office/powerpoint/2010/main" val="597702919"/>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1809" y="2847960"/>
            <a:ext cx="6364908" cy="3376763"/>
          </a:xfrm>
          <a:prstGeom prst="rect">
            <a:avLst/>
          </a:prstGeom>
        </p:spPr>
      </p:pic>
      <p:pic>
        <p:nvPicPr>
          <p:cNvPr id="3" name="圖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15785" y="547978"/>
            <a:ext cx="4080932" cy="2165049"/>
          </a:xfrm>
          <a:prstGeom prst="rect">
            <a:avLst/>
          </a:prstGeom>
        </p:spPr>
      </p:pic>
      <p:sp>
        <p:nvSpPr>
          <p:cNvPr id="2" name="標題 1">
            <a:extLst>
              <a:ext uri="{FF2B5EF4-FFF2-40B4-BE49-F238E27FC236}">
                <a16:creationId xmlns="" xmlns:a16="http://schemas.microsoft.com/office/drawing/2014/main" id="{F8731630-D65B-4E4B-ADAE-3017772A52D2}"/>
              </a:ext>
            </a:extLst>
          </p:cNvPr>
          <p:cNvSpPr>
            <a:spLocks noGrp="1"/>
          </p:cNvSpPr>
          <p:nvPr>
            <p:ph type="title"/>
          </p:nvPr>
        </p:nvSpPr>
        <p:spPr/>
        <p:txBody>
          <a:bodyPr/>
          <a:lstStyle/>
          <a:p>
            <a:r>
              <a:rPr lang="en-US" altLang="zh-TW" dirty="0" err="1" smtClean="0"/>
              <a:t>Dinic</a:t>
            </a:r>
            <a:endParaRPr lang="zh-TW" altLang="en-US" dirty="0"/>
          </a:p>
        </p:txBody>
      </p:sp>
      <mc:AlternateContent xmlns:mc="http://schemas.openxmlformats.org/markup-compatibility/2006" xmlns:a14="http://schemas.microsoft.com/office/drawing/2010/main">
        <mc:Choice Requires="a14">
          <p:sp>
            <p:nvSpPr>
              <p:cNvPr id="4" name="內容版面配置區 3"/>
              <p:cNvSpPr>
                <a:spLocks noGrp="1"/>
              </p:cNvSpPr>
              <p:nvPr>
                <p:ph idx="1"/>
              </p:nvPr>
            </p:nvSpPr>
            <p:spPr/>
            <p:txBody>
              <a:bodyPr>
                <a:normAutofit/>
              </a:bodyPr>
              <a:lstStyle/>
              <a:p>
                <a:r>
                  <a:rPr lang="zh-TW" altLang="en-US" dirty="0"/>
                  <a:t>將層次圖所有</a:t>
                </a:r>
                <a14:m>
                  <m:oMath xmlns:m="http://schemas.openxmlformats.org/officeDocument/2006/math">
                    <m:r>
                      <a:rPr lang="en-US" altLang="zh-TW" i="1">
                        <a:latin typeface="Cambria Math" panose="02040503050406030204" pitchFamily="18" charset="0"/>
                      </a:rPr>
                      <m:t> </m:t>
                    </m:r>
                    <m:r>
                      <a:rPr lang="en-US" altLang="zh-TW" i="1">
                        <a:latin typeface="Cambria Math" panose="02040503050406030204" pitchFamily="18" charset="0"/>
                      </a:rPr>
                      <m:t>𝑠</m:t>
                    </m:r>
                    <m:r>
                      <a:rPr lang="en-US" altLang="zh-TW" i="1">
                        <a:latin typeface="Cambria Math" panose="02040503050406030204" pitchFamily="18" charset="0"/>
                      </a:rPr>
                      <m:t> </m:t>
                    </m:r>
                  </m:oMath>
                </a14:m>
                <a:r>
                  <a:rPr lang="zh-TW" altLang="en-US" dirty="0"/>
                  <a:t>到</a:t>
                </a:r>
                <a14:m>
                  <m:oMath xmlns:m="http://schemas.openxmlformats.org/officeDocument/2006/math">
                    <m:r>
                      <a:rPr lang="zh-TW" altLang="en-US" i="1" dirty="0">
                        <a:latin typeface="Cambria Math" panose="02040503050406030204" pitchFamily="18" charset="0"/>
                      </a:rPr>
                      <m:t> </m:t>
                    </m:r>
                    <m:r>
                      <a:rPr lang="en-US" altLang="zh-TW" i="1" dirty="0">
                        <a:latin typeface="Cambria Math" panose="02040503050406030204" pitchFamily="18" charset="0"/>
                      </a:rPr>
                      <m:t>𝑡</m:t>
                    </m:r>
                    <m:r>
                      <a:rPr lang="zh-TW" altLang="en-US" i="1" dirty="0" smtClean="0">
                        <a:latin typeface="Cambria Math" panose="02040503050406030204" pitchFamily="18" charset="0"/>
                      </a:rPr>
                      <m:t> </m:t>
                    </m:r>
                  </m:oMath>
                </a14:m>
                <a:r>
                  <a:rPr lang="zh-TW" altLang="en-US" dirty="0" smtClean="0"/>
                  <a:t>的增廣路進行增廣</a:t>
                </a:r>
                <a:endParaRPr lang="en-US" altLang="zh-TW" dirty="0"/>
              </a:p>
            </p:txBody>
          </p:sp>
        </mc:Choice>
        <mc:Fallback xmlns="">
          <p:sp>
            <p:nvSpPr>
              <p:cNvPr id="4" name="內容版面配置區 3"/>
              <p:cNvSpPr>
                <a:spLocks noGrp="1" noRot="1" noChangeAspect="1" noMove="1" noResize="1" noEditPoints="1" noAdjustHandles="1" noChangeArrowheads="1" noChangeShapeType="1" noTextEdit="1"/>
              </p:cNvSpPr>
              <p:nvPr>
                <p:ph idx="1"/>
              </p:nvPr>
            </p:nvSpPr>
            <p:spPr>
              <a:blipFill rotWithShape="0">
                <a:blip r:embed="rId4"/>
                <a:stretch>
                  <a:fillRect l="-1333" t="-2941"/>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4240839539"/>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15785" y="547978"/>
            <a:ext cx="4080932" cy="2165049"/>
          </a:xfrm>
          <a:prstGeom prst="rect">
            <a:avLst/>
          </a:prstGeom>
        </p:spPr>
      </p:pic>
      <p:sp>
        <p:nvSpPr>
          <p:cNvPr id="2" name="標題 1">
            <a:extLst>
              <a:ext uri="{FF2B5EF4-FFF2-40B4-BE49-F238E27FC236}">
                <a16:creationId xmlns="" xmlns:a16="http://schemas.microsoft.com/office/drawing/2014/main" id="{F8731630-D65B-4E4B-ADAE-3017772A52D2}"/>
              </a:ext>
            </a:extLst>
          </p:cNvPr>
          <p:cNvSpPr>
            <a:spLocks noGrp="1"/>
          </p:cNvSpPr>
          <p:nvPr>
            <p:ph type="title"/>
          </p:nvPr>
        </p:nvSpPr>
        <p:spPr/>
        <p:txBody>
          <a:bodyPr/>
          <a:lstStyle/>
          <a:p>
            <a:r>
              <a:rPr lang="en-US" altLang="zh-TW" dirty="0" err="1" smtClean="0"/>
              <a:t>Dinic</a:t>
            </a:r>
            <a:endParaRPr lang="zh-TW" altLang="en-US" dirty="0"/>
          </a:p>
        </p:txBody>
      </p:sp>
      <p:sp>
        <p:nvSpPr>
          <p:cNvPr id="4" name="內容版面配置區 3"/>
          <p:cNvSpPr>
            <a:spLocks noGrp="1"/>
          </p:cNvSpPr>
          <p:nvPr>
            <p:ph idx="1"/>
          </p:nvPr>
        </p:nvSpPr>
        <p:spPr/>
        <p:txBody>
          <a:bodyPr>
            <a:normAutofit/>
          </a:bodyPr>
          <a:lstStyle/>
          <a:p>
            <a:r>
              <a:rPr lang="zh-TW" altLang="en-US" dirty="0" smtClean="0"/>
              <a:t>發現層次圖上沒有增廣路了</a:t>
            </a:r>
            <a:endParaRPr lang="en-US" altLang="zh-TW" dirty="0"/>
          </a:p>
        </p:txBody>
      </p:sp>
      <p:pic>
        <p:nvPicPr>
          <p:cNvPr id="6" name="圖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1809" y="2847960"/>
            <a:ext cx="6364908" cy="3376763"/>
          </a:xfrm>
          <a:prstGeom prst="rect">
            <a:avLst/>
          </a:prstGeom>
        </p:spPr>
      </p:pic>
    </p:spTree>
    <p:extLst>
      <p:ext uri="{BB962C8B-B14F-4D97-AF65-F5344CB8AC3E}">
        <p14:creationId xmlns:p14="http://schemas.microsoft.com/office/powerpoint/2010/main" val="849386799"/>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15791" y="547978"/>
            <a:ext cx="4080926" cy="2165046"/>
          </a:xfrm>
          <a:prstGeom prst="rect">
            <a:avLst/>
          </a:prstGeom>
        </p:spPr>
      </p:pic>
      <p:sp>
        <p:nvSpPr>
          <p:cNvPr id="2" name="標題 1">
            <a:extLst>
              <a:ext uri="{FF2B5EF4-FFF2-40B4-BE49-F238E27FC236}">
                <a16:creationId xmlns="" xmlns:a16="http://schemas.microsoft.com/office/drawing/2014/main" id="{F8731630-D65B-4E4B-ADAE-3017772A52D2}"/>
              </a:ext>
            </a:extLst>
          </p:cNvPr>
          <p:cNvSpPr>
            <a:spLocks noGrp="1"/>
          </p:cNvSpPr>
          <p:nvPr>
            <p:ph type="title"/>
          </p:nvPr>
        </p:nvSpPr>
        <p:spPr/>
        <p:txBody>
          <a:bodyPr/>
          <a:lstStyle/>
          <a:p>
            <a:r>
              <a:rPr lang="en-US" altLang="zh-TW" dirty="0" err="1" smtClean="0"/>
              <a:t>Dinic</a:t>
            </a:r>
            <a:endParaRPr lang="zh-TW" altLang="en-US" dirty="0"/>
          </a:p>
        </p:txBody>
      </p:sp>
      <p:sp>
        <p:nvSpPr>
          <p:cNvPr id="4" name="內容版面配置區 3"/>
          <p:cNvSpPr>
            <a:spLocks noGrp="1"/>
          </p:cNvSpPr>
          <p:nvPr>
            <p:ph idx="1"/>
          </p:nvPr>
        </p:nvSpPr>
        <p:spPr/>
        <p:txBody>
          <a:bodyPr>
            <a:normAutofit/>
          </a:bodyPr>
          <a:lstStyle/>
          <a:p>
            <a:r>
              <a:rPr lang="zh-TW" altLang="en-US" dirty="0" smtClean="0"/>
              <a:t>再次建構層次圖</a:t>
            </a:r>
            <a:endParaRPr lang="en-US" altLang="zh-TW" dirty="0"/>
          </a:p>
        </p:txBody>
      </p:sp>
      <p:pic>
        <p:nvPicPr>
          <p:cNvPr id="9" name="圖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1809" y="2847960"/>
            <a:ext cx="6364908" cy="3376763"/>
          </a:xfrm>
          <a:prstGeom prst="rect">
            <a:avLst/>
          </a:prstGeom>
        </p:spPr>
      </p:pic>
    </p:spTree>
    <p:extLst>
      <p:ext uri="{BB962C8B-B14F-4D97-AF65-F5344CB8AC3E}">
        <p14:creationId xmlns:p14="http://schemas.microsoft.com/office/powerpoint/2010/main" val="1112173788"/>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圖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1809" y="2847958"/>
            <a:ext cx="6364908" cy="3376763"/>
          </a:xfrm>
          <a:prstGeom prst="rect">
            <a:avLst/>
          </a:prstGeom>
        </p:spPr>
      </p:pic>
      <p:pic>
        <p:nvPicPr>
          <p:cNvPr id="9" name="圖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15791" y="547978"/>
            <a:ext cx="4080926" cy="2165046"/>
          </a:xfrm>
          <a:prstGeom prst="rect">
            <a:avLst/>
          </a:prstGeom>
        </p:spPr>
      </p:pic>
      <p:sp>
        <p:nvSpPr>
          <p:cNvPr id="2" name="標題 1">
            <a:extLst>
              <a:ext uri="{FF2B5EF4-FFF2-40B4-BE49-F238E27FC236}">
                <a16:creationId xmlns="" xmlns:a16="http://schemas.microsoft.com/office/drawing/2014/main" id="{F8731630-D65B-4E4B-ADAE-3017772A52D2}"/>
              </a:ext>
            </a:extLst>
          </p:cNvPr>
          <p:cNvSpPr>
            <a:spLocks noGrp="1"/>
          </p:cNvSpPr>
          <p:nvPr>
            <p:ph type="title"/>
          </p:nvPr>
        </p:nvSpPr>
        <p:spPr/>
        <p:txBody>
          <a:bodyPr/>
          <a:lstStyle/>
          <a:p>
            <a:r>
              <a:rPr lang="en-US" altLang="zh-TW" dirty="0" err="1" smtClean="0"/>
              <a:t>Dinic</a:t>
            </a:r>
            <a:endParaRPr lang="zh-TW" altLang="en-US" dirty="0"/>
          </a:p>
        </p:txBody>
      </p:sp>
      <mc:AlternateContent xmlns:mc="http://schemas.openxmlformats.org/markup-compatibility/2006" xmlns:a14="http://schemas.microsoft.com/office/drawing/2010/main">
        <mc:Choice Requires="a14">
          <p:sp>
            <p:nvSpPr>
              <p:cNvPr id="4" name="內容版面配置區 3"/>
              <p:cNvSpPr>
                <a:spLocks noGrp="1"/>
              </p:cNvSpPr>
              <p:nvPr>
                <p:ph idx="1"/>
              </p:nvPr>
            </p:nvSpPr>
            <p:spPr/>
            <p:txBody>
              <a:bodyPr>
                <a:normAutofit/>
              </a:bodyPr>
              <a:lstStyle/>
              <a:p>
                <a:r>
                  <a:rPr lang="zh-TW" altLang="en-US" dirty="0"/>
                  <a:t>將層次圖所有</a:t>
                </a:r>
                <a14:m>
                  <m:oMath xmlns:m="http://schemas.openxmlformats.org/officeDocument/2006/math">
                    <m:r>
                      <a:rPr lang="en-US" altLang="zh-TW" i="1">
                        <a:latin typeface="Cambria Math" panose="02040503050406030204" pitchFamily="18" charset="0"/>
                      </a:rPr>
                      <m:t> </m:t>
                    </m:r>
                    <m:r>
                      <a:rPr lang="en-US" altLang="zh-TW" i="1">
                        <a:latin typeface="Cambria Math" panose="02040503050406030204" pitchFamily="18" charset="0"/>
                      </a:rPr>
                      <m:t>𝑠</m:t>
                    </m:r>
                    <m:r>
                      <a:rPr lang="en-US" altLang="zh-TW" i="1">
                        <a:latin typeface="Cambria Math" panose="02040503050406030204" pitchFamily="18" charset="0"/>
                      </a:rPr>
                      <m:t> </m:t>
                    </m:r>
                  </m:oMath>
                </a14:m>
                <a:r>
                  <a:rPr lang="zh-TW" altLang="en-US" dirty="0"/>
                  <a:t>到</a:t>
                </a:r>
                <a14:m>
                  <m:oMath xmlns:m="http://schemas.openxmlformats.org/officeDocument/2006/math">
                    <m:r>
                      <a:rPr lang="zh-TW" altLang="en-US" i="1" dirty="0">
                        <a:latin typeface="Cambria Math" panose="02040503050406030204" pitchFamily="18" charset="0"/>
                      </a:rPr>
                      <m:t> </m:t>
                    </m:r>
                    <m:r>
                      <a:rPr lang="en-US" altLang="zh-TW" i="1" dirty="0">
                        <a:latin typeface="Cambria Math" panose="02040503050406030204" pitchFamily="18" charset="0"/>
                      </a:rPr>
                      <m:t>𝑡</m:t>
                    </m:r>
                    <m:r>
                      <a:rPr lang="zh-TW" altLang="en-US" i="1" dirty="0">
                        <a:latin typeface="Cambria Math" panose="02040503050406030204" pitchFamily="18" charset="0"/>
                      </a:rPr>
                      <m:t> </m:t>
                    </m:r>
                  </m:oMath>
                </a14:m>
                <a:r>
                  <a:rPr lang="zh-TW" altLang="en-US" dirty="0"/>
                  <a:t>的</a:t>
                </a:r>
                <a14:m>
                  <m:oMath xmlns:m="http://schemas.openxmlformats.org/officeDocument/2006/math">
                    <m:r>
                      <a:rPr lang="zh-TW" altLang="en-US" i="1" dirty="0">
                        <a:latin typeface="Cambria Math" panose="02040503050406030204" pitchFamily="18" charset="0"/>
                      </a:rPr>
                      <m:t>增廣路進行增廣</m:t>
                    </m:r>
                  </m:oMath>
                </a14:m>
                <a:endParaRPr lang="en-US" altLang="zh-TW" dirty="0"/>
              </a:p>
            </p:txBody>
          </p:sp>
        </mc:Choice>
        <mc:Fallback xmlns="">
          <p:sp>
            <p:nvSpPr>
              <p:cNvPr id="4" name="內容版面配置區 3"/>
              <p:cNvSpPr>
                <a:spLocks noGrp="1" noRot="1" noChangeAspect="1" noMove="1" noResize="1" noEditPoints="1" noAdjustHandles="1" noChangeArrowheads="1" noChangeShapeType="1" noTextEdit="1"/>
              </p:cNvSpPr>
              <p:nvPr>
                <p:ph idx="1"/>
              </p:nvPr>
            </p:nvSpPr>
            <p:spPr>
              <a:blipFill rotWithShape="0">
                <a:blip r:embed="rId4"/>
                <a:stretch>
                  <a:fillRect l="-1333" t="-2941"/>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420881907"/>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15795" y="547978"/>
            <a:ext cx="4080922" cy="2165044"/>
          </a:xfrm>
          <a:prstGeom prst="rect">
            <a:avLst/>
          </a:prstGeom>
        </p:spPr>
      </p:pic>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1809" y="2847959"/>
            <a:ext cx="6364908" cy="3376763"/>
          </a:xfrm>
          <a:prstGeom prst="rect">
            <a:avLst/>
          </a:prstGeom>
        </p:spPr>
      </p:pic>
      <p:sp>
        <p:nvSpPr>
          <p:cNvPr id="2" name="標題 1">
            <a:extLst>
              <a:ext uri="{FF2B5EF4-FFF2-40B4-BE49-F238E27FC236}">
                <a16:creationId xmlns="" xmlns:a16="http://schemas.microsoft.com/office/drawing/2014/main" id="{F8731630-D65B-4E4B-ADAE-3017772A52D2}"/>
              </a:ext>
            </a:extLst>
          </p:cNvPr>
          <p:cNvSpPr>
            <a:spLocks noGrp="1"/>
          </p:cNvSpPr>
          <p:nvPr>
            <p:ph type="title"/>
          </p:nvPr>
        </p:nvSpPr>
        <p:spPr/>
        <p:txBody>
          <a:bodyPr/>
          <a:lstStyle/>
          <a:p>
            <a:r>
              <a:rPr lang="en-US" altLang="zh-TW" dirty="0" err="1" smtClean="0"/>
              <a:t>Dinic</a:t>
            </a:r>
            <a:endParaRPr lang="zh-TW" altLang="en-US" dirty="0"/>
          </a:p>
        </p:txBody>
      </p:sp>
      <mc:AlternateContent xmlns:mc="http://schemas.openxmlformats.org/markup-compatibility/2006" xmlns:a14="http://schemas.microsoft.com/office/drawing/2010/main">
        <mc:Choice Requires="a14">
          <p:sp>
            <p:nvSpPr>
              <p:cNvPr id="4" name="內容版面配置區 3"/>
              <p:cNvSpPr>
                <a:spLocks noGrp="1"/>
              </p:cNvSpPr>
              <p:nvPr>
                <p:ph idx="1"/>
              </p:nvPr>
            </p:nvSpPr>
            <p:spPr/>
            <p:txBody>
              <a:bodyPr>
                <a:normAutofit/>
              </a:bodyPr>
              <a:lstStyle/>
              <a:p>
                <a:r>
                  <a:rPr lang="zh-TW" altLang="en-US" dirty="0"/>
                  <a:t>將層次圖所有</a:t>
                </a:r>
                <a14:m>
                  <m:oMath xmlns:m="http://schemas.openxmlformats.org/officeDocument/2006/math">
                    <m:r>
                      <a:rPr lang="en-US" altLang="zh-TW" i="1">
                        <a:latin typeface="Cambria Math" panose="02040503050406030204" pitchFamily="18" charset="0"/>
                      </a:rPr>
                      <m:t> </m:t>
                    </m:r>
                    <m:r>
                      <a:rPr lang="en-US" altLang="zh-TW" i="1">
                        <a:latin typeface="Cambria Math" panose="02040503050406030204" pitchFamily="18" charset="0"/>
                      </a:rPr>
                      <m:t>𝑠</m:t>
                    </m:r>
                    <m:r>
                      <a:rPr lang="en-US" altLang="zh-TW" i="1">
                        <a:latin typeface="Cambria Math" panose="02040503050406030204" pitchFamily="18" charset="0"/>
                      </a:rPr>
                      <m:t> </m:t>
                    </m:r>
                  </m:oMath>
                </a14:m>
                <a:r>
                  <a:rPr lang="zh-TW" altLang="en-US" dirty="0"/>
                  <a:t>到</a:t>
                </a:r>
                <a14:m>
                  <m:oMath xmlns:m="http://schemas.openxmlformats.org/officeDocument/2006/math">
                    <m:r>
                      <a:rPr lang="zh-TW" altLang="en-US" i="1" dirty="0">
                        <a:latin typeface="Cambria Math" panose="02040503050406030204" pitchFamily="18" charset="0"/>
                      </a:rPr>
                      <m:t> </m:t>
                    </m:r>
                    <m:r>
                      <a:rPr lang="en-US" altLang="zh-TW" i="1" dirty="0">
                        <a:latin typeface="Cambria Math" panose="02040503050406030204" pitchFamily="18" charset="0"/>
                      </a:rPr>
                      <m:t>𝑡</m:t>
                    </m:r>
                    <m:r>
                      <a:rPr lang="zh-TW" altLang="en-US" i="1" dirty="0">
                        <a:latin typeface="Cambria Math" panose="02040503050406030204" pitchFamily="18" charset="0"/>
                      </a:rPr>
                      <m:t> </m:t>
                    </m:r>
                  </m:oMath>
                </a14:m>
                <a:r>
                  <a:rPr lang="zh-TW" altLang="en-US" dirty="0"/>
                  <a:t>的</a:t>
                </a:r>
                <a14:m>
                  <m:oMath xmlns:m="http://schemas.openxmlformats.org/officeDocument/2006/math">
                    <m:r>
                      <a:rPr lang="zh-TW" altLang="en-US" i="1" dirty="0">
                        <a:latin typeface="Cambria Math" panose="02040503050406030204" pitchFamily="18" charset="0"/>
                      </a:rPr>
                      <m:t>增廣路進行增廣</m:t>
                    </m:r>
                  </m:oMath>
                </a14:m>
                <a:endParaRPr lang="en-US" altLang="zh-TW" dirty="0"/>
              </a:p>
            </p:txBody>
          </p:sp>
        </mc:Choice>
        <mc:Fallback xmlns="">
          <p:sp>
            <p:nvSpPr>
              <p:cNvPr id="4" name="內容版面配置區 3"/>
              <p:cNvSpPr>
                <a:spLocks noGrp="1" noRot="1" noChangeAspect="1" noMove="1" noResize="1" noEditPoints="1" noAdjustHandles="1" noChangeArrowheads="1" noChangeShapeType="1" noTextEdit="1"/>
              </p:cNvSpPr>
              <p:nvPr>
                <p:ph idx="1"/>
              </p:nvPr>
            </p:nvSpPr>
            <p:spPr>
              <a:blipFill rotWithShape="0">
                <a:blip r:embed="rId4"/>
                <a:stretch>
                  <a:fillRect l="-1333" t="-2941"/>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921854163"/>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1809" y="2847958"/>
            <a:ext cx="6364908" cy="3376763"/>
          </a:xfrm>
          <a:prstGeom prst="rect">
            <a:avLst/>
          </a:prstGeom>
        </p:spPr>
      </p:pic>
      <p:pic>
        <p:nvPicPr>
          <p:cNvPr id="3" name="圖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15795" y="547978"/>
            <a:ext cx="4080922" cy="2165044"/>
          </a:xfrm>
          <a:prstGeom prst="rect">
            <a:avLst/>
          </a:prstGeom>
        </p:spPr>
      </p:pic>
      <p:sp>
        <p:nvSpPr>
          <p:cNvPr id="2" name="標題 1">
            <a:extLst>
              <a:ext uri="{FF2B5EF4-FFF2-40B4-BE49-F238E27FC236}">
                <a16:creationId xmlns="" xmlns:a16="http://schemas.microsoft.com/office/drawing/2014/main" id="{F8731630-D65B-4E4B-ADAE-3017772A52D2}"/>
              </a:ext>
            </a:extLst>
          </p:cNvPr>
          <p:cNvSpPr>
            <a:spLocks noGrp="1"/>
          </p:cNvSpPr>
          <p:nvPr>
            <p:ph type="title"/>
          </p:nvPr>
        </p:nvSpPr>
        <p:spPr/>
        <p:txBody>
          <a:bodyPr/>
          <a:lstStyle/>
          <a:p>
            <a:r>
              <a:rPr lang="en-US" altLang="zh-TW" dirty="0" err="1" smtClean="0"/>
              <a:t>Dinic</a:t>
            </a:r>
            <a:endParaRPr lang="zh-TW" altLang="en-US" dirty="0"/>
          </a:p>
        </p:txBody>
      </p:sp>
      <mc:AlternateContent xmlns:mc="http://schemas.openxmlformats.org/markup-compatibility/2006" xmlns:a14="http://schemas.microsoft.com/office/drawing/2010/main">
        <mc:Choice Requires="a14">
          <p:sp>
            <p:nvSpPr>
              <p:cNvPr id="4" name="內容版面配置區 3"/>
              <p:cNvSpPr>
                <a:spLocks noGrp="1"/>
              </p:cNvSpPr>
              <p:nvPr>
                <p:ph idx="1"/>
              </p:nvPr>
            </p:nvSpPr>
            <p:spPr/>
            <p:txBody>
              <a:bodyPr>
                <a:normAutofit/>
              </a:bodyPr>
              <a:lstStyle/>
              <a:p>
                <a:r>
                  <a:rPr lang="zh-TW" altLang="en-US" dirty="0"/>
                  <a:t>將層次圖所有</a:t>
                </a:r>
                <a14:m>
                  <m:oMath xmlns:m="http://schemas.openxmlformats.org/officeDocument/2006/math">
                    <m:r>
                      <a:rPr lang="en-US" altLang="zh-TW" i="1">
                        <a:latin typeface="Cambria Math" panose="02040503050406030204" pitchFamily="18" charset="0"/>
                      </a:rPr>
                      <m:t> </m:t>
                    </m:r>
                    <m:r>
                      <a:rPr lang="en-US" altLang="zh-TW" i="1">
                        <a:latin typeface="Cambria Math" panose="02040503050406030204" pitchFamily="18" charset="0"/>
                      </a:rPr>
                      <m:t>𝑠</m:t>
                    </m:r>
                    <m:r>
                      <a:rPr lang="en-US" altLang="zh-TW" i="1">
                        <a:latin typeface="Cambria Math" panose="02040503050406030204" pitchFamily="18" charset="0"/>
                      </a:rPr>
                      <m:t> </m:t>
                    </m:r>
                  </m:oMath>
                </a14:m>
                <a:r>
                  <a:rPr lang="zh-TW" altLang="en-US" dirty="0"/>
                  <a:t>到</a:t>
                </a:r>
                <a14:m>
                  <m:oMath xmlns:m="http://schemas.openxmlformats.org/officeDocument/2006/math">
                    <m:r>
                      <a:rPr lang="zh-TW" altLang="en-US" i="1" dirty="0">
                        <a:latin typeface="Cambria Math" panose="02040503050406030204" pitchFamily="18" charset="0"/>
                      </a:rPr>
                      <m:t> </m:t>
                    </m:r>
                    <m:r>
                      <a:rPr lang="en-US" altLang="zh-TW" i="1" dirty="0">
                        <a:latin typeface="Cambria Math" panose="02040503050406030204" pitchFamily="18" charset="0"/>
                      </a:rPr>
                      <m:t>𝑡</m:t>
                    </m:r>
                    <m:r>
                      <a:rPr lang="zh-TW" altLang="en-US" i="1" dirty="0">
                        <a:latin typeface="Cambria Math" panose="02040503050406030204" pitchFamily="18" charset="0"/>
                      </a:rPr>
                      <m:t> </m:t>
                    </m:r>
                  </m:oMath>
                </a14:m>
                <a:r>
                  <a:rPr lang="zh-TW" altLang="en-US" dirty="0"/>
                  <a:t>的</a:t>
                </a:r>
                <a14:m>
                  <m:oMath xmlns:m="http://schemas.openxmlformats.org/officeDocument/2006/math">
                    <m:r>
                      <a:rPr lang="zh-TW" altLang="en-US" i="1" dirty="0">
                        <a:latin typeface="Cambria Math" panose="02040503050406030204" pitchFamily="18" charset="0"/>
                      </a:rPr>
                      <m:t>增廣路進行增廣</m:t>
                    </m:r>
                  </m:oMath>
                </a14:m>
                <a:endParaRPr lang="en-US" altLang="zh-TW" dirty="0"/>
              </a:p>
            </p:txBody>
          </p:sp>
        </mc:Choice>
        <mc:Fallback xmlns="">
          <p:sp>
            <p:nvSpPr>
              <p:cNvPr id="4" name="內容版面配置區 3"/>
              <p:cNvSpPr>
                <a:spLocks noGrp="1" noRot="1" noChangeAspect="1" noMove="1" noResize="1" noEditPoints="1" noAdjustHandles="1" noChangeArrowheads="1" noChangeShapeType="1" noTextEdit="1"/>
              </p:cNvSpPr>
              <p:nvPr>
                <p:ph idx="1"/>
              </p:nvPr>
            </p:nvSpPr>
            <p:spPr>
              <a:blipFill rotWithShape="0">
                <a:blip r:embed="rId4"/>
                <a:stretch>
                  <a:fillRect l="-1333" t="-2941"/>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400618978"/>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15799" y="547978"/>
            <a:ext cx="4080918" cy="2165042"/>
          </a:xfrm>
          <a:prstGeom prst="rect">
            <a:avLst/>
          </a:prstGeom>
        </p:spPr>
      </p:pic>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1809" y="2847957"/>
            <a:ext cx="6364908" cy="3376763"/>
          </a:xfrm>
          <a:prstGeom prst="rect">
            <a:avLst/>
          </a:prstGeom>
        </p:spPr>
      </p:pic>
      <p:sp>
        <p:nvSpPr>
          <p:cNvPr id="2" name="標題 1">
            <a:extLst>
              <a:ext uri="{FF2B5EF4-FFF2-40B4-BE49-F238E27FC236}">
                <a16:creationId xmlns="" xmlns:a16="http://schemas.microsoft.com/office/drawing/2014/main" id="{F8731630-D65B-4E4B-ADAE-3017772A52D2}"/>
              </a:ext>
            </a:extLst>
          </p:cNvPr>
          <p:cNvSpPr>
            <a:spLocks noGrp="1"/>
          </p:cNvSpPr>
          <p:nvPr>
            <p:ph type="title"/>
          </p:nvPr>
        </p:nvSpPr>
        <p:spPr/>
        <p:txBody>
          <a:bodyPr/>
          <a:lstStyle/>
          <a:p>
            <a:r>
              <a:rPr lang="en-US" altLang="zh-TW" dirty="0" err="1" smtClean="0"/>
              <a:t>Dinic</a:t>
            </a:r>
            <a:endParaRPr lang="zh-TW" altLang="en-US" dirty="0"/>
          </a:p>
        </p:txBody>
      </p:sp>
      <mc:AlternateContent xmlns:mc="http://schemas.openxmlformats.org/markup-compatibility/2006" xmlns:a14="http://schemas.microsoft.com/office/drawing/2010/main">
        <mc:Choice Requires="a14">
          <p:sp>
            <p:nvSpPr>
              <p:cNvPr id="4" name="內容版面配置區 3"/>
              <p:cNvSpPr>
                <a:spLocks noGrp="1"/>
              </p:cNvSpPr>
              <p:nvPr>
                <p:ph idx="1"/>
              </p:nvPr>
            </p:nvSpPr>
            <p:spPr/>
            <p:txBody>
              <a:bodyPr>
                <a:normAutofit/>
              </a:bodyPr>
              <a:lstStyle/>
              <a:p>
                <a:r>
                  <a:rPr lang="zh-TW" altLang="en-US" dirty="0"/>
                  <a:t>將層次圖所有</a:t>
                </a:r>
                <a14:m>
                  <m:oMath xmlns:m="http://schemas.openxmlformats.org/officeDocument/2006/math">
                    <m:r>
                      <a:rPr lang="en-US" altLang="zh-TW" i="1">
                        <a:latin typeface="Cambria Math" panose="02040503050406030204" pitchFamily="18" charset="0"/>
                      </a:rPr>
                      <m:t> </m:t>
                    </m:r>
                    <m:r>
                      <a:rPr lang="en-US" altLang="zh-TW" i="1">
                        <a:latin typeface="Cambria Math" panose="02040503050406030204" pitchFamily="18" charset="0"/>
                      </a:rPr>
                      <m:t>𝑠</m:t>
                    </m:r>
                    <m:r>
                      <a:rPr lang="en-US" altLang="zh-TW" i="1">
                        <a:latin typeface="Cambria Math" panose="02040503050406030204" pitchFamily="18" charset="0"/>
                      </a:rPr>
                      <m:t> </m:t>
                    </m:r>
                  </m:oMath>
                </a14:m>
                <a:r>
                  <a:rPr lang="zh-TW" altLang="en-US" dirty="0"/>
                  <a:t>到</a:t>
                </a:r>
                <a14:m>
                  <m:oMath xmlns:m="http://schemas.openxmlformats.org/officeDocument/2006/math">
                    <m:r>
                      <a:rPr lang="zh-TW" altLang="en-US" i="1" dirty="0">
                        <a:latin typeface="Cambria Math" panose="02040503050406030204" pitchFamily="18" charset="0"/>
                      </a:rPr>
                      <m:t> </m:t>
                    </m:r>
                    <m:r>
                      <a:rPr lang="en-US" altLang="zh-TW" i="1" dirty="0">
                        <a:latin typeface="Cambria Math" panose="02040503050406030204" pitchFamily="18" charset="0"/>
                      </a:rPr>
                      <m:t>𝑡</m:t>
                    </m:r>
                    <m:r>
                      <a:rPr lang="zh-TW" altLang="en-US" i="1" dirty="0">
                        <a:latin typeface="Cambria Math" panose="02040503050406030204" pitchFamily="18" charset="0"/>
                      </a:rPr>
                      <m:t> </m:t>
                    </m:r>
                  </m:oMath>
                </a14:m>
                <a:r>
                  <a:rPr lang="zh-TW" altLang="en-US" dirty="0"/>
                  <a:t>的</a:t>
                </a:r>
                <a14:m>
                  <m:oMath xmlns:m="http://schemas.openxmlformats.org/officeDocument/2006/math">
                    <m:r>
                      <a:rPr lang="zh-TW" altLang="en-US" i="1" dirty="0">
                        <a:latin typeface="Cambria Math" panose="02040503050406030204" pitchFamily="18" charset="0"/>
                      </a:rPr>
                      <m:t>增廣路進行增廣</m:t>
                    </m:r>
                  </m:oMath>
                </a14:m>
                <a:endParaRPr lang="en-US" altLang="zh-TW" dirty="0"/>
              </a:p>
            </p:txBody>
          </p:sp>
        </mc:Choice>
        <mc:Fallback xmlns="">
          <p:sp>
            <p:nvSpPr>
              <p:cNvPr id="4" name="內容版面配置區 3"/>
              <p:cNvSpPr>
                <a:spLocks noGrp="1" noRot="1" noChangeAspect="1" noMove="1" noResize="1" noEditPoints="1" noAdjustHandles="1" noChangeArrowheads="1" noChangeShapeType="1" noTextEdit="1"/>
              </p:cNvSpPr>
              <p:nvPr>
                <p:ph idx="1"/>
              </p:nvPr>
            </p:nvSpPr>
            <p:spPr>
              <a:blipFill rotWithShape="0">
                <a:blip r:embed="rId4"/>
                <a:stretch>
                  <a:fillRect l="-1333" t="-2941"/>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7347399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F8731630-D65B-4E4B-ADAE-3017772A52D2}"/>
              </a:ext>
            </a:extLst>
          </p:cNvPr>
          <p:cNvSpPr>
            <a:spLocks noGrp="1"/>
          </p:cNvSpPr>
          <p:nvPr>
            <p:ph type="title"/>
          </p:nvPr>
        </p:nvSpPr>
        <p:spPr/>
        <p:txBody>
          <a:bodyPr/>
          <a:lstStyle/>
          <a:p>
            <a:r>
              <a:rPr lang="zh-TW" altLang="en-US" dirty="0" smtClean="0"/>
              <a:t>二分圖最大匹配</a:t>
            </a:r>
            <a:endParaRPr lang="zh-TW" altLang="en-US" dirty="0"/>
          </a:p>
        </p:txBody>
      </p:sp>
      <p:sp>
        <p:nvSpPr>
          <p:cNvPr id="3" name="內容版面配置區 2">
            <a:extLst>
              <a:ext uri="{FF2B5EF4-FFF2-40B4-BE49-F238E27FC236}">
                <a16:creationId xmlns="" xmlns:a16="http://schemas.microsoft.com/office/drawing/2014/main" xmlns:a14="http://schemas.microsoft.com/office/drawing/2010/main" xmlns:mc="http://schemas.openxmlformats.org/markup-compatibility/2006" id="{D46730E1-C50B-468C-832F-9B47A713BA63}"/>
              </a:ext>
            </a:extLst>
          </p:cNvPr>
          <p:cNvSpPr>
            <a:spLocks noGrp="1"/>
          </p:cNvSpPr>
          <p:nvPr>
            <p:ph idx="1"/>
          </p:nvPr>
        </p:nvSpPr>
        <p:spPr>
          <a:xfrm>
            <a:off x="838200" y="1825625"/>
            <a:ext cx="10707806" cy="4351338"/>
          </a:xfrm>
        </p:spPr>
        <p:txBody>
          <a:bodyPr>
            <a:normAutofit/>
          </a:bodyPr>
          <a:lstStyle/>
          <a:p>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若</a:t>
            </a:r>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交錯路徑的起點與終點均為未匹配點，且路徑上與之相鄰的邊均為未匹配邊，則這條路經稱為「擴充路徑</a:t>
            </a:r>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5895" y="2753407"/>
            <a:ext cx="3456630" cy="3946279"/>
          </a:xfrm>
          <a:prstGeom prst="rect">
            <a:avLst/>
          </a:prstGeom>
        </p:spPr>
      </p:pic>
    </p:spTree>
    <p:extLst>
      <p:ext uri="{BB962C8B-B14F-4D97-AF65-F5344CB8AC3E}">
        <p14:creationId xmlns:p14="http://schemas.microsoft.com/office/powerpoint/2010/main" val="2310919353"/>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15799" y="547978"/>
            <a:ext cx="4080918" cy="2165042"/>
          </a:xfrm>
          <a:prstGeom prst="rect">
            <a:avLst/>
          </a:prstGeom>
        </p:spPr>
      </p:pic>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1809" y="2847957"/>
            <a:ext cx="6364908" cy="3376763"/>
          </a:xfrm>
          <a:prstGeom prst="rect">
            <a:avLst/>
          </a:prstGeom>
        </p:spPr>
      </p:pic>
      <p:sp>
        <p:nvSpPr>
          <p:cNvPr id="2" name="標題 1">
            <a:extLst>
              <a:ext uri="{FF2B5EF4-FFF2-40B4-BE49-F238E27FC236}">
                <a16:creationId xmlns="" xmlns:a16="http://schemas.microsoft.com/office/drawing/2014/main" id="{F8731630-D65B-4E4B-ADAE-3017772A52D2}"/>
              </a:ext>
            </a:extLst>
          </p:cNvPr>
          <p:cNvSpPr>
            <a:spLocks noGrp="1"/>
          </p:cNvSpPr>
          <p:nvPr>
            <p:ph type="title"/>
          </p:nvPr>
        </p:nvSpPr>
        <p:spPr/>
        <p:txBody>
          <a:bodyPr/>
          <a:lstStyle/>
          <a:p>
            <a:r>
              <a:rPr lang="en-US" altLang="zh-TW" dirty="0" err="1" smtClean="0"/>
              <a:t>Dinic</a:t>
            </a:r>
            <a:endParaRPr lang="zh-TW" altLang="en-US" dirty="0"/>
          </a:p>
        </p:txBody>
      </p:sp>
      <mc:AlternateContent xmlns:mc="http://schemas.openxmlformats.org/markup-compatibility/2006" xmlns:a14="http://schemas.microsoft.com/office/drawing/2010/main">
        <mc:Choice Requires="a14">
          <p:sp>
            <p:nvSpPr>
              <p:cNvPr id="4" name="內容版面配置區 3"/>
              <p:cNvSpPr>
                <a:spLocks noGrp="1"/>
              </p:cNvSpPr>
              <p:nvPr>
                <p:ph idx="1"/>
              </p:nvPr>
            </p:nvSpPr>
            <p:spPr/>
            <p:txBody>
              <a:bodyPr>
                <a:normAutofit/>
              </a:bodyPr>
              <a:lstStyle/>
              <a:p>
                <a:r>
                  <a:rPr lang="zh-TW" altLang="en-US" dirty="0" smtClean="0"/>
                  <a:t>發現層次圖上沒有增廣路了，且剩餘</a:t>
                </a:r>
                <a:r>
                  <a:rPr lang="en-US" altLang="zh-TW" dirty="0" smtClean="0"/>
                  <a:t/>
                </a:r>
                <a:br>
                  <a:rPr lang="en-US" altLang="zh-TW" dirty="0" smtClean="0"/>
                </a:br>
                <a:r>
                  <a:rPr lang="zh-TW" altLang="en-US" dirty="0" smtClean="0"/>
                  <a:t>網路也不存在從源點走到匯點的路徑</a:t>
                </a:r>
                <a:r>
                  <a:rPr lang="en-US" altLang="zh-TW" dirty="0" smtClean="0"/>
                  <a:t/>
                </a:r>
                <a:br>
                  <a:rPr lang="en-US" altLang="zh-TW" dirty="0" smtClean="0"/>
                </a:br>
                <a:r>
                  <a:rPr lang="zh-TW" altLang="en-US" dirty="0" smtClean="0"/>
                  <a:t>，因此演算法到此結束，</a:t>
                </a:r>
                <a:r>
                  <a:rPr lang="en-US" altLang="zh-TW" dirty="0" smtClean="0"/>
                  <a:t/>
                </a:r>
                <a:br>
                  <a:rPr lang="en-US" altLang="zh-TW" dirty="0" smtClean="0"/>
                </a:br>
                <a:r>
                  <a:rPr lang="zh-TW" altLang="en-US" dirty="0" smtClean="0"/>
                  <a:t>得到最大流為</a:t>
                </a:r>
                <a14:m>
                  <m:oMath xmlns:m="http://schemas.openxmlformats.org/officeDocument/2006/math">
                    <m:r>
                      <a:rPr lang="zh-TW" altLang="en-US" i="1" dirty="0">
                        <a:latin typeface="Cambria Math" panose="02040503050406030204" pitchFamily="18" charset="0"/>
                      </a:rPr>
                      <m:t> </m:t>
                    </m:r>
                    <m:r>
                      <a:rPr lang="en-US" altLang="zh-TW" i="1" dirty="0" smtClean="0">
                        <a:latin typeface="Cambria Math" panose="02040503050406030204" pitchFamily="18" charset="0"/>
                      </a:rPr>
                      <m:t>3</m:t>
                    </m:r>
                    <m:r>
                      <a:rPr lang="zh-TW" altLang="en-US" i="1" dirty="0">
                        <a:latin typeface="Cambria Math" panose="02040503050406030204" pitchFamily="18" charset="0"/>
                      </a:rPr>
                      <m:t> </m:t>
                    </m:r>
                  </m:oMath>
                </a14:m>
                <a:endParaRPr lang="en-US" altLang="zh-TW" dirty="0"/>
              </a:p>
            </p:txBody>
          </p:sp>
        </mc:Choice>
        <mc:Fallback xmlns="">
          <p:sp>
            <p:nvSpPr>
              <p:cNvPr id="4" name="內容版面配置區 3"/>
              <p:cNvSpPr>
                <a:spLocks noGrp="1" noRot="1" noChangeAspect="1" noMove="1" noResize="1" noEditPoints="1" noAdjustHandles="1" noChangeArrowheads="1" noChangeShapeType="1" noTextEdit="1"/>
              </p:cNvSpPr>
              <p:nvPr>
                <p:ph idx="1"/>
              </p:nvPr>
            </p:nvSpPr>
            <p:spPr>
              <a:blipFill rotWithShape="0">
                <a:blip r:embed="rId4"/>
                <a:stretch>
                  <a:fillRect l="-1333" t="-2941"/>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437829646"/>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F8731630-D65B-4E4B-ADAE-3017772A52D2}"/>
              </a:ext>
            </a:extLst>
          </p:cNvPr>
          <p:cNvSpPr>
            <a:spLocks noGrp="1"/>
          </p:cNvSpPr>
          <p:nvPr>
            <p:ph type="title"/>
          </p:nvPr>
        </p:nvSpPr>
        <p:spPr/>
        <p:txBody>
          <a:bodyPr/>
          <a:lstStyle/>
          <a:p>
            <a:r>
              <a:rPr lang="en-US" altLang="zh-TW" dirty="0" err="1" smtClean="0"/>
              <a:t>Dinic</a:t>
            </a:r>
            <a:r>
              <a:rPr lang="zh-TW" altLang="en-US" dirty="0" smtClean="0"/>
              <a:t> 時間複雜度</a:t>
            </a:r>
            <a:endParaRPr lang="zh-TW" altLang="en-US" dirty="0"/>
          </a:p>
        </p:txBody>
      </p:sp>
      <mc:AlternateContent xmlns:mc="http://schemas.openxmlformats.org/markup-compatibility/2006" xmlns:a14="http://schemas.microsoft.com/office/drawing/2010/main">
        <mc:Choice Requires="a14">
          <p:sp>
            <p:nvSpPr>
              <p:cNvPr id="4" name="內容版面配置區 3"/>
              <p:cNvSpPr>
                <a:spLocks noGrp="1"/>
              </p:cNvSpPr>
              <p:nvPr>
                <p:ph idx="1"/>
              </p:nvPr>
            </p:nvSpPr>
            <p:spPr>
              <a:xfrm>
                <a:off x="838200" y="1825624"/>
                <a:ext cx="10515600" cy="4445521"/>
              </a:xfrm>
            </p:spPr>
            <p:txBody>
              <a:bodyPr>
                <a:normAutofit/>
              </a:bodyPr>
              <a:lstStyle/>
              <a:p>
                <a:r>
                  <a:rPr lang="zh-TW" altLang="en-US" dirty="0" smtClean="0"/>
                  <a:t>層次圖距離落在</a:t>
                </a:r>
                <a14:m>
                  <m:oMath xmlns:m="http://schemas.openxmlformats.org/officeDocument/2006/math">
                    <m:r>
                      <a:rPr lang="zh-TW" altLang="en-US" i="1" dirty="0">
                        <a:latin typeface="Cambria Math" panose="02040503050406030204" pitchFamily="18" charset="0"/>
                      </a:rPr>
                      <m:t> </m:t>
                    </m:r>
                    <m:r>
                      <a:rPr lang="en-US" altLang="zh-TW" b="0" i="1" dirty="0" smtClean="0">
                        <a:latin typeface="Cambria Math" panose="02040503050406030204" pitchFamily="18" charset="0"/>
                      </a:rPr>
                      <m:t>0 ~ </m:t>
                    </m:r>
                    <m:r>
                      <a:rPr lang="en-US" altLang="zh-TW" b="0" i="1" dirty="0" smtClean="0">
                        <a:latin typeface="Cambria Math" panose="02040503050406030204" pitchFamily="18" charset="0"/>
                      </a:rPr>
                      <m:t>𝑛</m:t>
                    </m:r>
                    <m:r>
                      <a:rPr lang="en-US" altLang="zh-TW" b="0" i="1" dirty="0" smtClean="0">
                        <a:latin typeface="Cambria Math" panose="02040503050406030204" pitchFamily="18" charset="0"/>
                      </a:rPr>
                      <m:t>−1 </m:t>
                    </m:r>
                  </m:oMath>
                </a14:m>
                <a:r>
                  <a:rPr lang="zh-TW" altLang="en-US" dirty="0" smtClean="0"/>
                  <a:t>，而增廣後的最短距離一定會大於增廣前，因此最多需要建構</a:t>
                </a:r>
                <a14:m>
                  <m:oMath xmlns:m="http://schemas.openxmlformats.org/officeDocument/2006/math">
                    <m:r>
                      <a:rPr lang="zh-TW" altLang="en-US" i="1" dirty="0">
                        <a:latin typeface="Cambria Math" panose="02040503050406030204" pitchFamily="18" charset="0"/>
                      </a:rPr>
                      <m:t> </m:t>
                    </m:r>
                    <m:r>
                      <a:rPr lang="en-US" altLang="zh-TW" i="1" dirty="0" smtClean="0">
                        <a:latin typeface="Cambria Math" panose="02040503050406030204" pitchFamily="18" charset="0"/>
                      </a:rPr>
                      <m:t>𝑂</m:t>
                    </m:r>
                    <m:r>
                      <a:rPr lang="en-US" altLang="zh-TW" i="1" dirty="0">
                        <a:latin typeface="Cambria Math" panose="02040503050406030204" pitchFamily="18" charset="0"/>
                      </a:rPr>
                      <m:t>(</m:t>
                    </m:r>
                    <m:r>
                      <a:rPr lang="en-US" altLang="zh-TW" b="0" i="1" dirty="0" smtClean="0">
                        <a:latin typeface="Cambria Math" panose="02040503050406030204" pitchFamily="18" charset="0"/>
                      </a:rPr>
                      <m:t>𝑛</m:t>
                    </m:r>
                    <m:r>
                      <a:rPr lang="en-US" altLang="zh-TW" i="1" dirty="0" smtClean="0">
                        <a:latin typeface="Cambria Math" panose="02040503050406030204" pitchFamily="18" charset="0"/>
                      </a:rPr>
                      <m:t>)</m:t>
                    </m:r>
                    <m:r>
                      <a:rPr lang="zh-TW" altLang="en-US" i="1" dirty="0">
                        <a:latin typeface="Cambria Math" panose="02040503050406030204" pitchFamily="18" charset="0"/>
                      </a:rPr>
                      <m:t> </m:t>
                    </m:r>
                  </m:oMath>
                </a14:m>
                <a:r>
                  <a:rPr lang="zh-TW" altLang="en-US" dirty="0" smtClean="0"/>
                  <a:t>次層次圖</a:t>
                </a:r>
                <a:endParaRPr lang="en-US" altLang="zh-TW" dirty="0" smtClean="0"/>
              </a:p>
              <a:p>
                <a:r>
                  <a:rPr lang="zh-TW" altLang="en-US" dirty="0" smtClean="0"/>
                  <a:t>每次增廣後至少會有一條邊「滿流」，滿流的邊會在層次圖上消失</a:t>
                </a:r>
                <a:r>
                  <a:rPr lang="zh-TW" altLang="en-US" dirty="0"/>
                  <a:t>；</a:t>
                </a:r>
                <a:r>
                  <a:rPr lang="zh-TW" altLang="en-US" dirty="0" smtClean="0"/>
                  <a:t>最多消失</a:t>
                </a:r>
                <a14:m>
                  <m:oMath xmlns:m="http://schemas.openxmlformats.org/officeDocument/2006/math">
                    <m:r>
                      <a:rPr lang="zh-TW" altLang="en-US" i="1" dirty="0">
                        <a:latin typeface="Cambria Math" panose="02040503050406030204" pitchFamily="18" charset="0"/>
                      </a:rPr>
                      <m:t> </m:t>
                    </m:r>
                    <m:r>
                      <a:rPr lang="en-US" altLang="zh-TW" b="0" i="1" dirty="0" smtClean="0">
                        <a:latin typeface="Cambria Math" panose="02040503050406030204" pitchFamily="18" charset="0"/>
                      </a:rPr>
                      <m:t>𝑚</m:t>
                    </m:r>
                    <m:r>
                      <a:rPr lang="zh-TW" altLang="en-US" i="1" dirty="0">
                        <a:latin typeface="Cambria Math" panose="02040503050406030204" pitchFamily="18" charset="0"/>
                      </a:rPr>
                      <m:t> </m:t>
                    </m:r>
                  </m:oMath>
                </a14:m>
                <a:r>
                  <a:rPr lang="zh-TW" altLang="en-US" dirty="0" smtClean="0"/>
                  <a:t>條邊，因此在層次圖上最多增廣</a:t>
                </a:r>
                <a14:m>
                  <m:oMath xmlns:m="http://schemas.openxmlformats.org/officeDocument/2006/math">
                    <m:r>
                      <a:rPr lang="zh-TW" altLang="en-US" i="1" dirty="0">
                        <a:latin typeface="Cambria Math" panose="02040503050406030204" pitchFamily="18" charset="0"/>
                      </a:rPr>
                      <m:t> </m:t>
                    </m:r>
                    <m:r>
                      <a:rPr lang="en-US" altLang="zh-TW" i="1" dirty="0" smtClean="0">
                        <a:latin typeface="Cambria Math" panose="02040503050406030204" pitchFamily="18" charset="0"/>
                      </a:rPr>
                      <m:t>𝑂</m:t>
                    </m:r>
                    <m:r>
                      <a:rPr lang="en-US" altLang="zh-TW" i="1" dirty="0">
                        <a:latin typeface="Cambria Math" panose="02040503050406030204" pitchFamily="18" charset="0"/>
                      </a:rPr>
                      <m:t>(</m:t>
                    </m:r>
                    <m:r>
                      <a:rPr lang="en-US" altLang="zh-TW" b="0" i="1" dirty="0" smtClean="0">
                        <a:latin typeface="Cambria Math" panose="02040503050406030204" pitchFamily="18" charset="0"/>
                      </a:rPr>
                      <m:t>𝑚</m:t>
                    </m:r>
                    <m:r>
                      <a:rPr lang="en-US" altLang="zh-TW" i="1" dirty="0" smtClean="0">
                        <a:latin typeface="Cambria Math" panose="02040503050406030204" pitchFamily="18" charset="0"/>
                      </a:rPr>
                      <m:t>)</m:t>
                    </m:r>
                    <m:r>
                      <a:rPr lang="zh-TW" altLang="en-US" i="1" dirty="0">
                        <a:latin typeface="Cambria Math" panose="02040503050406030204" pitchFamily="18" charset="0"/>
                      </a:rPr>
                      <m:t> </m:t>
                    </m:r>
                  </m:oMath>
                </a14:m>
                <a:r>
                  <a:rPr lang="zh-TW" altLang="en-US" dirty="0" smtClean="0"/>
                  <a:t>次，每次增廣路的長度至多</a:t>
                </a:r>
                <a14:m>
                  <m:oMath xmlns:m="http://schemas.openxmlformats.org/officeDocument/2006/math">
                    <m:r>
                      <a:rPr lang="en-US" altLang="zh-TW" b="0" i="1" smtClean="0">
                        <a:latin typeface="Cambria Math" panose="02040503050406030204" pitchFamily="18" charset="0"/>
                      </a:rPr>
                      <m:t> </m:t>
                    </m:r>
                    <m:r>
                      <a:rPr lang="en-US" altLang="zh-TW" b="0" i="1" smtClean="0">
                        <a:latin typeface="Cambria Math" panose="02040503050406030204" pitchFamily="18" charset="0"/>
                      </a:rPr>
                      <m:t>𝑛</m:t>
                    </m:r>
                    <m:r>
                      <a:rPr lang="en-US" altLang="zh-TW" b="0" i="1" smtClean="0">
                        <a:latin typeface="Cambria Math" panose="02040503050406030204" pitchFamily="18" charset="0"/>
                      </a:rPr>
                      <m:t>−1 </m:t>
                    </m:r>
                  </m:oMath>
                </a14:m>
                <a:r>
                  <a:rPr lang="zh-TW" altLang="en-US" dirty="0" smtClean="0"/>
                  <a:t>，因此維護剩餘網路的複雜度為</a:t>
                </a:r>
                <a14:m>
                  <m:oMath xmlns:m="http://schemas.openxmlformats.org/officeDocument/2006/math">
                    <m:r>
                      <a:rPr lang="zh-TW" altLang="en-US" i="1" dirty="0">
                        <a:latin typeface="Cambria Math" panose="02040503050406030204" pitchFamily="18" charset="0"/>
                      </a:rPr>
                      <m:t> </m:t>
                    </m:r>
                    <m:r>
                      <a:rPr lang="en-US" altLang="zh-TW" i="1" dirty="0" smtClean="0">
                        <a:latin typeface="Cambria Math" panose="02040503050406030204" pitchFamily="18" charset="0"/>
                      </a:rPr>
                      <m:t>𝑂</m:t>
                    </m:r>
                    <m:r>
                      <a:rPr lang="en-US" altLang="zh-TW" i="1" dirty="0">
                        <a:latin typeface="Cambria Math" panose="02040503050406030204" pitchFamily="18" charset="0"/>
                      </a:rPr>
                      <m:t>(</m:t>
                    </m:r>
                    <m:r>
                      <a:rPr lang="en-US" altLang="zh-TW" b="0" i="1" dirty="0" smtClean="0">
                        <a:latin typeface="Cambria Math" panose="02040503050406030204" pitchFamily="18" charset="0"/>
                      </a:rPr>
                      <m:t>𝑛𝑚</m:t>
                    </m:r>
                    <m:r>
                      <a:rPr lang="en-US" altLang="zh-TW" i="1" dirty="0" smtClean="0">
                        <a:latin typeface="Cambria Math" panose="02040503050406030204" pitchFamily="18" charset="0"/>
                      </a:rPr>
                      <m:t>)</m:t>
                    </m:r>
                    <m:r>
                      <a:rPr lang="zh-TW" altLang="en-US" i="1" dirty="0">
                        <a:latin typeface="Cambria Math" panose="02040503050406030204" pitchFamily="18" charset="0"/>
                      </a:rPr>
                      <m:t> </m:t>
                    </m:r>
                  </m:oMath>
                </a14:m>
                <a:endParaRPr lang="en-US" altLang="zh-TW" dirty="0" smtClean="0"/>
              </a:p>
              <a:p>
                <a:r>
                  <a:rPr lang="zh-TW" altLang="en-US" dirty="0" smtClean="0"/>
                  <a:t>總複雜度</a:t>
                </a:r>
                <a14:m>
                  <m:oMath xmlns:m="http://schemas.openxmlformats.org/officeDocument/2006/math">
                    <m:r>
                      <a:rPr lang="zh-TW" altLang="en-US" i="1" dirty="0">
                        <a:latin typeface="Cambria Math" panose="02040503050406030204" pitchFamily="18" charset="0"/>
                      </a:rPr>
                      <m:t> </m:t>
                    </m:r>
                    <m:r>
                      <a:rPr lang="en-US" altLang="zh-TW" i="1" dirty="0" smtClean="0">
                        <a:latin typeface="Cambria Math" panose="02040503050406030204" pitchFamily="18" charset="0"/>
                      </a:rPr>
                      <m:t>𝑂</m:t>
                    </m:r>
                    <m:d>
                      <m:dPr>
                        <m:ctrlPr>
                          <a:rPr lang="en-US" altLang="zh-TW" i="1" dirty="0" smtClean="0">
                            <a:latin typeface="Cambria Math" panose="02040503050406030204" pitchFamily="18" charset="0"/>
                          </a:rPr>
                        </m:ctrlPr>
                      </m:dPr>
                      <m:e>
                        <m:r>
                          <a:rPr lang="en-US" altLang="zh-TW" b="0" i="1" dirty="0" smtClean="0">
                            <a:latin typeface="Cambria Math" panose="02040503050406030204" pitchFamily="18" charset="0"/>
                            <a:ea typeface="Cambria Math" panose="02040503050406030204" pitchFamily="18" charset="0"/>
                          </a:rPr>
                          <m:t>𝑛</m:t>
                        </m:r>
                        <m:r>
                          <a:rPr lang="en-US" altLang="zh-TW" i="1" dirty="0">
                            <a:latin typeface="Cambria Math" panose="02040503050406030204" pitchFamily="18" charset="0"/>
                            <a:ea typeface="Cambria Math" panose="02040503050406030204" pitchFamily="18" charset="0"/>
                          </a:rPr>
                          <m:t>×</m:t>
                        </m:r>
                        <m:r>
                          <a:rPr lang="en-US" altLang="zh-TW" i="1" dirty="0">
                            <a:latin typeface="Cambria Math" panose="02040503050406030204" pitchFamily="18" charset="0"/>
                          </a:rPr>
                          <m:t>𝑛𝑚</m:t>
                        </m:r>
                      </m:e>
                    </m:d>
                    <m:r>
                      <a:rPr lang="en-US" altLang="zh-TW" b="0" i="1" dirty="0" smtClean="0">
                        <a:latin typeface="Cambria Math" panose="02040503050406030204" pitchFamily="18" charset="0"/>
                      </a:rPr>
                      <m:t>=</m:t>
                    </m:r>
                    <m:r>
                      <a:rPr lang="en-US" altLang="zh-TW" b="0" i="1" dirty="0" smtClean="0">
                        <a:latin typeface="Cambria Math" panose="02040503050406030204" pitchFamily="18" charset="0"/>
                      </a:rPr>
                      <m:t>𝑂</m:t>
                    </m:r>
                    <m:d>
                      <m:dPr>
                        <m:ctrlPr>
                          <a:rPr lang="en-US" altLang="zh-TW" b="0" i="1" dirty="0" smtClean="0">
                            <a:latin typeface="Cambria Math" panose="02040503050406030204" pitchFamily="18" charset="0"/>
                          </a:rPr>
                        </m:ctrlPr>
                      </m:dPr>
                      <m:e>
                        <m:sSup>
                          <m:sSupPr>
                            <m:ctrlPr>
                              <a:rPr lang="en-US" altLang="zh-TW" b="0" i="1" dirty="0" smtClean="0">
                                <a:latin typeface="Cambria Math" panose="02040503050406030204" pitchFamily="18" charset="0"/>
                              </a:rPr>
                            </m:ctrlPr>
                          </m:sSupPr>
                          <m:e>
                            <m:r>
                              <a:rPr lang="en-US" altLang="zh-TW" b="0" i="1" dirty="0" smtClean="0">
                                <a:latin typeface="Cambria Math" panose="02040503050406030204" pitchFamily="18" charset="0"/>
                              </a:rPr>
                              <m:t>𝑛</m:t>
                            </m:r>
                          </m:e>
                          <m:sup>
                            <m:r>
                              <a:rPr lang="en-US" altLang="zh-TW" b="0" i="1" dirty="0" smtClean="0">
                                <a:latin typeface="Cambria Math" panose="02040503050406030204" pitchFamily="18" charset="0"/>
                              </a:rPr>
                              <m:t>2</m:t>
                            </m:r>
                          </m:sup>
                        </m:sSup>
                        <m:r>
                          <a:rPr lang="en-US" altLang="zh-TW" b="0" i="1" dirty="0" smtClean="0">
                            <a:latin typeface="Cambria Math" panose="02040503050406030204" pitchFamily="18" charset="0"/>
                          </a:rPr>
                          <m:t>𝑚</m:t>
                        </m:r>
                      </m:e>
                    </m:d>
                  </m:oMath>
                </a14:m>
                <a:endParaRPr lang="en-US" altLang="zh-TW" dirty="0" smtClean="0"/>
              </a:p>
              <a:p>
                <a:r>
                  <a:rPr lang="zh-TW" altLang="en-US" dirty="0" smtClean="0"/>
                  <a:t>通常邊數會大於點數，因此 </a:t>
                </a:r>
                <a:r>
                  <a:rPr lang="en-US" altLang="zh-TW" dirty="0" err="1" smtClean="0"/>
                  <a:t>Dinic</a:t>
                </a:r>
                <a:r>
                  <a:rPr lang="zh-TW" altLang="en-US" dirty="0" smtClean="0"/>
                  <a:t> 的</a:t>
                </a:r>
                <a14:m>
                  <m:oMath xmlns:m="http://schemas.openxmlformats.org/officeDocument/2006/math">
                    <m:r>
                      <a:rPr lang="zh-TW" altLang="en-US" i="1" dirty="0">
                        <a:latin typeface="Cambria Math" panose="02040503050406030204" pitchFamily="18" charset="0"/>
                      </a:rPr>
                      <m:t> </m:t>
                    </m:r>
                    <m:r>
                      <a:rPr lang="en-US" altLang="zh-TW" i="1" dirty="0" smtClean="0">
                        <a:latin typeface="Cambria Math" panose="02040503050406030204" pitchFamily="18" charset="0"/>
                      </a:rPr>
                      <m:t>𝑂</m:t>
                    </m:r>
                    <m:r>
                      <a:rPr lang="en-US" altLang="zh-TW" i="1" dirty="0">
                        <a:latin typeface="Cambria Math" panose="02040503050406030204" pitchFamily="18" charset="0"/>
                      </a:rPr>
                      <m:t>(</m:t>
                    </m:r>
                    <m:sSup>
                      <m:sSupPr>
                        <m:ctrlPr>
                          <a:rPr lang="en-US" altLang="zh-TW" b="0" i="1" dirty="0" smtClean="0">
                            <a:latin typeface="Cambria Math" panose="02040503050406030204" pitchFamily="18" charset="0"/>
                          </a:rPr>
                        </m:ctrlPr>
                      </m:sSupPr>
                      <m:e>
                        <m:r>
                          <a:rPr lang="en-US" altLang="zh-TW" b="0" i="1" dirty="0" smtClean="0">
                            <a:latin typeface="Cambria Math" panose="02040503050406030204" pitchFamily="18" charset="0"/>
                          </a:rPr>
                          <m:t>𝑛</m:t>
                        </m:r>
                      </m:e>
                      <m:sup>
                        <m:r>
                          <a:rPr lang="en-US" altLang="zh-TW" b="0" i="1" dirty="0" smtClean="0">
                            <a:latin typeface="Cambria Math" panose="02040503050406030204" pitchFamily="18" charset="0"/>
                          </a:rPr>
                          <m:t>2</m:t>
                        </m:r>
                      </m:sup>
                    </m:sSup>
                    <m:r>
                      <a:rPr lang="en-US" altLang="zh-TW" b="0" i="1" dirty="0" smtClean="0">
                        <a:latin typeface="Cambria Math" panose="02040503050406030204" pitchFamily="18" charset="0"/>
                      </a:rPr>
                      <m:t>𝑚</m:t>
                    </m:r>
                    <m:r>
                      <a:rPr lang="en-US" altLang="zh-TW" i="1" dirty="0" smtClean="0">
                        <a:latin typeface="Cambria Math" panose="02040503050406030204" pitchFamily="18" charset="0"/>
                      </a:rPr>
                      <m:t>)</m:t>
                    </m:r>
                    <m:r>
                      <a:rPr lang="zh-TW" altLang="en-US" i="1" dirty="0">
                        <a:latin typeface="Cambria Math" panose="02040503050406030204" pitchFamily="18" charset="0"/>
                      </a:rPr>
                      <m:t> </m:t>
                    </m:r>
                  </m:oMath>
                </a14:m>
                <a:r>
                  <a:rPr lang="zh-TW" altLang="en-US" dirty="0" smtClean="0"/>
                  <a:t>會比 </a:t>
                </a:r>
                <a:r>
                  <a:rPr lang="en-US" altLang="zh-TW" dirty="0" smtClean="0"/>
                  <a:t>Edmonds-Karp</a:t>
                </a:r>
                <a:r>
                  <a:rPr lang="zh-TW" altLang="en-US" dirty="0" smtClean="0"/>
                  <a:t> 的</a:t>
                </a:r>
                <a14:m>
                  <m:oMath xmlns:m="http://schemas.openxmlformats.org/officeDocument/2006/math">
                    <m:r>
                      <a:rPr lang="zh-TW" altLang="en-US" i="1" dirty="0">
                        <a:latin typeface="Cambria Math" panose="02040503050406030204" pitchFamily="18" charset="0"/>
                      </a:rPr>
                      <m:t> </m:t>
                    </m:r>
                    <m:r>
                      <a:rPr lang="en-US" altLang="zh-TW" i="1" dirty="0" smtClean="0">
                        <a:latin typeface="Cambria Math" panose="02040503050406030204" pitchFamily="18" charset="0"/>
                      </a:rPr>
                      <m:t>𝑂</m:t>
                    </m:r>
                    <m:r>
                      <a:rPr lang="en-US" altLang="zh-TW" i="1" dirty="0">
                        <a:latin typeface="Cambria Math" panose="02040503050406030204" pitchFamily="18" charset="0"/>
                      </a:rPr>
                      <m:t>(</m:t>
                    </m:r>
                    <m:r>
                      <a:rPr lang="en-US" altLang="zh-TW" b="0" i="1" dirty="0" smtClean="0">
                        <a:latin typeface="Cambria Math" panose="02040503050406030204" pitchFamily="18" charset="0"/>
                      </a:rPr>
                      <m:t>𝑛</m:t>
                    </m:r>
                    <m:sSup>
                      <m:sSupPr>
                        <m:ctrlPr>
                          <a:rPr lang="en-US" altLang="zh-TW" b="0" i="1" dirty="0" smtClean="0">
                            <a:latin typeface="Cambria Math" panose="02040503050406030204" pitchFamily="18" charset="0"/>
                          </a:rPr>
                        </m:ctrlPr>
                      </m:sSupPr>
                      <m:e>
                        <m:r>
                          <a:rPr lang="en-US" altLang="zh-TW" b="0" i="1" dirty="0" smtClean="0">
                            <a:latin typeface="Cambria Math" panose="02040503050406030204" pitchFamily="18" charset="0"/>
                          </a:rPr>
                          <m:t>𝑚</m:t>
                        </m:r>
                      </m:e>
                      <m:sup>
                        <m:r>
                          <a:rPr lang="en-US" altLang="zh-TW" b="0" i="1" dirty="0" smtClean="0">
                            <a:latin typeface="Cambria Math" panose="02040503050406030204" pitchFamily="18" charset="0"/>
                          </a:rPr>
                          <m:t>2</m:t>
                        </m:r>
                      </m:sup>
                    </m:sSup>
                    <m:r>
                      <a:rPr lang="en-US" altLang="zh-TW" i="1" dirty="0" smtClean="0">
                        <a:latin typeface="Cambria Math" panose="02040503050406030204" pitchFamily="18" charset="0"/>
                      </a:rPr>
                      <m:t>)</m:t>
                    </m:r>
                    <m:r>
                      <a:rPr lang="zh-TW" altLang="en-US" i="1" dirty="0">
                        <a:latin typeface="Cambria Math" panose="02040503050406030204" pitchFamily="18" charset="0"/>
                      </a:rPr>
                      <m:t> </m:t>
                    </m:r>
                  </m:oMath>
                </a14:m>
                <a:r>
                  <a:rPr lang="zh-TW" altLang="en-US" dirty="0" smtClean="0"/>
                  <a:t>來的好</a:t>
                </a:r>
                <a:endParaRPr lang="en-US" altLang="zh-TW" dirty="0" smtClean="0"/>
              </a:p>
            </p:txBody>
          </p:sp>
        </mc:Choice>
        <mc:Fallback xmlns="">
          <p:sp>
            <p:nvSpPr>
              <p:cNvPr id="4" name="內容版面配置區 3"/>
              <p:cNvSpPr>
                <a:spLocks noGrp="1" noRot="1" noChangeAspect="1" noMove="1" noResize="1" noEditPoints="1" noAdjustHandles="1" noChangeArrowheads="1" noChangeShapeType="1" noTextEdit="1"/>
              </p:cNvSpPr>
              <p:nvPr>
                <p:ph idx="1"/>
              </p:nvPr>
            </p:nvSpPr>
            <p:spPr>
              <a:xfrm>
                <a:off x="838200" y="1825624"/>
                <a:ext cx="10515600" cy="4445521"/>
              </a:xfrm>
              <a:blipFill rotWithShape="0">
                <a:blip r:embed="rId2"/>
                <a:stretch>
                  <a:fillRect l="-1333" t="-2877" r="-638" b="-3836"/>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493192466"/>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F8731630-D65B-4E4B-ADAE-3017772A52D2}"/>
              </a:ext>
            </a:extLst>
          </p:cNvPr>
          <p:cNvSpPr>
            <a:spLocks noGrp="1"/>
          </p:cNvSpPr>
          <p:nvPr>
            <p:ph type="title"/>
          </p:nvPr>
        </p:nvSpPr>
        <p:spPr/>
        <p:txBody>
          <a:bodyPr/>
          <a:lstStyle/>
          <a:p>
            <a:r>
              <a:rPr lang="en-US" altLang="zh-TW" dirty="0" err="1" smtClean="0"/>
              <a:t>Dinic</a:t>
            </a:r>
            <a:r>
              <a:rPr lang="zh-TW" altLang="en-US" dirty="0" smtClean="0"/>
              <a:t> 時間複雜度</a:t>
            </a:r>
            <a:endParaRPr lang="zh-TW" altLang="en-US" dirty="0"/>
          </a:p>
        </p:txBody>
      </p:sp>
      <mc:AlternateContent xmlns:mc="http://schemas.openxmlformats.org/markup-compatibility/2006" xmlns:a14="http://schemas.microsoft.com/office/drawing/2010/main">
        <mc:Choice Requires="a14">
          <p:sp>
            <p:nvSpPr>
              <p:cNvPr id="4" name="內容版面配置區 3"/>
              <p:cNvSpPr>
                <a:spLocks noGrp="1"/>
              </p:cNvSpPr>
              <p:nvPr>
                <p:ph idx="1"/>
              </p:nvPr>
            </p:nvSpPr>
            <p:spPr>
              <a:xfrm>
                <a:off x="838200" y="1825624"/>
                <a:ext cx="10515600" cy="4445521"/>
              </a:xfrm>
            </p:spPr>
            <p:txBody>
              <a:bodyPr>
                <a:normAutofit/>
              </a:bodyPr>
              <a:lstStyle/>
              <a:p>
                <a:r>
                  <a:rPr lang="zh-TW" altLang="en-US" dirty="0" smtClean="0"/>
                  <a:t>其實這是理論最差情況下的複雜度，實際應用上不會這麼差</a:t>
                </a:r>
                <a:endParaRPr lang="en-US" altLang="zh-TW" dirty="0" smtClean="0"/>
              </a:p>
              <a:p>
                <a:endParaRPr lang="en-US" altLang="zh-TW" dirty="0"/>
              </a:p>
              <a:p>
                <a:r>
                  <a:rPr lang="zh-TW" altLang="en-US" dirty="0" smtClean="0"/>
                  <a:t>另外如果是單位容量網路，也就是每條邊的容量都是</a:t>
                </a:r>
                <a14:m>
                  <m:oMath xmlns:m="http://schemas.openxmlformats.org/officeDocument/2006/math">
                    <m:r>
                      <a:rPr lang="zh-TW" altLang="en-US" i="1" dirty="0">
                        <a:latin typeface="Cambria Math" panose="02040503050406030204" pitchFamily="18" charset="0"/>
                      </a:rPr>
                      <m:t> </m:t>
                    </m:r>
                    <m:r>
                      <a:rPr lang="en-US" altLang="zh-TW" i="1" dirty="0" smtClean="0">
                        <a:latin typeface="Cambria Math" panose="02040503050406030204" pitchFamily="18" charset="0"/>
                      </a:rPr>
                      <m:t>1</m:t>
                    </m:r>
                    <m:r>
                      <a:rPr lang="zh-TW" altLang="en-US" i="1" dirty="0">
                        <a:latin typeface="Cambria Math" panose="02040503050406030204" pitchFamily="18" charset="0"/>
                      </a:rPr>
                      <m:t> </m:t>
                    </m:r>
                  </m:oMath>
                </a14:m>
                <a:r>
                  <a:rPr lang="zh-TW" altLang="en-US" dirty="0" smtClean="0"/>
                  <a:t>時，</a:t>
                </a:r>
                <a:r>
                  <a:rPr lang="en-US" altLang="zh-TW" dirty="0" err="1" smtClean="0"/>
                  <a:t>Dinic</a:t>
                </a:r>
                <a:r>
                  <a:rPr lang="zh-TW" altLang="en-US" dirty="0" smtClean="0"/>
                  <a:t> 的時</a:t>
                </a:r>
                <a:r>
                  <a:rPr lang="zh-TW" altLang="en-US" dirty="0"/>
                  <a:t>間</a:t>
                </a:r>
                <a:r>
                  <a:rPr lang="zh-TW" altLang="en-US" dirty="0" smtClean="0"/>
                  <a:t>複雜度會是</a:t>
                </a:r>
                <a14:m>
                  <m:oMath xmlns:m="http://schemas.openxmlformats.org/officeDocument/2006/math">
                    <m:r>
                      <a:rPr lang="zh-TW" altLang="en-US" i="1" dirty="0">
                        <a:latin typeface="Cambria Math" panose="02040503050406030204" pitchFamily="18" charset="0"/>
                      </a:rPr>
                      <m:t> </m:t>
                    </m:r>
                    <m:r>
                      <a:rPr lang="en-US" altLang="zh-TW" i="1" dirty="0" smtClean="0">
                        <a:latin typeface="Cambria Math" panose="02040503050406030204" pitchFamily="18" charset="0"/>
                      </a:rPr>
                      <m:t>𝑂</m:t>
                    </m:r>
                    <m:r>
                      <a:rPr lang="en-US" altLang="zh-TW" i="1" dirty="0">
                        <a:latin typeface="Cambria Math" panose="02040503050406030204" pitchFamily="18" charset="0"/>
                      </a:rPr>
                      <m:t>(</m:t>
                    </m:r>
                    <m:func>
                      <m:funcPr>
                        <m:ctrlPr>
                          <a:rPr lang="en-US" altLang="zh-TW" b="0" i="1" dirty="0" smtClean="0">
                            <a:latin typeface="Cambria Math" panose="02040503050406030204" pitchFamily="18" charset="0"/>
                          </a:rPr>
                        </m:ctrlPr>
                      </m:funcPr>
                      <m:fName>
                        <m:r>
                          <m:rPr>
                            <m:sty m:val="p"/>
                          </m:rPr>
                          <a:rPr lang="en-US" altLang="zh-TW" b="0" i="0" dirty="0" smtClean="0">
                            <a:latin typeface="Cambria Math" panose="02040503050406030204" pitchFamily="18" charset="0"/>
                          </a:rPr>
                          <m:t>min</m:t>
                        </m:r>
                      </m:fName>
                      <m:e>
                        <m:d>
                          <m:dPr>
                            <m:ctrlPr>
                              <a:rPr lang="en-US" altLang="zh-TW" b="0" i="1" dirty="0" smtClean="0">
                                <a:latin typeface="Cambria Math" panose="02040503050406030204" pitchFamily="18" charset="0"/>
                              </a:rPr>
                            </m:ctrlPr>
                          </m:dPr>
                          <m:e>
                            <m:sSup>
                              <m:sSupPr>
                                <m:ctrlPr>
                                  <a:rPr lang="en-US" altLang="zh-TW" b="0" i="1" dirty="0" smtClean="0">
                                    <a:latin typeface="Cambria Math" panose="02040503050406030204" pitchFamily="18" charset="0"/>
                                  </a:rPr>
                                </m:ctrlPr>
                              </m:sSupPr>
                              <m:e>
                                <m:r>
                                  <a:rPr lang="en-US" altLang="zh-TW" b="0" i="1" dirty="0" smtClean="0">
                                    <a:latin typeface="Cambria Math" panose="02040503050406030204" pitchFamily="18" charset="0"/>
                                  </a:rPr>
                                  <m:t>𝑛</m:t>
                                </m:r>
                              </m:e>
                              <m:sup>
                                <m:r>
                                  <a:rPr lang="en-US" altLang="zh-TW" b="0" i="1" dirty="0" smtClean="0">
                                    <a:latin typeface="Cambria Math" panose="02040503050406030204" pitchFamily="18" charset="0"/>
                                  </a:rPr>
                                  <m:t>2/3</m:t>
                                </m:r>
                              </m:sup>
                            </m:sSup>
                            <m:r>
                              <a:rPr lang="en-US" altLang="zh-TW" b="0" i="1" dirty="0" smtClean="0">
                                <a:latin typeface="Cambria Math" panose="02040503050406030204" pitchFamily="18" charset="0"/>
                              </a:rPr>
                              <m:t>,</m:t>
                            </m:r>
                            <m:sSup>
                              <m:sSupPr>
                                <m:ctrlPr>
                                  <a:rPr lang="en-US" altLang="zh-TW" b="0" i="1" dirty="0" smtClean="0">
                                    <a:latin typeface="Cambria Math" panose="02040503050406030204" pitchFamily="18" charset="0"/>
                                  </a:rPr>
                                </m:ctrlPr>
                              </m:sSupPr>
                              <m:e>
                                <m:r>
                                  <a:rPr lang="en-US" altLang="zh-TW" b="0" i="1" dirty="0" smtClean="0">
                                    <a:latin typeface="Cambria Math" panose="02040503050406030204" pitchFamily="18" charset="0"/>
                                  </a:rPr>
                                  <m:t>𝑚</m:t>
                                </m:r>
                              </m:e>
                              <m:sup>
                                <m:r>
                                  <a:rPr lang="en-US" altLang="zh-TW" b="0" i="1" dirty="0" smtClean="0">
                                    <a:latin typeface="Cambria Math" panose="02040503050406030204" pitchFamily="18" charset="0"/>
                                  </a:rPr>
                                  <m:t>1/2</m:t>
                                </m:r>
                              </m:sup>
                            </m:sSup>
                          </m:e>
                        </m:d>
                        <m:r>
                          <a:rPr lang="en-US" altLang="zh-TW" b="0" i="1" dirty="0" smtClean="0">
                            <a:latin typeface="Cambria Math" panose="02040503050406030204" pitchFamily="18" charset="0"/>
                          </a:rPr>
                          <m:t>𝑚</m:t>
                        </m:r>
                      </m:e>
                    </m:func>
                    <m:r>
                      <a:rPr lang="en-US" altLang="zh-TW" i="1" dirty="0" smtClean="0">
                        <a:latin typeface="Cambria Math" panose="02040503050406030204" pitchFamily="18" charset="0"/>
                      </a:rPr>
                      <m:t>)</m:t>
                    </m:r>
                    <m:r>
                      <a:rPr lang="zh-TW" altLang="en-US" i="1" dirty="0">
                        <a:latin typeface="Cambria Math" panose="02040503050406030204" pitchFamily="18" charset="0"/>
                      </a:rPr>
                      <m:t> </m:t>
                    </m:r>
                  </m:oMath>
                </a14:m>
                <a:endParaRPr lang="en-US" altLang="zh-TW" dirty="0" smtClean="0"/>
              </a:p>
              <a:p>
                <a:endParaRPr lang="en-US" altLang="zh-TW" dirty="0" smtClean="0"/>
              </a:p>
              <a:p>
                <a:r>
                  <a:rPr lang="zh-TW" altLang="en-US" dirty="0" smtClean="0"/>
                  <a:t>若在二分圖匹配的網路上，則 </a:t>
                </a:r>
                <a:r>
                  <a:rPr lang="en-US" altLang="zh-TW" dirty="0" err="1" smtClean="0"/>
                  <a:t>Dinic</a:t>
                </a:r>
                <a:r>
                  <a:rPr lang="zh-TW" altLang="en-US" dirty="0" smtClean="0"/>
                  <a:t> 的時間複雜度會是</a:t>
                </a:r>
                <a14:m>
                  <m:oMath xmlns:m="http://schemas.openxmlformats.org/officeDocument/2006/math">
                    <m:r>
                      <a:rPr lang="zh-TW" altLang="en-US" i="1" dirty="0">
                        <a:latin typeface="Cambria Math" panose="02040503050406030204" pitchFamily="18" charset="0"/>
                      </a:rPr>
                      <m:t> </m:t>
                    </m:r>
                    <m:r>
                      <m:rPr>
                        <m:sty m:val="p"/>
                      </m:rPr>
                      <a:rPr lang="en-US" altLang="zh-TW" i="1" dirty="0" smtClean="0">
                        <a:latin typeface="Cambria Math" panose="02040503050406030204" pitchFamily="18" charset="0"/>
                      </a:rPr>
                      <m:t>O</m:t>
                    </m:r>
                    <m:r>
                      <a:rPr lang="en-US" altLang="zh-TW" i="1" dirty="0">
                        <a:latin typeface="Cambria Math" panose="02040503050406030204" pitchFamily="18" charset="0"/>
                      </a:rPr>
                      <m:t>(</m:t>
                    </m:r>
                    <m:r>
                      <a:rPr lang="en-US" altLang="zh-TW" b="0" i="1" dirty="0" smtClean="0">
                        <a:latin typeface="Cambria Math" panose="02040503050406030204" pitchFamily="18" charset="0"/>
                      </a:rPr>
                      <m:t>𝑚</m:t>
                    </m:r>
                    <m:rad>
                      <m:radPr>
                        <m:degHide m:val="on"/>
                        <m:ctrlPr>
                          <a:rPr lang="en-US" altLang="zh-TW" b="0" i="1" dirty="0" smtClean="0">
                            <a:latin typeface="Cambria Math" panose="02040503050406030204" pitchFamily="18" charset="0"/>
                            <a:ea typeface="Cambria Math" panose="02040503050406030204" pitchFamily="18" charset="0"/>
                          </a:rPr>
                        </m:ctrlPr>
                      </m:radPr>
                      <m:deg/>
                      <m:e>
                        <m:r>
                          <a:rPr lang="en-US" altLang="zh-TW" b="0" i="1" dirty="0" smtClean="0">
                            <a:latin typeface="Cambria Math" panose="02040503050406030204" pitchFamily="18" charset="0"/>
                            <a:ea typeface="Cambria Math" panose="02040503050406030204" pitchFamily="18" charset="0"/>
                          </a:rPr>
                          <m:t>𝑛</m:t>
                        </m:r>
                      </m:e>
                    </m:rad>
                    <m:r>
                      <a:rPr lang="en-US" altLang="zh-TW" i="1" dirty="0" smtClean="0">
                        <a:latin typeface="Cambria Math" panose="02040503050406030204" pitchFamily="18" charset="0"/>
                      </a:rPr>
                      <m:t>)</m:t>
                    </m:r>
                    <m:r>
                      <a:rPr lang="zh-TW" altLang="en-US" i="1" dirty="0">
                        <a:latin typeface="Cambria Math" panose="02040503050406030204" pitchFamily="18" charset="0"/>
                      </a:rPr>
                      <m:t> </m:t>
                    </m:r>
                  </m:oMath>
                </a14:m>
                <a:endParaRPr lang="en-US" altLang="zh-TW" dirty="0"/>
              </a:p>
              <a:p>
                <a:endParaRPr lang="en-US" altLang="zh-TW" dirty="0" smtClean="0"/>
              </a:p>
            </p:txBody>
          </p:sp>
        </mc:Choice>
        <mc:Fallback xmlns="">
          <p:sp>
            <p:nvSpPr>
              <p:cNvPr id="4" name="內容版面配置區 3"/>
              <p:cNvSpPr>
                <a:spLocks noGrp="1" noRot="1" noChangeAspect="1" noMove="1" noResize="1" noEditPoints="1" noAdjustHandles="1" noChangeArrowheads="1" noChangeShapeType="1" noTextEdit="1"/>
              </p:cNvSpPr>
              <p:nvPr>
                <p:ph idx="1"/>
              </p:nvPr>
            </p:nvSpPr>
            <p:spPr>
              <a:xfrm>
                <a:off x="838200" y="1825624"/>
                <a:ext cx="10515600" cy="4445521"/>
              </a:xfrm>
              <a:blipFill rotWithShape="0">
                <a:blip r:embed="rId2"/>
                <a:stretch>
                  <a:fillRect l="-1333" t="-2877"/>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770568008"/>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F8731630-D65B-4E4B-ADAE-3017772A52D2}"/>
              </a:ext>
            </a:extLst>
          </p:cNvPr>
          <p:cNvSpPr>
            <a:spLocks noGrp="1"/>
          </p:cNvSpPr>
          <p:nvPr>
            <p:ph type="title"/>
          </p:nvPr>
        </p:nvSpPr>
        <p:spPr/>
        <p:txBody>
          <a:bodyPr/>
          <a:lstStyle/>
          <a:p>
            <a:r>
              <a:rPr lang="en-US" altLang="zh-TW" dirty="0" err="1" smtClean="0"/>
              <a:t>Dinic</a:t>
            </a:r>
            <a:r>
              <a:rPr lang="zh-TW" altLang="en-US" dirty="0" smtClean="0"/>
              <a:t> 時間複雜度</a:t>
            </a:r>
            <a:endParaRPr lang="zh-TW" altLang="en-US" dirty="0"/>
          </a:p>
        </p:txBody>
      </p:sp>
      <p:sp>
        <p:nvSpPr>
          <p:cNvPr id="4" name="內容版面配置區 3"/>
          <p:cNvSpPr>
            <a:spLocks noGrp="1"/>
          </p:cNvSpPr>
          <p:nvPr>
            <p:ph idx="1"/>
          </p:nvPr>
        </p:nvSpPr>
        <p:spPr>
          <a:xfrm>
            <a:off x="838200" y="1825624"/>
            <a:ext cx="10515600" cy="4445521"/>
          </a:xfrm>
        </p:spPr>
        <p:txBody>
          <a:bodyPr>
            <a:normAutofit/>
          </a:bodyPr>
          <a:lstStyle/>
          <a:p>
            <a:r>
              <a:rPr lang="zh-TW" altLang="en-US" dirty="0" smtClean="0"/>
              <a:t>單位容量網路</a:t>
            </a:r>
            <a:endParaRPr lang="en-US" altLang="zh-TW" dirty="0" smtClean="0"/>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1504" y="2424309"/>
            <a:ext cx="7388992" cy="3920068"/>
          </a:xfrm>
          <a:prstGeom prst="rect">
            <a:avLst/>
          </a:prstGeom>
        </p:spPr>
      </p:pic>
    </p:spTree>
    <p:extLst>
      <p:ext uri="{BB962C8B-B14F-4D97-AF65-F5344CB8AC3E}">
        <p14:creationId xmlns:p14="http://schemas.microsoft.com/office/powerpoint/2010/main" val="2553803799"/>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1504" y="2424309"/>
            <a:ext cx="7388992" cy="3920068"/>
          </a:xfrm>
          <a:prstGeom prst="rect">
            <a:avLst/>
          </a:prstGeom>
        </p:spPr>
      </p:pic>
      <p:sp>
        <p:nvSpPr>
          <p:cNvPr id="2" name="標題 1">
            <a:extLst>
              <a:ext uri="{FF2B5EF4-FFF2-40B4-BE49-F238E27FC236}">
                <a16:creationId xmlns="" xmlns:a16="http://schemas.microsoft.com/office/drawing/2014/main" id="{F8731630-D65B-4E4B-ADAE-3017772A52D2}"/>
              </a:ext>
            </a:extLst>
          </p:cNvPr>
          <p:cNvSpPr>
            <a:spLocks noGrp="1"/>
          </p:cNvSpPr>
          <p:nvPr>
            <p:ph type="title"/>
          </p:nvPr>
        </p:nvSpPr>
        <p:spPr/>
        <p:txBody>
          <a:bodyPr/>
          <a:lstStyle/>
          <a:p>
            <a:r>
              <a:rPr lang="en-US" altLang="zh-TW" dirty="0" err="1" smtClean="0"/>
              <a:t>Dinic</a:t>
            </a:r>
            <a:r>
              <a:rPr lang="zh-TW" altLang="en-US" dirty="0" smtClean="0"/>
              <a:t> 時間複雜度</a:t>
            </a:r>
            <a:endParaRPr lang="zh-TW" altLang="en-US" dirty="0"/>
          </a:p>
        </p:txBody>
      </p:sp>
      <p:sp>
        <p:nvSpPr>
          <p:cNvPr id="4" name="內容版面配置區 3"/>
          <p:cNvSpPr>
            <a:spLocks noGrp="1"/>
          </p:cNvSpPr>
          <p:nvPr>
            <p:ph idx="1"/>
          </p:nvPr>
        </p:nvSpPr>
        <p:spPr>
          <a:xfrm>
            <a:off x="838200" y="1825624"/>
            <a:ext cx="10515600" cy="4445521"/>
          </a:xfrm>
        </p:spPr>
        <p:txBody>
          <a:bodyPr>
            <a:normAutofit/>
          </a:bodyPr>
          <a:lstStyle/>
          <a:p>
            <a:r>
              <a:rPr lang="zh-TW" altLang="en-US" dirty="0" smtClean="0"/>
              <a:t>二分圖匹配網路</a:t>
            </a:r>
            <a:endParaRPr lang="en-US" altLang="zh-TW" dirty="0" smtClean="0"/>
          </a:p>
        </p:txBody>
      </p:sp>
    </p:spTree>
    <p:extLst>
      <p:ext uri="{BB962C8B-B14F-4D97-AF65-F5344CB8AC3E}">
        <p14:creationId xmlns:p14="http://schemas.microsoft.com/office/powerpoint/2010/main" val="1235414677"/>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F8731630-D65B-4E4B-ADAE-3017772A52D2}"/>
              </a:ext>
            </a:extLst>
          </p:cNvPr>
          <p:cNvSpPr>
            <a:spLocks noGrp="1"/>
          </p:cNvSpPr>
          <p:nvPr>
            <p:ph type="title"/>
          </p:nvPr>
        </p:nvSpPr>
        <p:spPr/>
        <p:txBody>
          <a:bodyPr/>
          <a:lstStyle/>
          <a:p>
            <a:r>
              <a:rPr lang="en-US" altLang="zh-TW" dirty="0" err="1" smtClean="0"/>
              <a:t>Dinic</a:t>
            </a:r>
            <a:r>
              <a:rPr lang="zh-TW" altLang="en-US" dirty="0" smtClean="0"/>
              <a:t> 模板</a:t>
            </a:r>
            <a:endParaRPr lang="zh-TW" altLang="en-US" dirty="0"/>
          </a:p>
        </p:txBody>
      </p:sp>
      <p:sp>
        <p:nvSpPr>
          <p:cNvPr id="4" name="內容版面配置區 3"/>
          <p:cNvSpPr>
            <a:spLocks noGrp="1"/>
          </p:cNvSpPr>
          <p:nvPr>
            <p:ph idx="1"/>
          </p:nvPr>
        </p:nvSpPr>
        <p:spPr>
          <a:xfrm>
            <a:off x="838199" y="1825625"/>
            <a:ext cx="10673687" cy="4351338"/>
          </a:xfrm>
        </p:spPr>
        <p:txBody>
          <a:bodyPr>
            <a:normAutofit/>
          </a:bodyPr>
          <a:lstStyle/>
          <a:p>
            <a:r>
              <a:rPr lang="zh-TW" altLang="en-US" dirty="0" smtClean="0"/>
              <a:t>因為 </a:t>
            </a:r>
            <a:r>
              <a:rPr lang="en-US" altLang="zh-TW" dirty="0" err="1" smtClean="0"/>
              <a:t>Dinic</a:t>
            </a:r>
            <a:r>
              <a:rPr lang="zh-TW" altLang="en-US" dirty="0" smtClean="0"/>
              <a:t> 效率最高，因此被許多人拿來當作網路流算法的模板，這邊也提供一份</a:t>
            </a:r>
            <a:endParaRPr lang="en-US" altLang="zh-TW" dirty="0" smtClean="0"/>
          </a:p>
          <a:p>
            <a:endParaRPr lang="en-US" altLang="zh-TW" dirty="0"/>
          </a:p>
          <a:p>
            <a:r>
              <a:rPr lang="en-US" altLang="zh-TW" dirty="0">
                <a:hlinkClick r:id="rId2"/>
              </a:rPr>
              <a:t>https://</a:t>
            </a:r>
            <a:r>
              <a:rPr lang="en-US" altLang="zh-TW" dirty="0" smtClean="0">
                <a:hlinkClick r:id="rId2"/>
              </a:rPr>
              <a:t>reurl.cc/D9e67O</a:t>
            </a:r>
            <a:endParaRPr lang="en-US" altLang="zh-TW" dirty="0" smtClean="0"/>
          </a:p>
        </p:txBody>
      </p:sp>
    </p:spTree>
    <p:extLst>
      <p:ext uri="{BB962C8B-B14F-4D97-AF65-F5344CB8AC3E}">
        <p14:creationId xmlns:p14="http://schemas.microsoft.com/office/powerpoint/2010/main" val="2318994987"/>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A5D1B1D8-7B5A-4BED-AB39-CB90796B6FDF}"/>
              </a:ext>
            </a:extLst>
          </p:cNvPr>
          <p:cNvSpPr>
            <a:spLocks noGrp="1"/>
          </p:cNvSpPr>
          <p:nvPr>
            <p:ph type="title"/>
          </p:nvPr>
        </p:nvSpPr>
        <p:spPr/>
        <p:txBody>
          <a:bodyPr/>
          <a:lstStyle/>
          <a:p>
            <a:r>
              <a:rPr lang="en-US" altLang="zh-TW" dirty="0" smtClean="0"/>
              <a:t>Min Cut</a:t>
            </a:r>
            <a:endParaRPr lang="zh-TW" altLang="en-US" dirty="0"/>
          </a:p>
        </p:txBody>
      </p:sp>
      <p:sp>
        <p:nvSpPr>
          <p:cNvPr id="3" name="文字版面配置區 2">
            <a:extLst>
              <a:ext uri="{FF2B5EF4-FFF2-40B4-BE49-F238E27FC236}">
                <a16:creationId xmlns="" xmlns:a16="http://schemas.microsoft.com/office/drawing/2014/main" id="{B3B906D7-A118-4330-B00A-0C1FA36F7D92}"/>
              </a:ext>
            </a:extLst>
          </p:cNvPr>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483459874"/>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F8731630-D65B-4E4B-ADAE-3017772A52D2}"/>
              </a:ext>
            </a:extLst>
          </p:cNvPr>
          <p:cNvSpPr>
            <a:spLocks noGrp="1"/>
          </p:cNvSpPr>
          <p:nvPr>
            <p:ph type="title"/>
          </p:nvPr>
        </p:nvSpPr>
        <p:spPr/>
        <p:txBody>
          <a:bodyPr/>
          <a:lstStyle/>
          <a:p>
            <a:r>
              <a:rPr lang="zh-TW" altLang="en-US" dirty="0" smtClean="0"/>
              <a:t>割</a:t>
            </a:r>
            <a:endParaRPr lang="zh-TW" altLang="en-US" dirty="0"/>
          </a:p>
        </p:txBody>
      </p:sp>
      <mc:AlternateContent xmlns:mc="http://schemas.openxmlformats.org/markup-compatibility/2006" xmlns:a14="http://schemas.microsoft.com/office/drawing/2010/main">
        <mc:Choice Requires="a14">
          <p:sp>
            <p:nvSpPr>
              <p:cNvPr id="4" name="內容版面配置區 3"/>
              <p:cNvSpPr>
                <a:spLocks noGrp="1"/>
              </p:cNvSpPr>
              <p:nvPr>
                <p:ph idx="1"/>
              </p:nvPr>
            </p:nvSpPr>
            <p:spPr>
              <a:xfrm>
                <a:off x="838199" y="1825625"/>
                <a:ext cx="10673687" cy="4351338"/>
              </a:xfrm>
            </p:spPr>
            <p:txBody>
              <a:bodyPr>
                <a:normAutofit/>
              </a:bodyPr>
              <a:lstStyle/>
              <a:p>
                <a:r>
                  <a:rPr lang="zh-TW" altLang="en-US" dirty="0" smtClean="0"/>
                  <a:t>對於一張帶權圖中，一個割代表將圖</a:t>
                </a:r>
                <a14:m>
                  <m:oMath xmlns:m="http://schemas.openxmlformats.org/officeDocument/2006/math">
                    <m:r>
                      <a:rPr lang="zh-TW" altLang="en-US" i="1" dirty="0">
                        <a:latin typeface="Cambria Math" panose="02040503050406030204" pitchFamily="18" charset="0"/>
                      </a:rPr>
                      <m:t> </m:t>
                    </m:r>
                    <m:r>
                      <a:rPr lang="en-US" altLang="zh-TW" i="1" dirty="0" smtClean="0">
                        <a:latin typeface="Cambria Math" panose="02040503050406030204" pitchFamily="18" charset="0"/>
                      </a:rPr>
                      <m:t>𝐺</m:t>
                    </m:r>
                    <m:r>
                      <a:rPr lang="zh-TW" altLang="en-US" i="1" dirty="0">
                        <a:latin typeface="Cambria Math" panose="02040503050406030204" pitchFamily="18" charset="0"/>
                      </a:rPr>
                      <m:t> </m:t>
                    </m:r>
                    <m:r>
                      <a:rPr lang="zh-TW" altLang="en-US" i="1" dirty="0" smtClean="0">
                        <a:latin typeface="Cambria Math" panose="02040503050406030204" pitchFamily="18" charset="0"/>
                      </a:rPr>
                      <m:t>中</m:t>
                    </m:r>
                  </m:oMath>
                </a14:m>
                <a:r>
                  <a:rPr lang="zh-TW" altLang="en-US" dirty="0" smtClean="0"/>
                  <a:t>所有的點分成兩個不相交點集</a:t>
                </a:r>
                <a14:m>
                  <m:oMath xmlns:m="http://schemas.openxmlformats.org/officeDocument/2006/math">
                    <m:r>
                      <a:rPr lang="zh-TW" altLang="en-US" i="1" dirty="0">
                        <a:latin typeface="Cambria Math" panose="02040503050406030204" pitchFamily="18" charset="0"/>
                      </a:rPr>
                      <m:t> </m:t>
                    </m:r>
                    <m:r>
                      <a:rPr lang="en-US" altLang="zh-TW" i="1" dirty="0" smtClean="0">
                        <a:latin typeface="Cambria Math" panose="02040503050406030204" pitchFamily="18" charset="0"/>
                      </a:rPr>
                      <m:t>𝑆</m:t>
                    </m:r>
                    <m:r>
                      <a:rPr lang="zh-TW" altLang="en-US" i="1" dirty="0">
                        <a:latin typeface="Cambria Math" panose="02040503050406030204" pitchFamily="18" charset="0"/>
                      </a:rPr>
                      <m:t> </m:t>
                    </m:r>
                  </m:oMath>
                </a14:m>
                <a:r>
                  <a:rPr lang="zh-TW" altLang="en-US" dirty="0" smtClean="0"/>
                  <a:t>與</a:t>
                </a:r>
                <a14:m>
                  <m:oMath xmlns:m="http://schemas.openxmlformats.org/officeDocument/2006/math">
                    <m:r>
                      <a:rPr lang="zh-TW" altLang="en-US" i="1" dirty="0">
                        <a:latin typeface="Cambria Math" panose="02040503050406030204" pitchFamily="18" charset="0"/>
                      </a:rPr>
                      <m:t> </m:t>
                    </m:r>
                    <m:sSup>
                      <m:sSupPr>
                        <m:ctrlPr>
                          <a:rPr lang="en-US" altLang="zh-TW" b="0" i="1" dirty="0" smtClean="0">
                            <a:latin typeface="Cambria Math" panose="02040503050406030204" pitchFamily="18" charset="0"/>
                          </a:rPr>
                        </m:ctrlPr>
                      </m:sSupPr>
                      <m:e>
                        <m:r>
                          <a:rPr lang="en-US" altLang="zh-TW" i="1" dirty="0" smtClean="0">
                            <a:latin typeface="Cambria Math" panose="02040503050406030204" pitchFamily="18" charset="0"/>
                          </a:rPr>
                          <m:t>𝑆</m:t>
                        </m:r>
                      </m:e>
                      <m:sup>
                        <m:r>
                          <a:rPr lang="en-US" altLang="zh-TW" b="0" i="1" dirty="0" smtClean="0">
                            <a:latin typeface="Cambria Math" panose="02040503050406030204" pitchFamily="18" charset="0"/>
                          </a:rPr>
                          <m:t>′</m:t>
                        </m:r>
                      </m:sup>
                    </m:sSup>
                  </m:oMath>
                </a14:m>
                <a:endParaRPr lang="en-US" altLang="zh-TW" i="1" dirty="0"/>
              </a:p>
              <a:p>
                <a:r>
                  <a:rPr lang="zh-TW" altLang="en-US" dirty="0"/>
                  <a:t>對於一張</a:t>
                </a:r>
                <a14:m>
                  <m:oMath xmlns:m="http://schemas.openxmlformats.org/officeDocument/2006/math">
                    <m:r>
                      <a:rPr lang="zh-TW" altLang="en-US" i="1" dirty="0">
                        <a:latin typeface="Cambria Math" panose="02040503050406030204" pitchFamily="18" charset="0"/>
                      </a:rPr>
                      <m:t> </m:t>
                    </m:r>
                    <m:r>
                      <a:rPr lang="en-US" altLang="zh-TW" i="1" dirty="0">
                        <a:latin typeface="Cambria Math" panose="02040503050406030204" pitchFamily="18" charset="0"/>
                      </a:rPr>
                      <m:t>𝑛</m:t>
                    </m:r>
                    <m:r>
                      <a:rPr lang="zh-TW" altLang="en-US" i="1" dirty="0">
                        <a:latin typeface="Cambria Math" panose="02040503050406030204" pitchFamily="18" charset="0"/>
                      </a:rPr>
                      <m:t> </m:t>
                    </m:r>
                  </m:oMath>
                </a14:m>
                <a:r>
                  <a:rPr lang="zh-TW" altLang="en-US" dirty="0"/>
                  <a:t>個點的圖有向圖，有</a:t>
                </a:r>
                <a14:m>
                  <m:oMath xmlns:m="http://schemas.openxmlformats.org/officeDocument/2006/math">
                    <m:r>
                      <a:rPr lang="zh-TW" altLang="en-US" i="1" dirty="0">
                        <a:latin typeface="Cambria Math" panose="02040503050406030204" pitchFamily="18" charset="0"/>
                      </a:rPr>
                      <m:t> </m:t>
                    </m:r>
                    <m:sSup>
                      <m:sSupPr>
                        <m:ctrlPr>
                          <a:rPr lang="en-US" altLang="zh-TW" i="1" dirty="0">
                            <a:latin typeface="Cambria Math" panose="02040503050406030204" pitchFamily="18" charset="0"/>
                          </a:rPr>
                        </m:ctrlPr>
                      </m:sSupPr>
                      <m:e>
                        <m:r>
                          <a:rPr lang="en-US" altLang="zh-TW" i="1" dirty="0">
                            <a:latin typeface="Cambria Math" panose="02040503050406030204" pitchFamily="18" charset="0"/>
                          </a:rPr>
                          <m:t>2</m:t>
                        </m:r>
                      </m:e>
                      <m:sup>
                        <m:r>
                          <a:rPr lang="en-US" altLang="zh-TW" i="1" dirty="0">
                            <a:latin typeface="Cambria Math" panose="02040503050406030204" pitchFamily="18" charset="0"/>
                          </a:rPr>
                          <m:t>𝑛</m:t>
                        </m:r>
                      </m:sup>
                    </m:sSup>
                    <m:r>
                      <a:rPr lang="zh-TW" altLang="en-US" i="1" dirty="0">
                        <a:latin typeface="Cambria Math" panose="02040503050406030204" pitchFamily="18" charset="0"/>
                      </a:rPr>
                      <m:t> </m:t>
                    </m:r>
                    <m:r>
                      <a:rPr lang="en-US" altLang="zh-TW" i="1" dirty="0">
                        <a:latin typeface="Cambria Math" panose="02040503050406030204" pitchFamily="18" charset="0"/>
                      </a:rPr>
                      <m:t>−</m:t>
                    </m:r>
                    <m:r>
                      <a:rPr lang="zh-TW" altLang="en-US" i="1" dirty="0">
                        <a:latin typeface="Cambria Math" panose="02040503050406030204" pitchFamily="18" charset="0"/>
                      </a:rPr>
                      <m:t> </m:t>
                    </m:r>
                    <m:r>
                      <a:rPr lang="en-US" altLang="zh-TW" i="1" dirty="0">
                        <a:latin typeface="Cambria Math" panose="02040503050406030204" pitchFamily="18" charset="0"/>
                      </a:rPr>
                      <m:t>2</m:t>
                    </m:r>
                    <m:r>
                      <a:rPr lang="zh-TW" altLang="en-US" i="1" dirty="0">
                        <a:latin typeface="Cambria Math" panose="02040503050406030204" pitchFamily="18" charset="0"/>
                      </a:rPr>
                      <m:t> </m:t>
                    </m:r>
                  </m:oMath>
                </a14:m>
                <a:r>
                  <a:rPr lang="zh-TW" altLang="en-US" dirty="0"/>
                  <a:t>種割</a:t>
                </a:r>
                <a:r>
                  <a:rPr lang="zh-TW" altLang="en-US" dirty="0" smtClean="0"/>
                  <a:t>集</a:t>
                </a:r>
                <a:endParaRPr lang="en-US" altLang="zh-TW" b="0" dirty="0" smtClean="0"/>
              </a:p>
              <a:p>
                <a:r>
                  <a:rPr lang="zh-TW" altLang="en-US" dirty="0"/>
                  <a:t>對於一張</a:t>
                </a:r>
                <a14:m>
                  <m:oMath xmlns:m="http://schemas.openxmlformats.org/officeDocument/2006/math">
                    <m:r>
                      <a:rPr lang="zh-TW" altLang="en-US" i="1" dirty="0">
                        <a:latin typeface="Cambria Math" panose="02040503050406030204" pitchFamily="18" charset="0"/>
                      </a:rPr>
                      <m:t> </m:t>
                    </m:r>
                    <m:r>
                      <a:rPr lang="en-US" altLang="zh-TW" i="1" dirty="0">
                        <a:latin typeface="Cambria Math" panose="02040503050406030204" pitchFamily="18" charset="0"/>
                      </a:rPr>
                      <m:t>𝑛</m:t>
                    </m:r>
                    <m:r>
                      <a:rPr lang="zh-TW" altLang="en-US" i="1" dirty="0">
                        <a:latin typeface="Cambria Math" panose="02040503050406030204" pitchFamily="18" charset="0"/>
                      </a:rPr>
                      <m:t> </m:t>
                    </m:r>
                  </m:oMath>
                </a14:m>
                <a:r>
                  <a:rPr lang="zh-TW" altLang="en-US" dirty="0"/>
                  <a:t>個點的</a:t>
                </a:r>
                <a:r>
                  <a:rPr lang="zh-TW" altLang="en-US" dirty="0" smtClean="0"/>
                  <a:t>圖無向</a:t>
                </a:r>
                <a:r>
                  <a:rPr lang="zh-TW" altLang="en-US" dirty="0"/>
                  <a:t>圖，有</a:t>
                </a:r>
                <a14:m>
                  <m:oMath xmlns:m="http://schemas.openxmlformats.org/officeDocument/2006/math">
                    <m:r>
                      <a:rPr lang="zh-TW" altLang="en-US" i="1" dirty="0">
                        <a:latin typeface="Cambria Math" panose="02040503050406030204" pitchFamily="18" charset="0"/>
                      </a:rPr>
                      <m:t> </m:t>
                    </m:r>
                    <m:sSup>
                      <m:sSupPr>
                        <m:ctrlPr>
                          <a:rPr lang="en-US" altLang="zh-TW" i="1" dirty="0">
                            <a:latin typeface="Cambria Math" panose="02040503050406030204" pitchFamily="18" charset="0"/>
                          </a:rPr>
                        </m:ctrlPr>
                      </m:sSupPr>
                      <m:e>
                        <m:r>
                          <a:rPr lang="en-US" altLang="zh-TW" i="1" dirty="0" smtClean="0">
                            <a:latin typeface="Cambria Math" panose="02040503050406030204" pitchFamily="18" charset="0"/>
                          </a:rPr>
                          <m:t>(</m:t>
                        </m:r>
                        <m:r>
                          <a:rPr lang="en-US" altLang="zh-TW" i="1" dirty="0">
                            <a:latin typeface="Cambria Math" panose="02040503050406030204" pitchFamily="18" charset="0"/>
                          </a:rPr>
                          <m:t>2</m:t>
                        </m:r>
                      </m:e>
                      <m:sup>
                        <m:r>
                          <a:rPr lang="en-US" altLang="zh-TW" i="1" dirty="0">
                            <a:latin typeface="Cambria Math" panose="02040503050406030204" pitchFamily="18" charset="0"/>
                          </a:rPr>
                          <m:t>𝑛</m:t>
                        </m:r>
                      </m:sup>
                    </m:sSup>
                    <m:r>
                      <a:rPr lang="zh-TW" altLang="en-US" i="1" dirty="0" smtClean="0">
                        <a:latin typeface="Cambria Math" panose="02040503050406030204" pitchFamily="18" charset="0"/>
                      </a:rPr>
                      <m:t> </m:t>
                    </m:r>
                    <m:r>
                      <a:rPr lang="en-US" altLang="zh-TW" i="1" dirty="0" smtClean="0">
                        <a:latin typeface="Cambria Math" panose="02040503050406030204" pitchFamily="18" charset="0"/>
                      </a:rPr>
                      <m:t>−</m:t>
                    </m:r>
                    <m:r>
                      <a:rPr lang="zh-TW" altLang="en-US" i="1" dirty="0">
                        <a:latin typeface="Cambria Math" panose="02040503050406030204" pitchFamily="18" charset="0"/>
                      </a:rPr>
                      <m:t> </m:t>
                    </m:r>
                    <m:r>
                      <a:rPr lang="en-US" altLang="zh-TW" i="1" dirty="0" smtClean="0">
                        <a:latin typeface="Cambria Math" panose="02040503050406030204" pitchFamily="18" charset="0"/>
                      </a:rPr>
                      <m:t>2)/</m:t>
                    </m:r>
                    <m:r>
                      <a:rPr lang="en-US" altLang="zh-TW" i="1" dirty="0">
                        <a:latin typeface="Cambria Math" panose="02040503050406030204" pitchFamily="18" charset="0"/>
                      </a:rPr>
                      <m:t>2</m:t>
                    </m:r>
                    <m:r>
                      <a:rPr lang="zh-TW" altLang="en-US" i="1" dirty="0">
                        <a:latin typeface="Cambria Math" panose="02040503050406030204" pitchFamily="18" charset="0"/>
                      </a:rPr>
                      <m:t> </m:t>
                    </m:r>
                  </m:oMath>
                </a14:m>
                <a:r>
                  <a:rPr lang="zh-TW" altLang="en-US" dirty="0"/>
                  <a:t>種割</a:t>
                </a:r>
                <a:r>
                  <a:rPr lang="zh-TW" altLang="en-US" dirty="0" smtClean="0"/>
                  <a:t>集</a:t>
                </a:r>
                <a:endParaRPr lang="en-US" altLang="zh-TW" dirty="0"/>
              </a:p>
            </p:txBody>
          </p:sp>
        </mc:Choice>
        <mc:Fallback xmlns="">
          <p:sp>
            <p:nvSpPr>
              <p:cNvPr id="4" name="內容版面配置區 3"/>
              <p:cNvSpPr>
                <a:spLocks noGrp="1" noRot="1" noChangeAspect="1" noMove="1" noResize="1" noEditPoints="1" noAdjustHandles="1" noChangeArrowheads="1" noChangeShapeType="1" noTextEdit="1"/>
              </p:cNvSpPr>
              <p:nvPr>
                <p:ph idx="1"/>
              </p:nvPr>
            </p:nvSpPr>
            <p:spPr>
              <a:xfrm>
                <a:off x="838199" y="1825625"/>
                <a:ext cx="10673687" cy="4351338"/>
              </a:xfrm>
              <a:blipFill rotWithShape="0">
                <a:blip r:embed="rId2"/>
                <a:stretch>
                  <a:fillRect l="-1256" t="-2941" r="-1142"/>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64948986"/>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F8731630-D65B-4E4B-ADAE-3017772A52D2}"/>
              </a:ext>
            </a:extLst>
          </p:cNvPr>
          <p:cNvSpPr>
            <a:spLocks noGrp="1"/>
          </p:cNvSpPr>
          <p:nvPr>
            <p:ph type="title"/>
          </p:nvPr>
        </p:nvSpPr>
        <p:spPr/>
        <p:txBody>
          <a:bodyPr/>
          <a:lstStyle/>
          <a:p>
            <a:r>
              <a:rPr lang="en-US" altLang="zh-TW" dirty="0" smtClean="0"/>
              <a:t>s-t </a:t>
            </a:r>
            <a:r>
              <a:rPr lang="zh-TW" altLang="en-US" dirty="0" smtClean="0"/>
              <a:t>割</a:t>
            </a:r>
            <a:endParaRPr lang="zh-TW" altLang="en-US" dirty="0"/>
          </a:p>
        </p:txBody>
      </p:sp>
      <mc:AlternateContent xmlns:mc="http://schemas.openxmlformats.org/markup-compatibility/2006" xmlns:a14="http://schemas.microsoft.com/office/drawing/2010/main">
        <mc:Choice Requires="a14">
          <p:sp>
            <p:nvSpPr>
              <p:cNvPr id="4" name="內容版面配置區 3"/>
              <p:cNvSpPr>
                <a:spLocks noGrp="1"/>
              </p:cNvSpPr>
              <p:nvPr>
                <p:ph idx="1"/>
              </p:nvPr>
            </p:nvSpPr>
            <p:spPr>
              <a:xfrm>
                <a:off x="838199" y="1825625"/>
                <a:ext cx="10673687" cy="4351338"/>
              </a:xfrm>
            </p:spPr>
            <p:txBody>
              <a:bodyPr>
                <a:normAutofit/>
              </a:bodyPr>
              <a:lstStyle/>
              <a:p>
                <a:r>
                  <a:rPr lang="zh-TW" altLang="en-US" dirty="0" smtClean="0"/>
                  <a:t>網路流中，一個 </a:t>
                </a:r>
                <a:r>
                  <a:rPr lang="en-US" altLang="zh-TW" dirty="0" smtClean="0"/>
                  <a:t>s-t</a:t>
                </a:r>
                <a:r>
                  <a:rPr lang="zh-TW" altLang="en-US" dirty="0" smtClean="0"/>
                  <a:t> 割</a:t>
                </a:r>
                <a14:m>
                  <m:oMath xmlns:m="http://schemas.openxmlformats.org/officeDocument/2006/math">
                    <m:r>
                      <a:rPr lang="zh-TW" altLang="en-US" i="1" dirty="0">
                        <a:latin typeface="Cambria Math" panose="02040503050406030204" pitchFamily="18" charset="0"/>
                      </a:rPr>
                      <m:t> </m:t>
                    </m:r>
                    <m:r>
                      <a:rPr lang="en-US" altLang="zh-TW" i="1" dirty="0">
                        <a:latin typeface="Cambria Math" panose="02040503050406030204" pitchFamily="18" charset="0"/>
                      </a:rPr>
                      <m:t>𝐶</m:t>
                    </m:r>
                    <m:r>
                      <a:rPr lang="en-US" altLang="zh-TW" i="1" dirty="0" smtClean="0">
                        <a:latin typeface="Cambria Math" panose="02040503050406030204" pitchFamily="18" charset="0"/>
                      </a:rPr>
                      <m:t>(</m:t>
                    </m:r>
                    <m:r>
                      <a:rPr lang="en-US" altLang="zh-TW" b="0" i="1" dirty="0" smtClean="0">
                        <a:latin typeface="Cambria Math" panose="02040503050406030204" pitchFamily="18" charset="0"/>
                      </a:rPr>
                      <m:t>𝑠</m:t>
                    </m:r>
                    <m:r>
                      <a:rPr lang="en-US" altLang="zh-TW" b="0" i="1" dirty="0" smtClean="0">
                        <a:latin typeface="Cambria Math" panose="02040503050406030204" pitchFamily="18" charset="0"/>
                      </a:rPr>
                      <m:t>,</m:t>
                    </m:r>
                    <m:r>
                      <a:rPr lang="en-US" altLang="zh-TW" b="0" i="1" dirty="0" smtClean="0">
                        <a:latin typeface="Cambria Math" panose="02040503050406030204" pitchFamily="18" charset="0"/>
                      </a:rPr>
                      <m:t>𝑡</m:t>
                    </m:r>
                    <m:r>
                      <a:rPr lang="en-US" altLang="zh-TW" i="1" dirty="0">
                        <a:latin typeface="Cambria Math" panose="02040503050406030204" pitchFamily="18" charset="0"/>
                      </a:rPr>
                      <m:t>)</m:t>
                    </m:r>
                    <m:r>
                      <a:rPr lang="zh-TW" altLang="en-US" i="1" dirty="0" smtClean="0">
                        <a:latin typeface="Cambria Math" panose="02040503050406030204" pitchFamily="18" charset="0"/>
                      </a:rPr>
                      <m:t> </m:t>
                    </m:r>
                  </m:oMath>
                </a14:m>
                <a:r>
                  <a:rPr lang="zh-TW" altLang="en-US" dirty="0" smtClean="0"/>
                  <a:t>是對於圖</a:t>
                </a:r>
                <a14:m>
                  <m:oMath xmlns:m="http://schemas.openxmlformats.org/officeDocument/2006/math">
                    <m:r>
                      <a:rPr lang="zh-TW" altLang="en-US" i="1" dirty="0">
                        <a:latin typeface="Cambria Math" panose="02040503050406030204" pitchFamily="18" charset="0"/>
                      </a:rPr>
                      <m:t> </m:t>
                    </m:r>
                    <m:r>
                      <a:rPr lang="en-US" altLang="zh-TW" i="1" dirty="0" smtClean="0">
                        <a:latin typeface="Cambria Math" panose="02040503050406030204" pitchFamily="18" charset="0"/>
                      </a:rPr>
                      <m:t>𝐺</m:t>
                    </m:r>
                    <m:r>
                      <a:rPr lang="zh-TW" altLang="en-US" i="1" dirty="0">
                        <a:latin typeface="Cambria Math" panose="02040503050406030204" pitchFamily="18" charset="0"/>
                      </a:rPr>
                      <m:t> </m:t>
                    </m:r>
                  </m:oMath>
                </a14:m>
                <a:r>
                  <a:rPr lang="zh-TW" altLang="en-US" dirty="0" smtClean="0"/>
                  <a:t>中的所有點，將其劃分為兩個點集</a:t>
                </a:r>
                <a14:m>
                  <m:oMath xmlns:m="http://schemas.openxmlformats.org/officeDocument/2006/math">
                    <m:r>
                      <a:rPr lang="zh-TW" altLang="en-US" i="1" dirty="0">
                        <a:latin typeface="Cambria Math" panose="02040503050406030204" pitchFamily="18" charset="0"/>
                      </a:rPr>
                      <m:t> </m:t>
                    </m:r>
                    <m:r>
                      <a:rPr lang="en-US" altLang="zh-TW" i="1" dirty="0" smtClean="0">
                        <a:latin typeface="Cambria Math" panose="02040503050406030204" pitchFamily="18" charset="0"/>
                      </a:rPr>
                      <m:t>𝑆</m:t>
                    </m:r>
                    <m:r>
                      <a:rPr lang="zh-TW" altLang="en-US" i="1" dirty="0">
                        <a:latin typeface="Cambria Math" panose="02040503050406030204" pitchFamily="18" charset="0"/>
                      </a:rPr>
                      <m:t> </m:t>
                    </m:r>
                  </m:oMath>
                </a14:m>
                <a:r>
                  <a:rPr lang="zh-TW" altLang="en-US" dirty="0" smtClean="0"/>
                  <a:t>與</a:t>
                </a:r>
                <a14:m>
                  <m:oMath xmlns:m="http://schemas.openxmlformats.org/officeDocument/2006/math">
                    <m:r>
                      <a:rPr lang="zh-TW" altLang="en-US" i="1" dirty="0">
                        <a:latin typeface="Cambria Math" panose="02040503050406030204" pitchFamily="18" charset="0"/>
                      </a:rPr>
                      <m:t> </m:t>
                    </m:r>
                    <m:r>
                      <a:rPr lang="en-US" altLang="zh-TW" i="1" dirty="0" smtClean="0">
                        <a:latin typeface="Cambria Math" panose="02040503050406030204" pitchFamily="18" charset="0"/>
                      </a:rPr>
                      <m:t>𝑇</m:t>
                    </m:r>
                    <m:r>
                      <a:rPr lang="zh-TW" altLang="en-US" i="1" dirty="0">
                        <a:latin typeface="Cambria Math" panose="02040503050406030204" pitchFamily="18" charset="0"/>
                      </a:rPr>
                      <m:t> </m:t>
                    </m:r>
                  </m:oMath>
                </a14:m>
                <a:r>
                  <a:rPr lang="zh-TW" altLang="en-US" dirty="0" smtClean="0"/>
                  <a:t>且</a:t>
                </a:r>
                <a14:m>
                  <m:oMath xmlns:m="http://schemas.openxmlformats.org/officeDocument/2006/math">
                    <m:r>
                      <a:rPr lang="en-US" altLang="zh-TW" b="0" i="0" dirty="0" smtClean="0">
                        <a:latin typeface="Cambria Math" panose="02040503050406030204" pitchFamily="18" charset="0"/>
                      </a:rPr>
                      <m:t> </m:t>
                    </m:r>
                    <m:r>
                      <m:rPr>
                        <m:sty m:val="p"/>
                      </m:rPr>
                      <a:rPr lang="en-US" altLang="zh-TW" b="0" i="0" dirty="0" smtClean="0">
                        <a:latin typeface="Cambria Math" panose="02040503050406030204" pitchFamily="18" charset="0"/>
                      </a:rPr>
                      <m:t>s</m:t>
                    </m:r>
                    <m:r>
                      <a:rPr lang="en-US" altLang="zh-TW" b="0" i="1" dirty="0" smtClean="0">
                        <a:latin typeface="Cambria Math" panose="02040503050406030204" pitchFamily="18" charset="0"/>
                      </a:rPr>
                      <m:t>∈</m:t>
                    </m:r>
                    <m:r>
                      <a:rPr lang="en-US" altLang="zh-TW" b="0" i="1" dirty="0" smtClean="0">
                        <a:latin typeface="Cambria Math" panose="02040503050406030204" pitchFamily="18" charset="0"/>
                      </a:rPr>
                      <m:t>𝑆</m:t>
                    </m:r>
                    <m:r>
                      <a:rPr lang="en-US" altLang="zh-TW" b="0" i="1" dirty="0" smtClean="0">
                        <a:latin typeface="Cambria Math" panose="02040503050406030204" pitchFamily="18" charset="0"/>
                      </a:rPr>
                      <m:t>, </m:t>
                    </m:r>
                    <m:r>
                      <a:rPr lang="en-US" altLang="zh-TW" b="0" i="1" dirty="0" smtClean="0">
                        <a:latin typeface="Cambria Math" panose="02040503050406030204" pitchFamily="18" charset="0"/>
                      </a:rPr>
                      <m:t>𝑡</m:t>
                    </m:r>
                    <m:r>
                      <a:rPr lang="en-US" altLang="zh-TW" b="0" i="1" dirty="0" smtClean="0">
                        <a:latin typeface="Cambria Math" panose="02040503050406030204" pitchFamily="18" charset="0"/>
                      </a:rPr>
                      <m:t>∈</m:t>
                    </m:r>
                    <m:r>
                      <a:rPr lang="en-US" altLang="zh-TW" b="0" i="1" dirty="0" smtClean="0">
                        <a:latin typeface="Cambria Math" panose="02040503050406030204" pitchFamily="18" charset="0"/>
                      </a:rPr>
                      <m:t>𝑇</m:t>
                    </m:r>
                    <m:r>
                      <a:rPr lang="en-US" altLang="zh-TW" b="0" i="1" dirty="0" smtClean="0">
                        <a:latin typeface="Cambria Math" panose="02040503050406030204" pitchFamily="18" charset="0"/>
                      </a:rPr>
                      <m:t> </m:t>
                    </m:r>
                  </m:oMath>
                </a14:m>
                <a:endParaRPr lang="en-US" altLang="zh-TW" b="0" dirty="0" smtClean="0"/>
              </a:p>
              <a:p>
                <a:r>
                  <a:rPr lang="zh-TW" altLang="en-US" dirty="0" smtClean="0"/>
                  <a:t>則</a:t>
                </a:r>
                <a14:m>
                  <m:oMath xmlns:m="http://schemas.openxmlformats.org/officeDocument/2006/math">
                    <m:r>
                      <a:rPr lang="zh-TW" altLang="en-US" i="1" dirty="0">
                        <a:latin typeface="Cambria Math" panose="02040503050406030204" pitchFamily="18" charset="0"/>
                      </a:rPr>
                      <m:t> </m:t>
                    </m:r>
                    <m:r>
                      <a:rPr lang="en-US" altLang="zh-TW" i="1" dirty="0" smtClean="0">
                        <a:latin typeface="Cambria Math" panose="02040503050406030204" pitchFamily="18" charset="0"/>
                      </a:rPr>
                      <m:t>𝐶</m:t>
                    </m:r>
                    <m:d>
                      <m:dPr>
                        <m:ctrlPr>
                          <a:rPr lang="en-US" altLang="zh-TW" i="1" dirty="0" smtClean="0">
                            <a:latin typeface="Cambria Math" panose="02040503050406030204" pitchFamily="18" charset="0"/>
                          </a:rPr>
                        </m:ctrlPr>
                      </m:dPr>
                      <m:e>
                        <m:r>
                          <a:rPr lang="en-US" altLang="zh-TW" b="0" i="1" dirty="0" smtClean="0">
                            <a:latin typeface="Cambria Math" panose="02040503050406030204" pitchFamily="18" charset="0"/>
                          </a:rPr>
                          <m:t>𝑠</m:t>
                        </m:r>
                        <m:r>
                          <a:rPr lang="en-US" altLang="zh-TW" b="0" i="1" dirty="0" smtClean="0">
                            <a:latin typeface="Cambria Math" panose="02040503050406030204" pitchFamily="18" charset="0"/>
                          </a:rPr>
                          <m:t>,</m:t>
                        </m:r>
                        <m:r>
                          <a:rPr lang="en-US" altLang="zh-TW" b="0" i="1" dirty="0" smtClean="0">
                            <a:latin typeface="Cambria Math" panose="02040503050406030204" pitchFamily="18" charset="0"/>
                          </a:rPr>
                          <m:t>𝑡</m:t>
                        </m:r>
                      </m:e>
                    </m:d>
                    <m:r>
                      <a:rPr lang="en-US" altLang="zh-TW" b="0" i="1" dirty="0" smtClean="0">
                        <a:latin typeface="Cambria Math" panose="02040503050406030204" pitchFamily="18" charset="0"/>
                      </a:rPr>
                      <m:t>={</m:t>
                    </m:r>
                    <m:d>
                      <m:dPr>
                        <m:ctrlPr>
                          <a:rPr lang="en-US" altLang="zh-TW" b="0" i="1" dirty="0" smtClean="0">
                            <a:latin typeface="Cambria Math" panose="02040503050406030204" pitchFamily="18" charset="0"/>
                          </a:rPr>
                        </m:ctrlPr>
                      </m:dPr>
                      <m:e>
                        <m:r>
                          <a:rPr lang="en-US" altLang="zh-TW" b="0" i="1" dirty="0" smtClean="0">
                            <a:latin typeface="Cambria Math" panose="02040503050406030204" pitchFamily="18" charset="0"/>
                          </a:rPr>
                          <m:t>𝑢</m:t>
                        </m:r>
                        <m:r>
                          <a:rPr lang="en-US" altLang="zh-TW" b="0" i="1" dirty="0" smtClean="0">
                            <a:latin typeface="Cambria Math" panose="02040503050406030204" pitchFamily="18" charset="0"/>
                          </a:rPr>
                          <m:t>,</m:t>
                        </m:r>
                        <m:r>
                          <a:rPr lang="en-US" altLang="zh-TW" b="0" i="1" dirty="0" smtClean="0">
                            <a:latin typeface="Cambria Math" panose="02040503050406030204" pitchFamily="18" charset="0"/>
                          </a:rPr>
                          <m:t>𝑣</m:t>
                        </m:r>
                      </m:e>
                    </m:d>
                    <m:r>
                      <a:rPr lang="en-US" altLang="zh-TW" b="0" i="1" dirty="0" smtClean="0">
                        <a:latin typeface="Cambria Math" panose="02040503050406030204" pitchFamily="18" charset="0"/>
                      </a:rPr>
                      <m:t>∈</m:t>
                    </m:r>
                    <m:r>
                      <a:rPr lang="en-US" altLang="zh-TW" b="0" i="1" dirty="0" smtClean="0">
                        <a:latin typeface="Cambria Math" panose="02040503050406030204" pitchFamily="18" charset="0"/>
                      </a:rPr>
                      <m:t>𝐺</m:t>
                    </m:r>
                    <m:r>
                      <a:rPr lang="zh-TW" altLang="en-US" i="1" dirty="0">
                        <a:latin typeface="Cambria Math" panose="02040503050406030204" pitchFamily="18" charset="0"/>
                      </a:rPr>
                      <m:t> </m:t>
                    </m:r>
                    <m:r>
                      <a:rPr lang="en-US" altLang="zh-TW" i="1" dirty="0">
                        <a:latin typeface="Cambria Math" panose="02040503050406030204" pitchFamily="18" charset="0"/>
                      </a:rPr>
                      <m:t>|</m:t>
                    </m:r>
                    <m:r>
                      <a:rPr lang="zh-TW" altLang="en-US" i="1" dirty="0" smtClean="0">
                        <a:latin typeface="Cambria Math" panose="02040503050406030204" pitchFamily="18" charset="0"/>
                      </a:rPr>
                      <m:t> </m:t>
                    </m:r>
                    <m:r>
                      <a:rPr lang="en-US" altLang="zh-TW" b="0" i="1" dirty="0" smtClean="0">
                        <a:latin typeface="Cambria Math" panose="02040503050406030204" pitchFamily="18" charset="0"/>
                      </a:rPr>
                      <m:t>𝑢</m:t>
                    </m:r>
                    <m:r>
                      <a:rPr lang="en-US" altLang="zh-TW" b="0" i="1" dirty="0" smtClean="0">
                        <a:latin typeface="Cambria Math" panose="02040503050406030204" pitchFamily="18" charset="0"/>
                      </a:rPr>
                      <m:t>∈</m:t>
                    </m:r>
                    <m:r>
                      <a:rPr lang="en-US" altLang="zh-TW" b="0" i="1" dirty="0" smtClean="0">
                        <a:latin typeface="Cambria Math" panose="02040503050406030204" pitchFamily="18" charset="0"/>
                      </a:rPr>
                      <m:t>𝑆</m:t>
                    </m:r>
                    <m:r>
                      <a:rPr lang="en-US" altLang="zh-TW" b="0" i="1" dirty="0" smtClean="0">
                        <a:latin typeface="Cambria Math" panose="02040503050406030204" pitchFamily="18" charset="0"/>
                      </a:rPr>
                      <m:t>, </m:t>
                    </m:r>
                    <m:r>
                      <a:rPr lang="en-US" altLang="zh-TW" b="0" i="1" dirty="0" smtClean="0">
                        <a:latin typeface="Cambria Math" panose="02040503050406030204" pitchFamily="18" charset="0"/>
                      </a:rPr>
                      <m:t>𝑣</m:t>
                    </m:r>
                    <m:r>
                      <a:rPr lang="en-US" altLang="zh-TW" b="0" i="1" dirty="0" smtClean="0">
                        <a:latin typeface="Cambria Math" panose="02040503050406030204" pitchFamily="18" charset="0"/>
                      </a:rPr>
                      <m:t>∈</m:t>
                    </m:r>
                    <m:r>
                      <a:rPr lang="en-US" altLang="zh-TW" b="0" i="1" dirty="0" smtClean="0">
                        <a:latin typeface="Cambria Math" panose="02040503050406030204" pitchFamily="18" charset="0"/>
                      </a:rPr>
                      <m:t>𝑇</m:t>
                    </m:r>
                    <m:r>
                      <a:rPr lang="en-US" altLang="zh-TW" b="0" i="1" dirty="0" smtClean="0">
                        <a:latin typeface="Cambria Math" panose="02040503050406030204" pitchFamily="18" charset="0"/>
                      </a:rPr>
                      <m:t>} </m:t>
                    </m:r>
                  </m:oMath>
                </a14:m>
                <a:r>
                  <a:rPr lang="zh-TW" altLang="en-US" dirty="0" smtClean="0"/>
                  <a:t>，也就是跨點集的邊所構成的集合，請注意這邊只計算從</a:t>
                </a:r>
                <a14:m>
                  <m:oMath xmlns:m="http://schemas.openxmlformats.org/officeDocument/2006/math">
                    <m:r>
                      <a:rPr lang="zh-TW" altLang="en-US" i="1" dirty="0">
                        <a:latin typeface="Cambria Math" panose="02040503050406030204" pitchFamily="18" charset="0"/>
                      </a:rPr>
                      <m:t> </m:t>
                    </m:r>
                    <m:r>
                      <a:rPr lang="en-US" altLang="zh-TW" i="1" dirty="0" smtClean="0">
                        <a:latin typeface="Cambria Math" panose="02040503050406030204" pitchFamily="18" charset="0"/>
                      </a:rPr>
                      <m:t>𝑆</m:t>
                    </m:r>
                    <m:r>
                      <a:rPr lang="zh-TW" altLang="en-US" i="1" dirty="0">
                        <a:latin typeface="Cambria Math" panose="02040503050406030204" pitchFamily="18" charset="0"/>
                      </a:rPr>
                      <m:t> </m:t>
                    </m:r>
                  </m:oMath>
                </a14:m>
                <a:r>
                  <a:rPr lang="zh-TW" altLang="en-US" dirty="0" smtClean="0"/>
                  <a:t>跨到</a:t>
                </a:r>
                <a14:m>
                  <m:oMath xmlns:m="http://schemas.openxmlformats.org/officeDocument/2006/math">
                    <m:r>
                      <a:rPr lang="zh-TW" altLang="en-US" i="1" dirty="0">
                        <a:latin typeface="Cambria Math" panose="02040503050406030204" pitchFamily="18" charset="0"/>
                      </a:rPr>
                      <m:t> </m:t>
                    </m:r>
                    <m:r>
                      <a:rPr lang="en-US" altLang="zh-TW" i="1" dirty="0" smtClean="0">
                        <a:latin typeface="Cambria Math" panose="02040503050406030204" pitchFamily="18" charset="0"/>
                      </a:rPr>
                      <m:t>𝑇</m:t>
                    </m:r>
                    <m:r>
                      <a:rPr lang="zh-TW" altLang="en-US" i="1" dirty="0">
                        <a:latin typeface="Cambria Math" panose="02040503050406030204" pitchFamily="18" charset="0"/>
                      </a:rPr>
                      <m:t> </m:t>
                    </m:r>
                  </m:oMath>
                </a14:m>
                <a:r>
                  <a:rPr lang="zh-TW" altLang="en-US" dirty="0" smtClean="0"/>
                  <a:t>的邊</a:t>
                </a:r>
                <a:endParaRPr lang="en-US" altLang="zh-TW" dirty="0" smtClean="0"/>
              </a:p>
              <a:p>
                <a:endParaRPr lang="en-US" altLang="zh-TW" dirty="0"/>
              </a:p>
            </p:txBody>
          </p:sp>
        </mc:Choice>
        <mc:Fallback xmlns="">
          <p:sp>
            <p:nvSpPr>
              <p:cNvPr id="4" name="內容版面配置區 3"/>
              <p:cNvSpPr>
                <a:spLocks noGrp="1" noRot="1" noChangeAspect="1" noMove="1" noResize="1" noEditPoints="1" noAdjustHandles="1" noChangeArrowheads="1" noChangeShapeType="1" noTextEdit="1"/>
              </p:cNvSpPr>
              <p:nvPr>
                <p:ph idx="1"/>
              </p:nvPr>
            </p:nvSpPr>
            <p:spPr>
              <a:xfrm>
                <a:off x="838199" y="1825625"/>
                <a:ext cx="10673687" cy="4351338"/>
              </a:xfrm>
              <a:blipFill rotWithShape="0">
                <a:blip r:embed="rId2"/>
                <a:stretch>
                  <a:fillRect l="-1256" t="-2941" r="-914"/>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107399203"/>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內容版面配置區 3"/>
              <p:cNvSpPr>
                <a:spLocks noGrp="1"/>
              </p:cNvSpPr>
              <p:nvPr>
                <p:ph idx="1"/>
              </p:nvPr>
            </p:nvSpPr>
            <p:spPr>
              <a:xfrm>
                <a:off x="838199" y="1825625"/>
                <a:ext cx="10673687" cy="4351338"/>
              </a:xfrm>
            </p:spPr>
            <p:txBody>
              <a:bodyPr>
                <a:normAutofit/>
              </a:bodyPr>
              <a:lstStyle/>
              <a:p>
                <a:r>
                  <a:rPr lang="zh-TW" altLang="en-US" dirty="0" smtClean="0"/>
                  <a:t>一個割的花費是割集中所有的邊權和，網路流中割的花費就是割集中所有邊的容量和</a:t>
                </a:r>
                <a:endParaRPr lang="en-US" altLang="zh-TW" dirty="0" smtClean="0"/>
              </a:p>
              <a:p>
                <a:r>
                  <a:rPr lang="zh-TW" altLang="en-US" dirty="0" smtClean="0"/>
                  <a:t>如下圖中割的花費為</a:t>
                </a:r>
                <a14:m>
                  <m:oMath xmlns:m="http://schemas.openxmlformats.org/officeDocument/2006/math">
                    <m:r>
                      <a:rPr lang="zh-TW" altLang="en-US" i="1" dirty="0">
                        <a:latin typeface="Cambria Math" panose="02040503050406030204" pitchFamily="18" charset="0"/>
                      </a:rPr>
                      <m:t> </m:t>
                    </m:r>
                    <m:r>
                      <a:rPr lang="en-US" altLang="zh-TW" i="1" dirty="0" smtClean="0">
                        <a:latin typeface="Cambria Math" panose="02040503050406030204" pitchFamily="18" charset="0"/>
                      </a:rPr>
                      <m:t>2</m:t>
                    </m:r>
                    <m:r>
                      <a:rPr lang="en-US" altLang="zh-TW" i="1" dirty="0">
                        <a:latin typeface="Cambria Math" panose="02040503050406030204" pitchFamily="18" charset="0"/>
                      </a:rPr>
                      <m:t>+</m:t>
                    </m:r>
                    <m:r>
                      <a:rPr lang="en-US" altLang="zh-TW" i="1" dirty="0" smtClean="0">
                        <a:latin typeface="Cambria Math" panose="02040503050406030204" pitchFamily="18" charset="0"/>
                      </a:rPr>
                      <m:t>1</m:t>
                    </m:r>
                    <m:r>
                      <a:rPr lang="en-US" altLang="zh-TW" i="1" dirty="0">
                        <a:latin typeface="Cambria Math" panose="02040503050406030204" pitchFamily="18" charset="0"/>
                      </a:rPr>
                      <m:t>=</m:t>
                    </m:r>
                    <m:r>
                      <a:rPr lang="en-US" altLang="zh-TW" i="1" dirty="0" smtClean="0">
                        <a:latin typeface="Cambria Math" panose="02040503050406030204" pitchFamily="18" charset="0"/>
                      </a:rPr>
                      <m:t>3</m:t>
                    </m:r>
                    <m:r>
                      <a:rPr lang="zh-TW" altLang="en-US" i="1" dirty="0">
                        <a:latin typeface="Cambria Math" panose="02040503050406030204" pitchFamily="18" charset="0"/>
                      </a:rPr>
                      <m:t> </m:t>
                    </m:r>
                  </m:oMath>
                </a14:m>
                <a:endParaRPr lang="en-US" altLang="zh-TW" dirty="0"/>
              </a:p>
            </p:txBody>
          </p:sp>
        </mc:Choice>
        <mc:Fallback xmlns="">
          <p:sp>
            <p:nvSpPr>
              <p:cNvPr id="4" name="內容版面配置區 3"/>
              <p:cNvSpPr>
                <a:spLocks noGrp="1" noRot="1" noChangeAspect="1" noMove="1" noResize="1" noEditPoints="1" noAdjustHandles="1" noChangeArrowheads="1" noChangeShapeType="1" noTextEdit="1"/>
              </p:cNvSpPr>
              <p:nvPr>
                <p:ph idx="1"/>
              </p:nvPr>
            </p:nvSpPr>
            <p:spPr>
              <a:xfrm>
                <a:off x="838199" y="1825625"/>
                <a:ext cx="10673687" cy="4351338"/>
              </a:xfrm>
              <a:blipFill rotWithShape="0">
                <a:blip r:embed="rId2"/>
                <a:stretch>
                  <a:fillRect l="-1256" t="-2941" r="-742"/>
                </a:stretch>
              </a:blipFill>
            </p:spPr>
            <p:txBody>
              <a:bodyPr/>
              <a:lstStyle/>
              <a:p>
                <a:r>
                  <a:rPr lang="zh-TW" altLang="en-US">
                    <a:noFill/>
                  </a:rPr>
                  <a:t> </a:t>
                </a:r>
              </a:p>
            </p:txBody>
          </p:sp>
        </mc:Fallback>
      </mc:AlternateContent>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1023" y="3431157"/>
            <a:ext cx="5329953" cy="2827690"/>
          </a:xfrm>
          <a:prstGeom prst="rect">
            <a:avLst/>
          </a:prstGeom>
        </p:spPr>
      </p:pic>
      <p:sp>
        <p:nvSpPr>
          <p:cNvPr id="2" name="標題 1">
            <a:extLst>
              <a:ext uri="{FF2B5EF4-FFF2-40B4-BE49-F238E27FC236}">
                <a16:creationId xmlns="" xmlns:a16="http://schemas.microsoft.com/office/drawing/2014/main" id="{F8731630-D65B-4E4B-ADAE-3017772A52D2}"/>
              </a:ext>
            </a:extLst>
          </p:cNvPr>
          <p:cNvSpPr>
            <a:spLocks noGrp="1"/>
          </p:cNvSpPr>
          <p:nvPr>
            <p:ph type="title"/>
          </p:nvPr>
        </p:nvSpPr>
        <p:spPr/>
        <p:txBody>
          <a:bodyPr/>
          <a:lstStyle/>
          <a:p>
            <a:r>
              <a:rPr lang="zh-TW" altLang="en-US" dirty="0" smtClean="0"/>
              <a:t>割的花費</a:t>
            </a:r>
            <a:endParaRPr lang="zh-TW" altLang="en-US" dirty="0"/>
          </a:p>
        </p:txBody>
      </p:sp>
    </p:spTree>
    <p:extLst>
      <p:ext uri="{BB962C8B-B14F-4D97-AF65-F5344CB8AC3E}">
        <p14:creationId xmlns:p14="http://schemas.microsoft.com/office/powerpoint/2010/main" val="39715518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F8731630-D65B-4E4B-ADAE-3017772A52D2}"/>
              </a:ext>
            </a:extLst>
          </p:cNvPr>
          <p:cNvSpPr>
            <a:spLocks noGrp="1"/>
          </p:cNvSpPr>
          <p:nvPr>
            <p:ph type="title"/>
          </p:nvPr>
        </p:nvSpPr>
        <p:spPr/>
        <p:txBody>
          <a:bodyPr/>
          <a:lstStyle/>
          <a:p>
            <a:r>
              <a:rPr lang="zh-TW" altLang="en-US" dirty="0" smtClean="0"/>
              <a:t>二分圖最大匹配</a:t>
            </a:r>
            <a:endParaRPr lang="zh-TW" altLang="en-US"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 xmlns:a16="http://schemas.microsoft.com/office/drawing/2014/main" id="{D46730E1-C50B-468C-832F-9B47A713BA63}"/>
                  </a:ext>
                </a:extLst>
              </p:cNvPr>
              <p:cNvSpPr>
                <a:spLocks noGrp="1"/>
              </p:cNvSpPr>
              <p:nvPr>
                <p:ph idx="1"/>
              </p:nvPr>
            </p:nvSpPr>
            <p:spPr>
              <a:xfrm>
                <a:off x="838200" y="1825625"/>
                <a:ext cx="10707806" cy="4351338"/>
              </a:xfrm>
            </p:spPr>
            <p:txBody>
              <a:bodyPr>
                <a:normAutofit/>
              </a:bodyPr>
              <a:lstStyle/>
              <a:p>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如果將擴充路徑中所有的匹配邊與非匹配邊反轉，則匹配數會</a:t>
                </a:r>
                <a14:m>
                  <m:oMath xmlns:m="http://schemas.openxmlformats.org/officeDocument/2006/math">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r>
                      <a:rPr lang="en-US" altLang="zh-TW"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m:t>
                    </m:r>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1</m:t>
                    </m:r>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oMath>
                </a14:m>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，這邊所說的反轉是指匹配邊變成未匹配邊，未匹配邊變成匹配邊</a:t>
                </a:r>
                <a:endParaRPr lang="en-US" altLang="zh-TW"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endParaRPr lang="en-US" altLang="zh-TW" sz="2400"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endParaRPr lang="en-US" altLang="zh-TW" sz="1200"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pPr marL="0" indent="0">
                  <a:buNone/>
                </a:pPr>
                <a14:m>
                  <m:oMathPara xmlns:m="http://schemas.openxmlformats.org/officeDocument/2006/math">
                    <m:oMathParaPr>
                      <m:jc m:val="centerGroup"/>
                    </m:oMathParaPr>
                    <m:oMath xmlns:m="http://schemas.openxmlformats.org/officeDocument/2006/math">
                      <m:r>
                        <a:rPr lang="en-US" altLang="zh-TW" sz="6600" b="0" i="1" smtClean="0">
                          <a:latin typeface="Cambria Math" panose="02040503050406030204" pitchFamily="18" charset="0"/>
                          <a:ea typeface="Meslo LG M for Powerline" panose="020B0609030804020204" pitchFamily="50" charset="0"/>
                          <a:cs typeface="Meslo LG M for Powerline" panose="020B0609030804020204" pitchFamily="50" charset="0"/>
                        </a:rPr>
                        <m:t>⇒ </m:t>
                      </m:r>
                    </m:oMath>
                  </m:oMathPara>
                </a14:m>
                <a:endParaRPr lang="en-US" altLang="zh-TW" sz="6600"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p:txBody>
          </p:sp>
        </mc:Choice>
        <mc:Fallback xmlns="">
          <p:sp>
            <p:nvSpPr>
              <p:cNvPr id="3" name="內容版面配置區 2">
                <a:extLst>
                  <a:ext uri="{FF2B5EF4-FFF2-40B4-BE49-F238E27FC236}">
                    <a16:creationId xmlns="" xmlns:a16="http://schemas.microsoft.com/office/drawing/2014/main" xmlns:a14="http://schemas.microsoft.com/office/drawing/2010/main" id="{D46730E1-C50B-468C-832F-9B47A713BA63}"/>
                  </a:ext>
                </a:extLst>
              </p:cNvPr>
              <p:cNvSpPr>
                <a:spLocks noGrp="1" noRot="1" noChangeAspect="1" noMove="1" noResize="1" noEditPoints="1" noAdjustHandles="1" noChangeArrowheads="1" noChangeShapeType="1" noTextEdit="1"/>
              </p:cNvSpPr>
              <p:nvPr>
                <p:ph idx="1"/>
              </p:nvPr>
            </p:nvSpPr>
            <p:spPr>
              <a:xfrm>
                <a:off x="838200" y="1825625"/>
                <a:ext cx="10707806" cy="4351338"/>
              </a:xfrm>
              <a:blipFill rotWithShape="0">
                <a:blip r:embed="rId3"/>
                <a:stretch>
                  <a:fillRect l="-1310" t="-2941" r="-399"/>
                </a:stretch>
              </a:blipFill>
            </p:spPr>
            <p:txBody>
              <a:bodyPr/>
              <a:lstStyle/>
              <a:p>
                <a:r>
                  <a:rPr lang="zh-TW" altLang="en-US">
                    <a:noFill/>
                  </a:rPr>
                  <a:t> </a:t>
                </a:r>
              </a:p>
            </p:txBody>
          </p:sp>
        </mc:Fallback>
      </mc:AlternateContent>
      <p:pic>
        <p:nvPicPr>
          <p:cNvPr id="4" name="圖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1907" y="3231238"/>
            <a:ext cx="2910720" cy="3323038"/>
          </a:xfrm>
          <a:prstGeom prst="rect">
            <a:avLst/>
          </a:prstGeom>
        </p:spPr>
      </p:pic>
      <p:pic>
        <p:nvPicPr>
          <p:cNvPr id="5" name="圖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72368" y="3231238"/>
            <a:ext cx="2910720" cy="3323038"/>
          </a:xfrm>
          <a:prstGeom prst="rect">
            <a:avLst/>
          </a:prstGeom>
        </p:spPr>
      </p:pic>
    </p:spTree>
    <p:extLst>
      <p:ext uri="{BB962C8B-B14F-4D97-AF65-F5344CB8AC3E}">
        <p14:creationId xmlns:p14="http://schemas.microsoft.com/office/powerpoint/2010/main" val="1753760250"/>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F8731630-D65B-4E4B-ADAE-3017772A52D2}"/>
              </a:ext>
            </a:extLst>
          </p:cNvPr>
          <p:cNvSpPr>
            <a:spLocks noGrp="1"/>
          </p:cNvSpPr>
          <p:nvPr>
            <p:ph type="title"/>
          </p:nvPr>
        </p:nvSpPr>
        <p:spPr/>
        <p:txBody>
          <a:bodyPr/>
          <a:lstStyle/>
          <a:p>
            <a:r>
              <a:rPr lang="zh-TW" altLang="en-US" dirty="0" smtClean="0"/>
              <a:t>最小割</a:t>
            </a:r>
            <a:endParaRPr lang="zh-TW" altLang="en-US" dirty="0"/>
          </a:p>
        </p:txBody>
      </p:sp>
      <p:sp>
        <p:nvSpPr>
          <p:cNvPr id="4" name="內容版面配置區 3"/>
          <p:cNvSpPr>
            <a:spLocks noGrp="1"/>
          </p:cNvSpPr>
          <p:nvPr>
            <p:ph idx="1"/>
          </p:nvPr>
        </p:nvSpPr>
        <p:spPr>
          <a:xfrm>
            <a:off x="838199" y="1825625"/>
            <a:ext cx="10810165" cy="4351338"/>
          </a:xfrm>
        </p:spPr>
        <p:txBody>
          <a:bodyPr>
            <a:normAutofit/>
          </a:bodyPr>
          <a:lstStyle/>
          <a:p>
            <a:r>
              <a:rPr lang="zh-TW" altLang="en-US" dirty="0" smtClean="0"/>
              <a:t>最小割顧名思義就是在所有割集中花費最小的割</a:t>
            </a:r>
            <a:endParaRPr lang="en-US" altLang="zh-TW" dirty="0" smtClean="0"/>
          </a:p>
          <a:p>
            <a:r>
              <a:rPr lang="zh-TW" altLang="en-US" dirty="0" smtClean="0"/>
              <a:t>下圖就是一個 </a:t>
            </a:r>
            <a:r>
              <a:rPr lang="en-US" altLang="zh-TW" dirty="0" smtClean="0"/>
              <a:t>s-t</a:t>
            </a:r>
            <a:r>
              <a:rPr lang="zh-TW" altLang="en-US" dirty="0" smtClean="0"/>
              <a:t> 最小割，往後在講最小割都是最小 </a:t>
            </a:r>
            <a:r>
              <a:rPr lang="en-US" altLang="zh-TW" dirty="0" smtClean="0"/>
              <a:t>s-t</a:t>
            </a:r>
            <a:r>
              <a:rPr lang="zh-TW" altLang="en-US" dirty="0" smtClean="0"/>
              <a:t> 割</a:t>
            </a:r>
            <a:endParaRPr lang="en-US" altLang="zh-TW" dirty="0" smtClean="0"/>
          </a:p>
        </p:txBody>
      </p:sp>
      <p:pic>
        <p:nvPicPr>
          <p:cNvPr id="6" name="圖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1023" y="3431157"/>
            <a:ext cx="5329953" cy="2827690"/>
          </a:xfrm>
          <a:prstGeom prst="rect">
            <a:avLst/>
          </a:prstGeom>
        </p:spPr>
      </p:pic>
    </p:spTree>
    <p:extLst>
      <p:ext uri="{BB962C8B-B14F-4D97-AF65-F5344CB8AC3E}">
        <p14:creationId xmlns:p14="http://schemas.microsoft.com/office/powerpoint/2010/main" val="3862549412"/>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240" y="3135676"/>
            <a:ext cx="5732562" cy="3041285"/>
          </a:xfrm>
          <a:prstGeom prst="rect">
            <a:avLst/>
          </a:prstGeom>
        </p:spPr>
      </p:pic>
      <p:sp>
        <p:nvSpPr>
          <p:cNvPr id="2" name="標題 1">
            <a:extLst>
              <a:ext uri="{FF2B5EF4-FFF2-40B4-BE49-F238E27FC236}">
                <a16:creationId xmlns="" xmlns:a16="http://schemas.microsoft.com/office/drawing/2014/main" id="{F8731630-D65B-4E4B-ADAE-3017772A52D2}"/>
              </a:ext>
            </a:extLst>
          </p:cNvPr>
          <p:cNvSpPr>
            <a:spLocks noGrp="1"/>
          </p:cNvSpPr>
          <p:nvPr>
            <p:ph type="title"/>
          </p:nvPr>
        </p:nvSpPr>
        <p:spPr/>
        <p:txBody>
          <a:bodyPr/>
          <a:lstStyle/>
          <a:p>
            <a:r>
              <a:rPr lang="zh-TW" altLang="en-US" dirty="0" smtClean="0"/>
              <a:t>最小割</a:t>
            </a:r>
            <a:endParaRPr lang="zh-TW" altLang="en-US" dirty="0"/>
          </a:p>
        </p:txBody>
      </p:sp>
      <p:sp>
        <p:nvSpPr>
          <p:cNvPr id="4" name="內容版面配置區 3"/>
          <p:cNvSpPr>
            <a:spLocks noGrp="1"/>
          </p:cNvSpPr>
          <p:nvPr>
            <p:ph idx="1"/>
          </p:nvPr>
        </p:nvSpPr>
        <p:spPr>
          <a:xfrm>
            <a:off x="838199" y="1825625"/>
            <a:ext cx="10810165" cy="4351338"/>
          </a:xfrm>
        </p:spPr>
        <p:txBody>
          <a:bodyPr>
            <a:normAutofit/>
          </a:bodyPr>
          <a:lstStyle/>
          <a:p>
            <a:r>
              <a:rPr lang="zh-TW" altLang="en-US" dirty="0" smtClean="0"/>
              <a:t>最小割不唯一，下面兩張圖同時是最小割</a:t>
            </a:r>
            <a:endParaRPr lang="en-US" altLang="zh-TW" dirty="0" smtClean="0"/>
          </a:p>
        </p:txBody>
      </p:sp>
      <p:pic>
        <p:nvPicPr>
          <p:cNvPr id="3" name="圖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3281" y="3135676"/>
            <a:ext cx="5732562" cy="3041285"/>
          </a:xfrm>
          <a:prstGeom prst="rect">
            <a:avLst/>
          </a:prstGeom>
        </p:spPr>
      </p:pic>
    </p:spTree>
    <p:extLst>
      <p:ext uri="{BB962C8B-B14F-4D97-AF65-F5344CB8AC3E}">
        <p14:creationId xmlns:p14="http://schemas.microsoft.com/office/powerpoint/2010/main" val="3427300628"/>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內容版面配置區 3"/>
              <p:cNvSpPr>
                <a:spLocks noGrp="1"/>
              </p:cNvSpPr>
              <p:nvPr>
                <p:ph idx="1"/>
              </p:nvPr>
            </p:nvSpPr>
            <p:spPr>
              <a:xfrm>
                <a:off x="838199" y="1825625"/>
                <a:ext cx="10673687" cy="4351338"/>
              </a:xfrm>
            </p:spPr>
            <p:txBody>
              <a:bodyPr>
                <a:normAutofit/>
              </a:bodyPr>
              <a:lstStyle/>
              <a:p>
                <a:r>
                  <a:rPr lang="zh-TW" altLang="en-US" dirty="0" smtClean="0"/>
                  <a:t>流</a:t>
                </a:r>
                <a:r>
                  <a:rPr lang="en-US" altLang="zh-TW" dirty="0" smtClean="0"/>
                  <a:t>-</a:t>
                </a:r>
                <a:r>
                  <a:rPr lang="zh-TW" altLang="en-US" dirty="0" smtClean="0"/>
                  <a:t>割對偶性屬於線性規劃的問題，因此我們用簡單一點的方式來說</a:t>
                </a:r>
                <a:endParaRPr lang="en-US" altLang="zh-TW" dirty="0" smtClean="0"/>
              </a:p>
              <a:p>
                <a:r>
                  <a:rPr lang="zh-TW" altLang="en-US" dirty="0" smtClean="0"/>
                  <a:t>以下用</a:t>
                </a:r>
                <a14:m>
                  <m:oMath xmlns:m="http://schemas.openxmlformats.org/officeDocument/2006/math">
                    <m:r>
                      <a:rPr lang="zh-TW" altLang="en-US" i="1" dirty="0">
                        <a:latin typeface="Cambria Math" panose="02040503050406030204" pitchFamily="18" charset="0"/>
                      </a:rPr>
                      <m:t> </m:t>
                    </m:r>
                    <m:r>
                      <a:rPr lang="en-US" altLang="zh-TW" i="1" dirty="0" smtClean="0">
                        <a:latin typeface="Cambria Math" panose="02040503050406030204" pitchFamily="18" charset="0"/>
                      </a:rPr>
                      <m:t>𝑆</m:t>
                    </m:r>
                    <m:r>
                      <a:rPr lang="zh-TW" altLang="en-US" i="1" dirty="0">
                        <a:latin typeface="Cambria Math" panose="02040503050406030204" pitchFamily="18" charset="0"/>
                      </a:rPr>
                      <m:t> </m:t>
                    </m:r>
                  </m:oMath>
                </a14:m>
                <a:r>
                  <a:rPr lang="zh-TW" altLang="en-US" dirty="0" smtClean="0"/>
                  <a:t>表示源點這邊的割，用</a:t>
                </a:r>
                <a14:m>
                  <m:oMath xmlns:m="http://schemas.openxmlformats.org/officeDocument/2006/math">
                    <m:r>
                      <a:rPr lang="zh-TW" altLang="en-US" i="1" dirty="0">
                        <a:latin typeface="Cambria Math" panose="02040503050406030204" pitchFamily="18" charset="0"/>
                      </a:rPr>
                      <m:t> </m:t>
                    </m:r>
                    <m:r>
                      <a:rPr lang="en-US" altLang="zh-TW" i="1" dirty="0" smtClean="0">
                        <a:latin typeface="Cambria Math" panose="02040503050406030204" pitchFamily="18" charset="0"/>
                      </a:rPr>
                      <m:t>𝑇</m:t>
                    </m:r>
                    <m:r>
                      <a:rPr lang="zh-TW" altLang="en-US" i="1" dirty="0">
                        <a:latin typeface="Cambria Math" panose="02040503050406030204" pitchFamily="18" charset="0"/>
                      </a:rPr>
                      <m:t> </m:t>
                    </m:r>
                  </m:oMath>
                </a14:m>
                <a:r>
                  <a:rPr lang="zh-TW" altLang="en-US" dirty="0" smtClean="0"/>
                  <a:t>表示匯點這邊的割</a:t>
                </a:r>
                <a:endParaRPr lang="en-US" altLang="zh-TW" dirty="0" smtClean="0"/>
              </a:p>
              <a:p>
                <a:r>
                  <a:rPr lang="zh-TW" altLang="en-US" dirty="0" smtClean="0"/>
                  <a:t>一張圖中的總流量等於</a:t>
                </a:r>
                <a14:m>
                  <m:oMath xmlns:m="http://schemas.openxmlformats.org/officeDocument/2006/math">
                    <m:r>
                      <a:rPr lang="zh-TW" altLang="en-US" i="1" dirty="0">
                        <a:latin typeface="Cambria Math" panose="02040503050406030204" pitchFamily="18" charset="0"/>
                      </a:rPr>
                      <m:t> </m:t>
                    </m:r>
                    <m:r>
                      <a:rPr lang="en-US" altLang="zh-TW" i="1" dirty="0">
                        <a:latin typeface="Cambria Math" panose="02040503050406030204" pitchFamily="18" charset="0"/>
                      </a:rPr>
                      <m:t>𝑆</m:t>
                    </m:r>
                    <m:r>
                      <a:rPr lang="zh-TW" altLang="en-US" i="1" dirty="0" smtClean="0">
                        <a:latin typeface="Cambria Math" panose="02040503050406030204" pitchFamily="18" charset="0"/>
                      </a:rPr>
                      <m:t> </m:t>
                    </m:r>
                  </m:oMath>
                </a14:m>
                <a:r>
                  <a:rPr lang="zh-TW" altLang="en-US" dirty="0" smtClean="0"/>
                  <a:t>到</a:t>
                </a:r>
                <a14:m>
                  <m:oMath xmlns:m="http://schemas.openxmlformats.org/officeDocument/2006/math">
                    <m:r>
                      <a:rPr lang="zh-TW" altLang="en-US" i="1" dirty="0">
                        <a:latin typeface="Cambria Math" panose="02040503050406030204" pitchFamily="18" charset="0"/>
                      </a:rPr>
                      <m:t> </m:t>
                    </m:r>
                    <m:r>
                      <a:rPr lang="en-US" altLang="zh-TW" i="1" dirty="0" smtClean="0">
                        <a:latin typeface="Cambria Math" panose="02040503050406030204" pitchFamily="18" charset="0"/>
                      </a:rPr>
                      <m:t>𝑇</m:t>
                    </m:r>
                    <m:r>
                      <a:rPr lang="zh-TW" altLang="en-US" i="1" dirty="0">
                        <a:latin typeface="Cambria Math" panose="02040503050406030204" pitchFamily="18" charset="0"/>
                      </a:rPr>
                      <m:t> </m:t>
                    </m:r>
                  </m:oMath>
                </a14:m>
                <a:r>
                  <a:rPr lang="zh-TW" altLang="en-US" dirty="0" smtClean="0"/>
                  <a:t>的流量減</a:t>
                </a:r>
                <a:r>
                  <a:rPr lang="en-US" altLang="zh-TW" dirty="0" smtClean="0"/>
                  <a:t/>
                </a:r>
                <a:br>
                  <a:rPr lang="en-US" altLang="zh-TW" dirty="0" smtClean="0"/>
                </a:br>
                <a:r>
                  <a:rPr lang="zh-TW" altLang="en-US" dirty="0" smtClean="0"/>
                  <a:t>掉</a:t>
                </a:r>
                <a14:m>
                  <m:oMath xmlns:m="http://schemas.openxmlformats.org/officeDocument/2006/math">
                    <m:r>
                      <a:rPr lang="zh-TW" altLang="en-US" i="1" dirty="0">
                        <a:latin typeface="Cambria Math" panose="02040503050406030204" pitchFamily="18" charset="0"/>
                      </a:rPr>
                      <m:t> </m:t>
                    </m:r>
                    <m:r>
                      <a:rPr lang="en-US" altLang="zh-TW" i="1" dirty="0" smtClean="0">
                        <a:latin typeface="Cambria Math" panose="02040503050406030204" pitchFamily="18" charset="0"/>
                      </a:rPr>
                      <m:t>𝑇</m:t>
                    </m:r>
                    <m:r>
                      <a:rPr lang="zh-TW" altLang="en-US" i="1" dirty="0">
                        <a:latin typeface="Cambria Math" panose="02040503050406030204" pitchFamily="18" charset="0"/>
                      </a:rPr>
                      <m:t> </m:t>
                    </m:r>
                  </m:oMath>
                </a14:m>
                <a:r>
                  <a:rPr lang="zh-TW" altLang="en-US" dirty="0" smtClean="0"/>
                  <a:t>到</a:t>
                </a:r>
                <a14:m>
                  <m:oMath xmlns:m="http://schemas.openxmlformats.org/officeDocument/2006/math">
                    <m:r>
                      <a:rPr lang="zh-TW" altLang="en-US" i="1" dirty="0">
                        <a:latin typeface="Cambria Math" panose="02040503050406030204" pitchFamily="18" charset="0"/>
                      </a:rPr>
                      <m:t> </m:t>
                    </m:r>
                    <m:r>
                      <a:rPr lang="en-US" altLang="zh-TW" i="1" dirty="0" smtClean="0">
                        <a:latin typeface="Cambria Math" panose="02040503050406030204" pitchFamily="18" charset="0"/>
                      </a:rPr>
                      <m:t>𝑆</m:t>
                    </m:r>
                    <m:r>
                      <a:rPr lang="zh-TW" altLang="en-US" i="1" dirty="0">
                        <a:latin typeface="Cambria Math" panose="02040503050406030204" pitchFamily="18" charset="0"/>
                      </a:rPr>
                      <m:t> </m:t>
                    </m:r>
                  </m:oMath>
                </a14:m>
                <a:r>
                  <a:rPr lang="zh-TW" altLang="en-US" dirty="0" smtClean="0"/>
                  <a:t>的流量</a:t>
                </a:r>
                <a:endParaRPr lang="en-US" altLang="zh-TW" dirty="0" smtClean="0"/>
              </a:p>
              <a:p>
                <a:r>
                  <a:rPr lang="zh-TW" altLang="en-US" dirty="0" smtClean="0"/>
                  <a:t>如右圖的總流量是</a:t>
                </a:r>
                <a14:m>
                  <m:oMath xmlns:m="http://schemas.openxmlformats.org/officeDocument/2006/math">
                    <m:r>
                      <a:rPr lang="zh-TW" altLang="en-US" i="1" dirty="0">
                        <a:latin typeface="Cambria Math" panose="02040503050406030204" pitchFamily="18" charset="0"/>
                      </a:rPr>
                      <m:t> </m:t>
                    </m:r>
                    <m:r>
                      <a:rPr lang="en-US" altLang="zh-TW" i="1" dirty="0" smtClean="0">
                        <a:latin typeface="Cambria Math" panose="02040503050406030204" pitchFamily="18" charset="0"/>
                      </a:rPr>
                      <m:t>(1</m:t>
                    </m:r>
                    <m:r>
                      <a:rPr lang="en-US" altLang="zh-TW" i="1" dirty="0">
                        <a:latin typeface="Cambria Math" panose="02040503050406030204" pitchFamily="18" charset="0"/>
                      </a:rPr>
                      <m:t>+</m:t>
                    </m:r>
                    <m:r>
                      <a:rPr lang="en-US" altLang="zh-TW" i="1" dirty="0" smtClean="0">
                        <a:latin typeface="Cambria Math" panose="02040503050406030204" pitchFamily="18" charset="0"/>
                      </a:rPr>
                      <m:t>1</m:t>
                    </m:r>
                    <m:r>
                      <a:rPr lang="en-US" altLang="zh-TW" i="1" dirty="0">
                        <a:latin typeface="Cambria Math" panose="02040503050406030204" pitchFamily="18" charset="0"/>
                      </a:rPr>
                      <m:t>)</m:t>
                    </m:r>
                    <m:r>
                      <a:rPr lang="zh-TW" altLang="en-US" i="1" dirty="0">
                        <a:latin typeface="Cambria Math" panose="02040503050406030204" pitchFamily="18" charset="0"/>
                      </a:rPr>
                      <m:t> </m:t>
                    </m:r>
                    <m:r>
                      <a:rPr lang="en-US" altLang="zh-TW" i="1" dirty="0">
                        <a:latin typeface="Cambria Math" panose="02040503050406030204" pitchFamily="18" charset="0"/>
                      </a:rPr>
                      <m:t>−</m:t>
                    </m:r>
                    <m:r>
                      <a:rPr lang="zh-TW" altLang="en-US" i="1" dirty="0" smtClean="0">
                        <a:latin typeface="Cambria Math" panose="02040503050406030204" pitchFamily="18" charset="0"/>
                      </a:rPr>
                      <m:t> </m:t>
                    </m:r>
                    <m:r>
                      <a:rPr lang="en-US" altLang="zh-TW" i="1" dirty="0" smtClean="0">
                        <a:latin typeface="Cambria Math" panose="02040503050406030204" pitchFamily="18" charset="0"/>
                      </a:rPr>
                      <m:t>1</m:t>
                    </m:r>
                    <m:r>
                      <a:rPr lang="en-US" altLang="zh-TW" i="1" dirty="0">
                        <a:latin typeface="Cambria Math" panose="02040503050406030204" pitchFamily="18" charset="0"/>
                      </a:rPr>
                      <m:t>=</m:t>
                    </m:r>
                    <m:r>
                      <a:rPr lang="en-US" altLang="zh-TW" i="1" dirty="0" smtClean="0">
                        <a:latin typeface="Cambria Math" panose="02040503050406030204" pitchFamily="18" charset="0"/>
                      </a:rPr>
                      <m:t>1</m:t>
                    </m:r>
                    <m:r>
                      <a:rPr lang="zh-TW" altLang="en-US" i="1" dirty="0">
                        <a:latin typeface="Cambria Math" panose="02040503050406030204" pitchFamily="18" charset="0"/>
                      </a:rPr>
                      <m:t> </m:t>
                    </m:r>
                  </m:oMath>
                </a14:m>
                <a:endParaRPr lang="en-US" altLang="zh-TW" dirty="0" smtClean="0"/>
              </a:p>
            </p:txBody>
          </p:sp>
        </mc:Choice>
        <mc:Fallback xmlns="">
          <p:sp>
            <p:nvSpPr>
              <p:cNvPr id="4" name="內容版面配置區 3"/>
              <p:cNvSpPr>
                <a:spLocks noGrp="1" noRot="1" noChangeAspect="1" noMove="1" noResize="1" noEditPoints="1" noAdjustHandles="1" noChangeArrowheads="1" noChangeShapeType="1" noTextEdit="1"/>
              </p:cNvSpPr>
              <p:nvPr>
                <p:ph idx="1"/>
              </p:nvPr>
            </p:nvSpPr>
            <p:spPr>
              <a:xfrm>
                <a:off x="838199" y="1825625"/>
                <a:ext cx="10673687" cy="4351338"/>
              </a:xfrm>
              <a:blipFill rotWithShape="0">
                <a:blip r:embed="rId2"/>
                <a:stretch>
                  <a:fillRect l="-1256" t="-2941"/>
                </a:stretch>
              </a:blipFill>
            </p:spPr>
            <p:txBody>
              <a:bodyPr/>
              <a:lstStyle/>
              <a:p>
                <a:r>
                  <a:rPr lang="zh-TW" altLang="en-US">
                    <a:noFill/>
                  </a:rPr>
                  <a:t> </a:t>
                </a:r>
              </a:p>
            </p:txBody>
          </p:sp>
        </mc:Fallback>
      </mc:AlternateContent>
      <p:sp>
        <p:nvSpPr>
          <p:cNvPr id="2" name="標題 1">
            <a:extLst>
              <a:ext uri="{FF2B5EF4-FFF2-40B4-BE49-F238E27FC236}">
                <a16:creationId xmlns="" xmlns:a16="http://schemas.microsoft.com/office/drawing/2014/main" id="{F8731630-D65B-4E4B-ADAE-3017772A52D2}"/>
              </a:ext>
            </a:extLst>
          </p:cNvPr>
          <p:cNvSpPr>
            <a:spLocks noGrp="1"/>
          </p:cNvSpPr>
          <p:nvPr>
            <p:ph type="title"/>
          </p:nvPr>
        </p:nvSpPr>
        <p:spPr/>
        <p:txBody>
          <a:bodyPr/>
          <a:lstStyle/>
          <a:p>
            <a:r>
              <a:rPr lang="zh-TW" altLang="en-US" dirty="0" smtClean="0"/>
              <a:t>流</a:t>
            </a:r>
            <a:r>
              <a:rPr lang="en-US" altLang="zh-TW" dirty="0" smtClean="0"/>
              <a:t>-</a:t>
            </a:r>
            <a:r>
              <a:rPr lang="zh-TW" altLang="en-US" dirty="0" smtClean="0"/>
              <a:t>割對偶性</a:t>
            </a:r>
            <a:endParaRPr lang="zh-TW" altLang="en-US" dirty="0"/>
          </a:p>
        </p:txBody>
      </p:sp>
      <p:pic>
        <p:nvPicPr>
          <p:cNvPr id="3" name="圖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36424" y="3318087"/>
            <a:ext cx="3772858" cy="3082526"/>
          </a:xfrm>
          <a:prstGeom prst="rect">
            <a:avLst/>
          </a:prstGeom>
        </p:spPr>
      </p:pic>
    </p:spTree>
    <p:extLst>
      <p:ext uri="{BB962C8B-B14F-4D97-AF65-F5344CB8AC3E}">
        <p14:creationId xmlns:p14="http://schemas.microsoft.com/office/powerpoint/2010/main" val="2075743770"/>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內容版面配置區 3"/>
              <p:cNvSpPr>
                <a:spLocks noGrp="1"/>
              </p:cNvSpPr>
              <p:nvPr>
                <p:ph idx="1"/>
              </p:nvPr>
            </p:nvSpPr>
            <p:spPr>
              <a:xfrm>
                <a:off x="838199" y="1825625"/>
                <a:ext cx="10673687" cy="4351338"/>
              </a:xfrm>
            </p:spPr>
            <p:txBody>
              <a:bodyPr>
                <a:normAutofit/>
              </a:bodyPr>
              <a:lstStyle/>
              <a:p>
                <a:r>
                  <a:rPr lang="zh-TW" altLang="en-US" dirty="0" smtClean="0"/>
                  <a:t>由於水流動時要符合容量限制，因此在任何割中，</a:t>
                </a:r>
                <a:r>
                  <a:rPr lang="zh-TW" altLang="en-US" dirty="0"/>
                  <a:t>由</a:t>
                </a:r>
                <a14:m>
                  <m:oMath xmlns:m="http://schemas.openxmlformats.org/officeDocument/2006/math">
                    <m:r>
                      <a:rPr lang="zh-TW" altLang="en-US" i="1" dirty="0">
                        <a:latin typeface="Cambria Math" panose="02040503050406030204" pitchFamily="18" charset="0"/>
                      </a:rPr>
                      <m:t> </m:t>
                    </m:r>
                    <m:r>
                      <a:rPr lang="en-US" altLang="zh-TW" i="1" dirty="0">
                        <a:latin typeface="Cambria Math" panose="02040503050406030204" pitchFamily="18" charset="0"/>
                      </a:rPr>
                      <m:t>𝑆</m:t>
                    </m:r>
                    <m:r>
                      <a:rPr lang="zh-TW" altLang="en-US" i="1" dirty="0">
                        <a:latin typeface="Cambria Math" panose="02040503050406030204" pitchFamily="18" charset="0"/>
                      </a:rPr>
                      <m:t> </m:t>
                    </m:r>
                  </m:oMath>
                </a14:m>
                <a:r>
                  <a:rPr lang="zh-TW" altLang="en-US" dirty="0"/>
                  <a:t>到</a:t>
                </a:r>
                <a14:m>
                  <m:oMath xmlns:m="http://schemas.openxmlformats.org/officeDocument/2006/math">
                    <m:r>
                      <a:rPr lang="zh-TW" altLang="en-US" i="1" dirty="0">
                        <a:latin typeface="Cambria Math" panose="02040503050406030204" pitchFamily="18" charset="0"/>
                      </a:rPr>
                      <m:t> </m:t>
                    </m:r>
                    <m:r>
                      <a:rPr lang="en-US" altLang="zh-TW" i="1" dirty="0">
                        <a:latin typeface="Cambria Math" panose="02040503050406030204" pitchFamily="18" charset="0"/>
                      </a:rPr>
                      <m:t>𝑇</m:t>
                    </m:r>
                    <m:r>
                      <a:rPr lang="zh-TW" altLang="en-US" i="1" dirty="0">
                        <a:latin typeface="Cambria Math" panose="02040503050406030204" pitchFamily="18" charset="0"/>
                      </a:rPr>
                      <m:t> </m:t>
                    </m:r>
                  </m:oMath>
                </a14:m>
                <a:r>
                  <a:rPr lang="zh-TW" altLang="en-US" dirty="0"/>
                  <a:t>的總流量不會大於由</a:t>
                </a:r>
                <a14:m>
                  <m:oMath xmlns:m="http://schemas.openxmlformats.org/officeDocument/2006/math">
                    <m:r>
                      <a:rPr lang="zh-TW" altLang="en-US" i="1" dirty="0">
                        <a:latin typeface="Cambria Math" panose="02040503050406030204" pitchFamily="18" charset="0"/>
                      </a:rPr>
                      <m:t> </m:t>
                    </m:r>
                    <m:r>
                      <a:rPr lang="en-US" altLang="zh-TW" i="1" dirty="0">
                        <a:latin typeface="Cambria Math" panose="02040503050406030204" pitchFamily="18" charset="0"/>
                      </a:rPr>
                      <m:t>𝑆</m:t>
                    </m:r>
                    <m:r>
                      <a:rPr lang="zh-TW" altLang="en-US" i="1" dirty="0">
                        <a:latin typeface="Cambria Math" panose="02040503050406030204" pitchFamily="18" charset="0"/>
                      </a:rPr>
                      <m:t> </m:t>
                    </m:r>
                  </m:oMath>
                </a14:m>
                <a:r>
                  <a:rPr lang="zh-TW" altLang="en-US" dirty="0"/>
                  <a:t>到</a:t>
                </a:r>
                <a14:m>
                  <m:oMath xmlns:m="http://schemas.openxmlformats.org/officeDocument/2006/math">
                    <m:r>
                      <a:rPr lang="zh-TW" altLang="en-US" i="1" dirty="0">
                        <a:latin typeface="Cambria Math" panose="02040503050406030204" pitchFamily="18" charset="0"/>
                      </a:rPr>
                      <m:t> </m:t>
                    </m:r>
                    <m:r>
                      <a:rPr lang="en-US" altLang="zh-TW" i="1" dirty="0">
                        <a:latin typeface="Cambria Math" panose="02040503050406030204" pitchFamily="18" charset="0"/>
                      </a:rPr>
                      <m:t>𝑇</m:t>
                    </m:r>
                    <m:r>
                      <a:rPr lang="zh-TW" altLang="en-US" i="1" dirty="0">
                        <a:latin typeface="Cambria Math" panose="02040503050406030204" pitchFamily="18" charset="0"/>
                      </a:rPr>
                      <m:t> </m:t>
                    </m:r>
                  </m:oMath>
                </a14:m>
                <a:r>
                  <a:rPr lang="zh-TW" altLang="en-US" dirty="0"/>
                  <a:t>的總</a:t>
                </a:r>
                <a:r>
                  <a:rPr lang="zh-TW" altLang="en-US" dirty="0" smtClean="0"/>
                  <a:t>容量；反之</a:t>
                </a:r>
                <a:r>
                  <a:rPr lang="zh-TW" altLang="en-US" dirty="0"/>
                  <a:t>由</a:t>
                </a:r>
                <a14:m>
                  <m:oMath xmlns:m="http://schemas.openxmlformats.org/officeDocument/2006/math">
                    <m:r>
                      <a:rPr lang="zh-TW" altLang="en-US" i="1" dirty="0" smtClean="0">
                        <a:latin typeface="Cambria Math" panose="02040503050406030204" pitchFamily="18" charset="0"/>
                      </a:rPr>
                      <m:t> </m:t>
                    </m:r>
                    <m:r>
                      <a:rPr lang="en-US" altLang="zh-TW" i="1" dirty="0">
                        <a:latin typeface="Cambria Math" panose="02040503050406030204" pitchFamily="18" charset="0"/>
                      </a:rPr>
                      <m:t>𝑇</m:t>
                    </m:r>
                    <m:r>
                      <a:rPr lang="zh-TW" altLang="en-US" i="1" dirty="0">
                        <a:latin typeface="Cambria Math" panose="02040503050406030204" pitchFamily="18" charset="0"/>
                      </a:rPr>
                      <m:t> </m:t>
                    </m:r>
                  </m:oMath>
                </a14:m>
                <a:r>
                  <a:rPr lang="zh-TW" altLang="en-US" dirty="0"/>
                  <a:t>到</a:t>
                </a:r>
                <a14:m>
                  <m:oMath xmlns:m="http://schemas.openxmlformats.org/officeDocument/2006/math">
                    <m:r>
                      <a:rPr lang="zh-TW" altLang="en-US" i="1" dirty="0">
                        <a:latin typeface="Cambria Math" panose="02040503050406030204" pitchFamily="18" charset="0"/>
                      </a:rPr>
                      <m:t> </m:t>
                    </m:r>
                    <m:r>
                      <a:rPr lang="en-US" altLang="zh-TW" i="1" dirty="0">
                        <a:latin typeface="Cambria Math" panose="02040503050406030204" pitchFamily="18" charset="0"/>
                      </a:rPr>
                      <m:t>𝑆</m:t>
                    </m:r>
                    <m:r>
                      <a:rPr lang="zh-TW" altLang="en-US" i="1" dirty="0">
                        <a:latin typeface="Cambria Math" panose="02040503050406030204" pitchFamily="18" charset="0"/>
                      </a:rPr>
                      <m:t> </m:t>
                    </m:r>
                  </m:oMath>
                </a14:m>
                <a:r>
                  <a:rPr lang="zh-TW" altLang="en-US" dirty="0"/>
                  <a:t>的總流量不會大於由</a:t>
                </a:r>
                <a14:m>
                  <m:oMath xmlns:m="http://schemas.openxmlformats.org/officeDocument/2006/math">
                    <m:r>
                      <a:rPr lang="zh-TW" altLang="en-US" i="1" dirty="0">
                        <a:latin typeface="Cambria Math" panose="02040503050406030204" pitchFamily="18" charset="0"/>
                      </a:rPr>
                      <m:t> </m:t>
                    </m:r>
                    <m:r>
                      <a:rPr lang="en-US" altLang="zh-TW" i="1" dirty="0" smtClean="0">
                        <a:latin typeface="Cambria Math" panose="02040503050406030204" pitchFamily="18" charset="0"/>
                      </a:rPr>
                      <m:t>𝑇</m:t>
                    </m:r>
                    <m:r>
                      <a:rPr lang="zh-TW" altLang="en-US" i="1" dirty="0">
                        <a:latin typeface="Cambria Math" panose="02040503050406030204" pitchFamily="18" charset="0"/>
                      </a:rPr>
                      <m:t> </m:t>
                    </m:r>
                  </m:oMath>
                </a14:m>
                <a:r>
                  <a:rPr lang="zh-TW" altLang="en-US" dirty="0"/>
                  <a:t>到</a:t>
                </a:r>
                <a14:m>
                  <m:oMath xmlns:m="http://schemas.openxmlformats.org/officeDocument/2006/math">
                    <m:r>
                      <a:rPr lang="zh-TW" altLang="en-US" i="1" dirty="0">
                        <a:latin typeface="Cambria Math" panose="02040503050406030204" pitchFamily="18" charset="0"/>
                      </a:rPr>
                      <m:t> </m:t>
                    </m:r>
                    <m:r>
                      <a:rPr lang="en-US" altLang="zh-TW" i="1" dirty="0">
                        <a:latin typeface="Cambria Math" panose="02040503050406030204" pitchFamily="18" charset="0"/>
                      </a:rPr>
                      <m:t>𝑆</m:t>
                    </m:r>
                    <m:r>
                      <a:rPr lang="zh-TW" altLang="en-US" i="1" dirty="0">
                        <a:latin typeface="Cambria Math" panose="02040503050406030204" pitchFamily="18" charset="0"/>
                      </a:rPr>
                      <m:t> </m:t>
                    </m:r>
                  </m:oMath>
                </a14:m>
                <a:r>
                  <a:rPr lang="zh-TW" altLang="en-US" dirty="0"/>
                  <a:t>的總</a:t>
                </a:r>
                <a:r>
                  <a:rPr lang="zh-TW" altLang="en-US" dirty="0" smtClean="0"/>
                  <a:t>容量</a:t>
                </a:r>
                <a:endParaRPr lang="en-US" altLang="zh-TW" dirty="0" smtClean="0"/>
              </a:p>
              <a:p>
                <a:r>
                  <a:rPr lang="zh-TW" altLang="en-US" dirty="0" smtClean="0"/>
                  <a:t>如果找到了</a:t>
                </a:r>
                <a14:m>
                  <m:oMath xmlns:m="http://schemas.openxmlformats.org/officeDocument/2006/math">
                    <m:r>
                      <a:rPr lang="zh-TW" altLang="en-US" i="1" dirty="0">
                        <a:latin typeface="Cambria Math" panose="02040503050406030204" pitchFamily="18" charset="0"/>
                      </a:rPr>
                      <m:t> </m:t>
                    </m:r>
                    <m:r>
                      <a:rPr lang="en-US" altLang="zh-TW" i="1" dirty="0">
                        <a:latin typeface="Cambria Math" panose="02040503050406030204" pitchFamily="18" charset="0"/>
                      </a:rPr>
                      <m:t>𝑆</m:t>
                    </m:r>
                    <m:r>
                      <a:rPr lang="zh-TW" altLang="en-US" i="1" dirty="0">
                        <a:latin typeface="Cambria Math" panose="02040503050406030204" pitchFamily="18" charset="0"/>
                      </a:rPr>
                      <m:t> </m:t>
                    </m:r>
                  </m:oMath>
                </a14:m>
                <a:r>
                  <a:rPr lang="zh-TW" altLang="en-US" dirty="0"/>
                  <a:t>到</a:t>
                </a:r>
                <a14:m>
                  <m:oMath xmlns:m="http://schemas.openxmlformats.org/officeDocument/2006/math">
                    <m:r>
                      <a:rPr lang="zh-TW" altLang="en-US" i="1" dirty="0">
                        <a:latin typeface="Cambria Math" panose="02040503050406030204" pitchFamily="18" charset="0"/>
                      </a:rPr>
                      <m:t> </m:t>
                    </m:r>
                    <m:r>
                      <a:rPr lang="en-US" altLang="zh-TW" i="1" dirty="0">
                        <a:latin typeface="Cambria Math" panose="02040503050406030204" pitchFamily="18" charset="0"/>
                      </a:rPr>
                      <m:t>𝑇</m:t>
                    </m:r>
                    <m:r>
                      <a:rPr lang="zh-TW" altLang="en-US" i="1" dirty="0">
                        <a:latin typeface="Cambria Math" panose="02040503050406030204" pitchFamily="18" charset="0"/>
                      </a:rPr>
                      <m:t> </m:t>
                    </m:r>
                  </m:oMath>
                </a14:m>
                <a:r>
                  <a:rPr lang="zh-TW" altLang="en-US" dirty="0"/>
                  <a:t>的</a:t>
                </a:r>
                <a:r>
                  <a:rPr lang="zh-TW" altLang="en-US" dirty="0" smtClean="0"/>
                  <a:t>總容量和最小的分</a:t>
                </a:r>
                <a:r>
                  <a:rPr lang="en-US" altLang="zh-TW" dirty="0" smtClean="0"/>
                  <a:t/>
                </a:r>
                <a:br>
                  <a:rPr lang="en-US" altLang="zh-TW" dirty="0" smtClean="0"/>
                </a:br>
                <a:r>
                  <a:rPr lang="zh-TW" altLang="en-US" dirty="0" smtClean="0"/>
                  <a:t>割方法，則找到 </a:t>
                </a:r>
                <a:r>
                  <a:rPr lang="en-US" altLang="zh-TW" dirty="0" smtClean="0"/>
                  <a:t>s-t</a:t>
                </a:r>
                <a:r>
                  <a:rPr lang="zh-TW" altLang="en-US" dirty="0" smtClean="0"/>
                  <a:t> 的最小割</a:t>
                </a:r>
                <a:endParaRPr lang="en-US" altLang="zh-TW" dirty="0" smtClean="0"/>
              </a:p>
            </p:txBody>
          </p:sp>
        </mc:Choice>
        <mc:Fallback xmlns="">
          <p:sp>
            <p:nvSpPr>
              <p:cNvPr id="4" name="內容版面配置區 3"/>
              <p:cNvSpPr>
                <a:spLocks noGrp="1" noRot="1" noChangeAspect="1" noMove="1" noResize="1" noEditPoints="1" noAdjustHandles="1" noChangeArrowheads="1" noChangeShapeType="1" noTextEdit="1"/>
              </p:cNvSpPr>
              <p:nvPr>
                <p:ph idx="1"/>
              </p:nvPr>
            </p:nvSpPr>
            <p:spPr>
              <a:xfrm>
                <a:off x="838199" y="1825625"/>
                <a:ext cx="10673687" cy="4351338"/>
              </a:xfrm>
              <a:blipFill rotWithShape="0">
                <a:blip r:embed="rId2"/>
                <a:stretch>
                  <a:fillRect l="-1256" t="-2941" r="-1199"/>
                </a:stretch>
              </a:blipFill>
            </p:spPr>
            <p:txBody>
              <a:bodyPr/>
              <a:lstStyle/>
              <a:p>
                <a:r>
                  <a:rPr lang="zh-TW" altLang="en-US">
                    <a:noFill/>
                  </a:rPr>
                  <a:t> </a:t>
                </a:r>
              </a:p>
            </p:txBody>
          </p:sp>
        </mc:Fallback>
      </mc:AlternateContent>
      <p:sp>
        <p:nvSpPr>
          <p:cNvPr id="2" name="標題 1">
            <a:extLst>
              <a:ext uri="{FF2B5EF4-FFF2-40B4-BE49-F238E27FC236}">
                <a16:creationId xmlns="" xmlns:a16="http://schemas.microsoft.com/office/drawing/2014/main" id="{F8731630-D65B-4E4B-ADAE-3017772A52D2}"/>
              </a:ext>
            </a:extLst>
          </p:cNvPr>
          <p:cNvSpPr>
            <a:spLocks noGrp="1"/>
          </p:cNvSpPr>
          <p:nvPr>
            <p:ph type="title"/>
          </p:nvPr>
        </p:nvSpPr>
        <p:spPr/>
        <p:txBody>
          <a:bodyPr/>
          <a:lstStyle/>
          <a:p>
            <a:r>
              <a:rPr lang="zh-TW" altLang="en-US" dirty="0" smtClean="0"/>
              <a:t>流</a:t>
            </a:r>
            <a:r>
              <a:rPr lang="en-US" altLang="zh-TW" dirty="0" smtClean="0"/>
              <a:t>-</a:t>
            </a:r>
            <a:r>
              <a:rPr lang="zh-TW" altLang="en-US" dirty="0" smtClean="0"/>
              <a:t>割對偶性</a:t>
            </a:r>
            <a:endParaRPr lang="zh-TW" altLang="en-US" dirty="0"/>
          </a:p>
        </p:txBody>
      </p:sp>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36424" y="3318087"/>
            <a:ext cx="3772858" cy="3082526"/>
          </a:xfrm>
          <a:prstGeom prst="rect">
            <a:avLst/>
          </a:prstGeom>
        </p:spPr>
      </p:pic>
    </p:spTree>
    <p:extLst>
      <p:ext uri="{BB962C8B-B14F-4D97-AF65-F5344CB8AC3E}">
        <p14:creationId xmlns:p14="http://schemas.microsoft.com/office/powerpoint/2010/main" val="3130300388"/>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內容版面配置區 3"/>
              <p:cNvSpPr>
                <a:spLocks noGrp="1"/>
              </p:cNvSpPr>
              <p:nvPr>
                <p:ph idx="1"/>
              </p:nvPr>
            </p:nvSpPr>
            <p:spPr>
              <a:xfrm>
                <a:off x="838199" y="1825625"/>
                <a:ext cx="10673687" cy="4351338"/>
              </a:xfrm>
            </p:spPr>
            <p:txBody>
              <a:bodyPr>
                <a:normAutofit/>
              </a:bodyPr>
              <a:lstStyle/>
              <a:p>
                <a:r>
                  <a:rPr lang="zh-TW" altLang="en-US" dirty="0" smtClean="0"/>
                  <a:t>如果容量大於流量，則水流可以繼續增加而不會超過限制</a:t>
                </a:r>
                <a:endParaRPr lang="en-US" altLang="zh-TW" dirty="0" smtClean="0"/>
              </a:p>
              <a:p>
                <a:r>
                  <a:rPr lang="zh-TW" altLang="en-US" dirty="0" smtClean="0"/>
                  <a:t>當無法繼續增加流量時，一定會有一些邊滿流，也就是整個網路的瓶頸</a:t>
                </a:r>
                <a:endParaRPr lang="en-US" altLang="zh-TW" dirty="0" smtClean="0"/>
              </a:p>
              <a:p>
                <a:r>
                  <a:rPr lang="zh-TW" altLang="en-US" dirty="0" smtClean="0"/>
                  <a:t>因此一個網路流的流量就是所有瓶頸的</a:t>
                </a:r>
                <a:r>
                  <a:rPr lang="en-US" altLang="zh-TW" dirty="0" smtClean="0"/>
                  <a:t/>
                </a:r>
                <a:br>
                  <a:rPr lang="en-US" altLang="zh-TW" dirty="0" smtClean="0"/>
                </a:br>
                <a:r>
                  <a:rPr lang="zh-TW" altLang="en-US" dirty="0" smtClean="0"/>
                  <a:t>總容量，而總流量的瓶頸會出現在由</a:t>
                </a:r>
                <a14:m>
                  <m:oMath xmlns:m="http://schemas.openxmlformats.org/officeDocument/2006/math">
                    <m:r>
                      <a:rPr lang="zh-TW" altLang="en-US" i="1" dirty="0">
                        <a:latin typeface="Cambria Math" panose="02040503050406030204" pitchFamily="18" charset="0"/>
                      </a:rPr>
                      <m:t> </m:t>
                    </m:r>
                    <m:r>
                      <a:rPr lang="en-US" altLang="zh-TW" i="1" dirty="0" smtClean="0">
                        <a:latin typeface="Cambria Math" panose="02040503050406030204" pitchFamily="18" charset="0"/>
                      </a:rPr>
                      <m:t>𝑆</m:t>
                    </m:r>
                    <m:r>
                      <a:rPr lang="zh-TW" altLang="en-US" i="1" dirty="0">
                        <a:latin typeface="Cambria Math" panose="02040503050406030204" pitchFamily="18" charset="0"/>
                      </a:rPr>
                      <m:t> </m:t>
                    </m:r>
                  </m:oMath>
                </a14:m>
                <a:r>
                  <a:rPr lang="en-US" altLang="zh-TW" dirty="0" smtClean="0"/>
                  <a:t/>
                </a:r>
                <a:br>
                  <a:rPr lang="en-US" altLang="zh-TW" dirty="0" smtClean="0"/>
                </a:br>
                <a:r>
                  <a:rPr lang="zh-TW" altLang="en-US" dirty="0" smtClean="0"/>
                  <a:t>到</a:t>
                </a:r>
                <a14:m>
                  <m:oMath xmlns:m="http://schemas.openxmlformats.org/officeDocument/2006/math">
                    <m:r>
                      <a:rPr lang="zh-TW" altLang="en-US" i="1" dirty="0">
                        <a:latin typeface="Cambria Math" panose="02040503050406030204" pitchFamily="18" charset="0"/>
                      </a:rPr>
                      <m:t> </m:t>
                    </m:r>
                    <m:r>
                      <a:rPr lang="en-US" altLang="zh-TW" i="1" dirty="0" smtClean="0">
                        <a:latin typeface="Cambria Math" panose="02040503050406030204" pitchFamily="18" charset="0"/>
                      </a:rPr>
                      <m:t>𝑇</m:t>
                    </m:r>
                    <m:r>
                      <a:rPr lang="zh-TW" altLang="en-US" i="1" dirty="0">
                        <a:latin typeface="Cambria Math" panose="02040503050406030204" pitchFamily="18" charset="0"/>
                      </a:rPr>
                      <m:t> </m:t>
                    </m:r>
                  </m:oMath>
                </a14:m>
                <a:r>
                  <a:rPr lang="zh-TW" altLang="en-US" dirty="0" smtClean="0"/>
                  <a:t>總容量最小的一種分割方式</a:t>
                </a:r>
                <a:endParaRPr lang="en-US" altLang="zh-TW" dirty="0" smtClean="0"/>
              </a:p>
              <a:p>
                <a:pPr marL="0" indent="0">
                  <a:buNone/>
                </a:pPr>
                <a14:m>
                  <m:oMath xmlns:m="http://schemas.openxmlformats.org/officeDocument/2006/math">
                    <m:r>
                      <a:rPr lang="en-US" altLang="zh-TW" i="1">
                        <a:latin typeface="Cambria Math" panose="02040503050406030204" pitchFamily="18" charset="0"/>
                      </a:rPr>
                      <m:t>⇒</m:t>
                    </m:r>
                    <m:r>
                      <a:rPr lang="zh-TW" altLang="en-US" i="1">
                        <a:latin typeface="Cambria Math" panose="02040503050406030204" pitchFamily="18" charset="0"/>
                      </a:rPr>
                      <m:t> </m:t>
                    </m:r>
                  </m:oMath>
                </a14:m>
                <a:r>
                  <a:rPr lang="zh-TW" altLang="en-US" dirty="0" smtClean="0"/>
                  <a:t>最小割</a:t>
                </a:r>
                <a:endParaRPr lang="en-US" altLang="zh-TW" i="1" dirty="0" smtClean="0">
                  <a:latin typeface="Cambria Math" panose="02040503050406030204" pitchFamily="18" charset="0"/>
                </a:endParaRPr>
              </a:p>
              <a:p>
                <a:pPr marL="0" indent="0">
                  <a:buNone/>
                </a:pPr>
                <a14:m>
                  <m:oMath xmlns:m="http://schemas.openxmlformats.org/officeDocument/2006/math">
                    <m:r>
                      <a:rPr lang="en-US" altLang="zh-TW" i="1">
                        <a:latin typeface="Cambria Math" panose="02040503050406030204" pitchFamily="18" charset="0"/>
                      </a:rPr>
                      <m:t>⇒</m:t>
                    </m:r>
                    <m:r>
                      <a:rPr lang="zh-TW" altLang="en-US" i="1">
                        <a:latin typeface="Cambria Math" panose="02040503050406030204" pitchFamily="18" charset="0"/>
                      </a:rPr>
                      <m:t> </m:t>
                    </m:r>
                  </m:oMath>
                </a14:m>
                <a:r>
                  <a:rPr lang="zh-TW" altLang="en-US" dirty="0"/>
                  <a:t>最大流流量 </a:t>
                </a:r>
                <a:r>
                  <a:rPr lang="en-US" altLang="zh-TW" dirty="0"/>
                  <a:t>=</a:t>
                </a:r>
                <a:r>
                  <a:rPr lang="zh-TW" altLang="en-US" dirty="0"/>
                  <a:t> 最小割花費</a:t>
                </a:r>
                <a:endParaRPr lang="en-US" altLang="zh-TW" dirty="0"/>
              </a:p>
              <a:p>
                <a:endParaRPr lang="en-US" altLang="zh-TW" dirty="0" smtClean="0"/>
              </a:p>
            </p:txBody>
          </p:sp>
        </mc:Choice>
        <mc:Fallback xmlns="">
          <p:sp>
            <p:nvSpPr>
              <p:cNvPr id="4" name="內容版面配置區 3"/>
              <p:cNvSpPr>
                <a:spLocks noGrp="1" noRot="1" noChangeAspect="1" noMove="1" noResize="1" noEditPoints="1" noAdjustHandles="1" noChangeArrowheads="1" noChangeShapeType="1" noTextEdit="1"/>
              </p:cNvSpPr>
              <p:nvPr>
                <p:ph idx="1"/>
              </p:nvPr>
            </p:nvSpPr>
            <p:spPr>
              <a:xfrm>
                <a:off x="838199" y="1825625"/>
                <a:ext cx="10673687" cy="4351338"/>
              </a:xfrm>
              <a:blipFill rotWithShape="0">
                <a:blip r:embed="rId2"/>
                <a:stretch>
                  <a:fillRect l="-1256" t="-2941" r="-742"/>
                </a:stretch>
              </a:blipFill>
            </p:spPr>
            <p:txBody>
              <a:bodyPr/>
              <a:lstStyle/>
              <a:p>
                <a:r>
                  <a:rPr lang="zh-TW" altLang="en-US">
                    <a:noFill/>
                  </a:rPr>
                  <a:t> </a:t>
                </a:r>
              </a:p>
            </p:txBody>
          </p:sp>
        </mc:Fallback>
      </mc:AlternateContent>
      <p:sp>
        <p:nvSpPr>
          <p:cNvPr id="2" name="標題 1">
            <a:extLst>
              <a:ext uri="{FF2B5EF4-FFF2-40B4-BE49-F238E27FC236}">
                <a16:creationId xmlns="" xmlns:a16="http://schemas.microsoft.com/office/drawing/2014/main" id="{F8731630-D65B-4E4B-ADAE-3017772A52D2}"/>
              </a:ext>
            </a:extLst>
          </p:cNvPr>
          <p:cNvSpPr>
            <a:spLocks noGrp="1"/>
          </p:cNvSpPr>
          <p:nvPr>
            <p:ph type="title"/>
          </p:nvPr>
        </p:nvSpPr>
        <p:spPr/>
        <p:txBody>
          <a:bodyPr/>
          <a:lstStyle/>
          <a:p>
            <a:r>
              <a:rPr lang="zh-TW" altLang="en-US" dirty="0" smtClean="0"/>
              <a:t>最大流最小割定理</a:t>
            </a:r>
            <a:endParaRPr lang="zh-TW" altLang="en-US" dirty="0"/>
          </a:p>
        </p:txBody>
      </p:sp>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36424" y="3318087"/>
            <a:ext cx="3772858" cy="3082526"/>
          </a:xfrm>
          <a:prstGeom prst="rect">
            <a:avLst/>
          </a:prstGeom>
        </p:spPr>
      </p:pic>
    </p:spTree>
    <p:extLst>
      <p:ext uri="{BB962C8B-B14F-4D97-AF65-F5344CB8AC3E}">
        <p14:creationId xmlns:p14="http://schemas.microsoft.com/office/powerpoint/2010/main" val="3266204642"/>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3"/>
          <p:cNvSpPr>
            <a:spLocks noGrp="1"/>
          </p:cNvSpPr>
          <p:nvPr>
            <p:ph idx="1"/>
          </p:nvPr>
        </p:nvSpPr>
        <p:spPr>
          <a:xfrm>
            <a:off x="838199" y="1825625"/>
            <a:ext cx="10673687" cy="4351338"/>
          </a:xfrm>
        </p:spPr>
        <p:txBody>
          <a:bodyPr>
            <a:normAutofit/>
          </a:bodyPr>
          <a:lstStyle/>
          <a:p>
            <a:r>
              <a:rPr lang="zh-TW" altLang="en-US" dirty="0" smtClean="0"/>
              <a:t>你會發現，增廣路算法的中止條件是，在剩餘網路中源點及匯點不存在連通的路徑</a:t>
            </a:r>
            <a:endParaRPr lang="en-US" altLang="zh-TW" dirty="0" smtClean="0"/>
          </a:p>
          <a:p>
            <a:r>
              <a:rPr lang="zh-TW" altLang="en-US" dirty="0" smtClean="0"/>
              <a:t>如果不存在連通的路徑，代表網路中的瓶頸均滿流了，而瓶頸總容量就是最小割，且割的花費會</a:t>
            </a:r>
            <a:r>
              <a:rPr lang="en-US" altLang="zh-TW" dirty="0" smtClean="0"/>
              <a:t/>
            </a:r>
            <a:br>
              <a:rPr lang="en-US" altLang="zh-TW" dirty="0" smtClean="0"/>
            </a:br>
            <a:r>
              <a:rPr lang="zh-TW" altLang="en-US" dirty="0" smtClean="0"/>
              <a:t>等於最大流的流量，因此可以證明增廣</a:t>
            </a:r>
            <a:r>
              <a:rPr lang="en-US" altLang="zh-TW" dirty="0" smtClean="0"/>
              <a:t/>
            </a:r>
            <a:br>
              <a:rPr lang="en-US" altLang="zh-TW" dirty="0" smtClean="0"/>
            </a:br>
            <a:r>
              <a:rPr lang="zh-TW" altLang="en-US" dirty="0" smtClean="0"/>
              <a:t>路算法是正確的</a:t>
            </a:r>
            <a:endParaRPr lang="en-US" altLang="zh-TW" dirty="0" smtClean="0"/>
          </a:p>
        </p:txBody>
      </p:sp>
      <p:sp>
        <p:nvSpPr>
          <p:cNvPr id="2" name="標題 1">
            <a:extLst>
              <a:ext uri="{FF2B5EF4-FFF2-40B4-BE49-F238E27FC236}">
                <a16:creationId xmlns="" xmlns:a16="http://schemas.microsoft.com/office/drawing/2014/main" id="{F8731630-D65B-4E4B-ADAE-3017772A52D2}"/>
              </a:ext>
            </a:extLst>
          </p:cNvPr>
          <p:cNvSpPr>
            <a:spLocks noGrp="1"/>
          </p:cNvSpPr>
          <p:nvPr>
            <p:ph type="title"/>
          </p:nvPr>
        </p:nvSpPr>
        <p:spPr/>
        <p:txBody>
          <a:bodyPr/>
          <a:lstStyle/>
          <a:p>
            <a:r>
              <a:rPr lang="zh-TW" altLang="en-US" dirty="0" smtClean="0"/>
              <a:t>最大流最小割定理</a:t>
            </a:r>
            <a:endParaRPr lang="zh-TW" altLang="en-US" dirty="0"/>
          </a:p>
        </p:txBody>
      </p:sp>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36424" y="3318087"/>
            <a:ext cx="3772858" cy="3082526"/>
          </a:xfrm>
          <a:prstGeom prst="rect">
            <a:avLst/>
          </a:prstGeom>
        </p:spPr>
      </p:pic>
    </p:spTree>
    <p:extLst>
      <p:ext uri="{BB962C8B-B14F-4D97-AF65-F5344CB8AC3E}">
        <p14:creationId xmlns:p14="http://schemas.microsoft.com/office/powerpoint/2010/main" val="2350375756"/>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A5D1B1D8-7B5A-4BED-AB39-CB90796B6FDF}"/>
              </a:ext>
            </a:extLst>
          </p:cNvPr>
          <p:cNvSpPr>
            <a:spLocks noGrp="1"/>
          </p:cNvSpPr>
          <p:nvPr>
            <p:ph type="title"/>
          </p:nvPr>
        </p:nvSpPr>
        <p:spPr/>
        <p:txBody>
          <a:bodyPr/>
          <a:lstStyle/>
          <a:p>
            <a:r>
              <a:rPr lang="en-US" altLang="zh-TW" dirty="0" smtClean="0"/>
              <a:t>Example Problem</a:t>
            </a:r>
            <a:endParaRPr lang="zh-TW" altLang="en-US" dirty="0"/>
          </a:p>
        </p:txBody>
      </p:sp>
      <p:sp>
        <p:nvSpPr>
          <p:cNvPr id="3" name="文字版面配置區 2">
            <a:extLst>
              <a:ext uri="{FF2B5EF4-FFF2-40B4-BE49-F238E27FC236}">
                <a16:creationId xmlns="" xmlns:a16="http://schemas.microsoft.com/office/drawing/2014/main" id="{B3B906D7-A118-4330-B00A-0C1FA36F7D92}"/>
              </a:ext>
            </a:extLst>
          </p:cNvPr>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551844786"/>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3"/>
          <p:cNvSpPr>
            <a:spLocks noGrp="1"/>
          </p:cNvSpPr>
          <p:nvPr>
            <p:ph idx="1"/>
          </p:nvPr>
        </p:nvSpPr>
        <p:spPr>
          <a:xfrm>
            <a:off x="838199" y="1825625"/>
            <a:ext cx="10673687" cy="4351338"/>
          </a:xfrm>
        </p:spPr>
        <p:txBody>
          <a:bodyPr>
            <a:normAutofit/>
          </a:bodyPr>
          <a:lstStyle/>
          <a:p>
            <a:r>
              <a:rPr lang="zh-TW" altLang="en-US" dirty="0" smtClean="0"/>
              <a:t>大部</a:t>
            </a:r>
            <a:r>
              <a:rPr lang="zh-TW" altLang="en-US" dirty="0"/>
              <a:t>分</a:t>
            </a:r>
            <a:r>
              <a:rPr lang="zh-TW" altLang="en-US" dirty="0" smtClean="0"/>
              <a:t>網路流的題目都看不出這是網路流</a:t>
            </a:r>
            <a:endParaRPr lang="en-US" altLang="zh-TW" dirty="0" smtClean="0"/>
          </a:p>
          <a:p>
            <a:endParaRPr lang="en-US" altLang="zh-TW" dirty="0"/>
          </a:p>
          <a:p>
            <a:r>
              <a:rPr lang="zh-TW" altLang="en-US" dirty="0" smtClean="0"/>
              <a:t>舉個例子</a:t>
            </a:r>
            <a:endParaRPr lang="en-US" altLang="zh-TW" dirty="0" smtClean="0"/>
          </a:p>
        </p:txBody>
      </p:sp>
      <p:sp>
        <p:nvSpPr>
          <p:cNvPr id="2" name="標題 1">
            <a:extLst>
              <a:ext uri="{FF2B5EF4-FFF2-40B4-BE49-F238E27FC236}">
                <a16:creationId xmlns="" xmlns:a16="http://schemas.microsoft.com/office/drawing/2014/main" id="{F8731630-D65B-4E4B-ADAE-3017772A52D2}"/>
              </a:ext>
            </a:extLst>
          </p:cNvPr>
          <p:cNvSpPr>
            <a:spLocks noGrp="1"/>
          </p:cNvSpPr>
          <p:nvPr>
            <p:ph type="title"/>
          </p:nvPr>
        </p:nvSpPr>
        <p:spPr/>
        <p:txBody>
          <a:bodyPr/>
          <a:lstStyle/>
          <a:p>
            <a:r>
              <a:rPr lang="zh-TW" altLang="en-US" dirty="0" smtClean="0"/>
              <a:t>題目</a:t>
            </a:r>
            <a:endParaRPr lang="zh-TW" altLang="en-US" dirty="0"/>
          </a:p>
        </p:txBody>
      </p:sp>
    </p:spTree>
    <p:extLst>
      <p:ext uri="{BB962C8B-B14F-4D97-AF65-F5344CB8AC3E}">
        <p14:creationId xmlns:p14="http://schemas.microsoft.com/office/powerpoint/2010/main" val="2192730198"/>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內容版面配置區 3"/>
              <p:cNvSpPr>
                <a:spLocks noGrp="1"/>
              </p:cNvSpPr>
              <p:nvPr>
                <p:ph idx="1"/>
              </p:nvPr>
            </p:nvSpPr>
            <p:spPr>
              <a:xfrm>
                <a:off x="838199" y="1825625"/>
                <a:ext cx="10673687" cy="4351338"/>
              </a:xfrm>
            </p:spPr>
            <p:txBody>
              <a:bodyPr>
                <a:normAutofit/>
              </a:bodyPr>
              <a:lstStyle/>
              <a:p>
                <a:r>
                  <a:rPr lang="zh-TW" altLang="en-US" dirty="0" smtClean="0"/>
                  <a:t>有</a:t>
                </a:r>
                <a14:m>
                  <m:oMath xmlns:m="http://schemas.openxmlformats.org/officeDocument/2006/math">
                    <m:r>
                      <a:rPr lang="zh-TW" altLang="en-US" i="1" dirty="0">
                        <a:latin typeface="Cambria Math" panose="02040503050406030204" pitchFamily="18" charset="0"/>
                      </a:rPr>
                      <m:t> </m:t>
                    </m:r>
                    <m:r>
                      <a:rPr lang="en-US" altLang="zh-TW" i="1" dirty="0" smtClean="0">
                        <a:latin typeface="Cambria Math" panose="02040503050406030204" pitchFamily="18" charset="0"/>
                      </a:rPr>
                      <m:t>𝑁</m:t>
                    </m:r>
                    <m:r>
                      <a:rPr lang="zh-TW" altLang="en-US" i="1" dirty="0">
                        <a:latin typeface="Cambria Math" panose="02040503050406030204" pitchFamily="18" charset="0"/>
                      </a:rPr>
                      <m:t> </m:t>
                    </m:r>
                  </m:oMath>
                </a14:m>
                <a:r>
                  <a:rPr lang="zh-TW" altLang="en-US" dirty="0" smtClean="0"/>
                  <a:t>個英雄與</a:t>
                </a:r>
                <a14:m>
                  <m:oMath xmlns:m="http://schemas.openxmlformats.org/officeDocument/2006/math">
                    <m:r>
                      <a:rPr lang="zh-TW" altLang="en-US" i="1" dirty="0">
                        <a:latin typeface="Cambria Math" panose="02040503050406030204" pitchFamily="18" charset="0"/>
                      </a:rPr>
                      <m:t> </m:t>
                    </m:r>
                    <m:r>
                      <a:rPr lang="en-US" altLang="zh-TW" i="1" dirty="0" smtClean="0">
                        <a:latin typeface="Cambria Math" panose="02040503050406030204" pitchFamily="18" charset="0"/>
                      </a:rPr>
                      <m:t>𝑀</m:t>
                    </m:r>
                    <m:r>
                      <a:rPr lang="zh-TW" altLang="en-US" i="1" dirty="0">
                        <a:latin typeface="Cambria Math" panose="02040503050406030204" pitchFamily="18" charset="0"/>
                      </a:rPr>
                      <m:t> </m:t>
                    </m:r>
                  </m:oMath>
                </a14:m>
                <a:r>
                  <a:rPr lang="zh-TW" altLang="en-US" dirty="0" smtClean="0"/>
                  <a:t>個怪物，每個英雄只能殺特定幾種怪物，且每個英雄至多殺一隻怪物。現在有</a:t>
                </a:r>
                <a14:m>
                  <m:oMath xmlns:m="http://schemas.openxmlformats.org/officeDocument/2006/math">
                    <m:r>
                      <a:rPr lang="zh-TW" altLang="en-US" i="1" dirty="0">
                        <a:latin typeface="Cambria Math" panose="02040503050406030204" pitchFamily="18" charset="0"/>
                      </a:rPr>
                      <m:t> </m:t>
                    </m:r>
                    <m:r>
                      <a:rPr lang="en-US" altLang="zh-TW" b="0" i="1" dirty="0" smtClean="0">
                        <a:latin typeface="Cambria Math" panose="02040503050406030204" pitchFamily="18" charset="0"/>
                      </a:rPr>
                      <m:t>𝐾</m:t>
                    </m:r>
                    <m:r>
                      <a:rPr lang="zh-TW" altLang="en-US" i="1" dirty="0">
                        <a:latin typeface="Cambria Math" panose="02040503050406030204" pitchFamily="18" charset="0"/>
                      </a:rPr>
                      <m:t> </m:t>
                    </m:r>
                  </m:oMath>
                </a14:m>
                <a:r>
                  <a:rPr lang="zh-TW" altLang="en-US" dirty="0" smtClean="0"/>
                  <a:t>瓶藥水，喝一瓶能使一位英雄多殺一隻怪物，每位英雄至多喝一瓶，請問在最好的策略下最多能殺幾隻怪物？</a:t>
                </a:r>
                <a:endParaRPr lang="en-US" altLang="zh-TW" dirty="0" smtClean="0"/>
              </a:p>
              <a:p>
                <a:endParaRPr lang="en-US" altLang="zh-TW" dirty="0"/>
              </a:p>
              <a:p>
                <a:r>
                  <a:rPr lang="zh-TW" altLang="en-US" dirty="0" smtClean="0"/>
                  <a:t>網路流？</a:t>
                </a:r>
                <a:endParaRPr lang="en-US" altLang="zh-TW" dirty="0" smtClean="0"/>
              </a:p>
              <a:p>
                <a:endParaRPr lang="en-US" altLang="zh-TW" dirty="0" smtClean="0"/>
              </a:p>
            </p:txBody>
          </p:sp>
        </mc:Choice>
        <mc:Fallback xmlns="">
          <p:sp>
            <p:nvSpPr>
              <p:cNvPr id="4" name="內容版面配置區 3"/>
              <p:cNvSpPr>
                <a:spLocks noGrp="1" noRot="1" noChangeAspect="1" noMove="1" noResize="1" noEditPoints="1" noAdjustHandles="1" noChangeArrowheads="1" noChangeShapeType="1" noTextEdit="1"/>
              </p:cNvSpPr>
              <p:nvPr>
                <p:ph idx="1"/>
              </p:nvPr>
            </p:nvSpPr>
            <p:spPr>
              <a:xfrm>
                <a:off x="838199" y="1825625"/>
                <a:ext cx="10673687" cy="4351338"/>
              </a:xfrm>
              <a:blipFill rotWithShape="0">
                <a:blip r:embed="rId2"/>
                <a:stretch>
                  <a:fillRect l="-1256" t="-2941" r="-5254"/>
                </a:stretch>
              </a:blipFill>
            </p:spPr>
            <p:txBody>
              <a:bodyPr/>
              <a:lstStyle/>
              <a:p>
                <a:r>
                  <a:rPr lang="zh-TW" altLang="en-US">
                    <a:noFill/>
                  </a:rPr>
                  <a:t> </a:t>
                </a:r>
              </a:p>
            </p:txBody>
          </p:sp>
        </mc:Fallback>
      </mc:AlternateContent>
      <p:sp>
        <p:nvSpPr>
          <p:cNvPr id="2" name="標題 1">
            <a:extLst>
              <a:ext uri="{FF2B5EF4-FFF2-40B4-BE49-F238E27FC236}">
                <a16:creationId xmlns="" xmlns:a16="http://schemas.microsoft.com/office/drawing/2014/main" id="{F8731630-D65B-4E4B-ADAE-3017772A52D2}"/>
              </a:ext>
            </a:extLst>
          </p:cNvPr>
          <p:cNvSpPr>
            <a:spLocks noGrp="1"/>
          </p:cNvSpPr>
          <p:nvPr>
            <p:ph type="title"/>
          </p:nvPr>
        </p:nvSpPr>
        <p:spPr/>
        <p:txBody>
          <a:bodyPr/>
          <a:lstStyle/>
          <a:p>
            <a:r>
              <a:rPr lang="en-US" altLang="zh-TW" dirty="0" smtClean="0"/>
              <a:t>TIOJ</a:t>
            </a:r>
            <a:r>
              <a:rPr lang="zh-TW" altLang="en-US" dirty="0" smtClean="0"/>
              <a:t> </a:t>
            </a:r>
            <a:r>
              <a:rPr lang="en-US" altLang="zh-TW" dirty="0" smtClean="0"/>
              <a:t>2134</a:t>
            </a:r>
            <a:r>
              <a:rPr lang="zh-TW" altLang="en-US" dirty="0" smtClean="0"/>
              <a:t> 魔法藥水</a:t>
            </a:r>
            <a:endParaRPr lang="zh-TW" altLang="en-US" dirty="0"/>
          </a:p>
        </p:txBody>
      </p:sp>
    </p:spTree>
    <p:extLst>
      <p:ext uri="{BB962C8B-B14F-4D97-AF65-F5344CB8AC3E}">
        <p14:creationId xmlns:p14="http://schemas.microsoft.com/office/powerpoint/2010/main" val="4019773353"/>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3"/>
          <p:cNvSpPr>
            <a:spLocks noGrp="1"/>
          </p:cNvSpPr>
          <p:nvPr>
            <p:ph idx="1"/>
          </p:nvPr>
        </p:nvSpPr>
        <p:spPr>
          <a:xfrm>
            <a:off x="838199" y="1825625"/>
            <a:ext cx="10673687" cy="4351338"/>
          </a:xfrm>
        </p:spPr>
        <p:txBody>
          <a:bodyPr>
            <a:normAutofit/>
          </a:bodyPr>
          <a:lstStyle/>
          <a:p>
            <a:r>
              <a:rPr lang="zh-TW" altLang="en-US" dirty="0" smtClean="0"/>
              <a:t>通常在網路流這類題目中，不會修改模板的 </a:t>
            </a:r>
            <a:r>
              <a:rPr lang="en-US" altLang="zh-TW" dirty="0" smtClean="0"/>
              <a:t>code</a:t>
            </a:r>
            <a:r>
              <a:rPr lang="zh-TW" altLang="en-US" dirty="0" smtClean="0"/>
              <a:t>，取而代之的會建構網路流的「模型」</a:t>
            </a:r>
            <a:endParaRPr lang="en-US" altLang="zh-TW" dirty="0" smtClean="0"/>
          </a:p>
          <a:p>
            <a:endParaRPr lang="en-US" altLang="zh-TW" dirty="0"/>
          </a:p>
          <a:p>
            <a:r>
              <a:rPr lang="zh-TW" altLang="en-US" dirty="0" smtClean="0"/>
              <a:t>可能是最大流的模型或是最小割的模型</a:t>
            </a:r>
            <a:endParaRPr lang="en-US" altLang="zh-TW" dirty="0" smtClean="0"/>
          </a:p>
        </p:txBody>
      </p:sp>
      <p:sp>
        <p:nvSpPr>
          <p:cNvPr id="2" name="標題 1">
            <a:extLst>
              <a:ext uri="{FF2B5EF4-FFF2-40B4-BE49-F238E27FC236}">
                <a16:creationId xmlns="" xmlns:a16="http://schemas.microsoft.com/office/drawing/2014/main" id="{F8731630-D65B-4E4B-ADAE-3017772A52D2}"/>
              </a:ext>
            </a:extLst>
          </p:cNvPr>
          <p:cNvSpPr>
            <a:spLocks noGrp="1"/>
          </p:cNvSpPr>
          <p:nvPr>
            <p:ph type="title"/>
          </p:nvPr>
        </p:nvSpPr>
        <p:spPr/>
        <p:txBody>
          <a:bodyPr/>
          <a:lstStyle/>
          <a:p>
            <a:r>
              <a:rPr lang="zh-TW" altLang="en-US" dirty="0" smtClean="0"/>
              <a:t>建模</a:t>
            </a:r>
            <a:endParaRPr lang="zh-TW" altLang="en-US" dirty="0"/>
          </a:p>
        </p:txBody>
      </p:sp>
    </p:spTree>
    <p:extLst>
      <p:ext uri="{BB962C8B-B14F-4D97-AF65-F5344CB8AC3E}">
        <p14:creationId xmlns:p14="http://schemas.microsoft.com/office/powerpoint/2010/main" val="30008885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F8731630-D65B-4E4B-ADAE-3017772A52D2}"/>
              </a:ext>
            </a:extLst>
          </p:cNvPr>
          <p:cNvSpPr>
            <a:spLocks noGrp="1"/>
          </p:cNvSpPr>
          <p:nvPr>
            <p:ph type="title"/>
          </p:nvPr>
        </p:nvSpPr>
        <p:spPr/>
        <p:txBody>
          <a:bodyPr/>
          <a:lstStyle/>
          <a:p>
            <a:r>
              <a:rPr lang="en-US" altLang="zh-TW" dirty="0" smtClean="0"/>
              <a:t>Berge</a:t>
            </a:r>
            <a:r>
              <a:rPr lang="en-US" altLang="zh-TW" dirty="0" smtClean="0">
                <a:latin typeface="+mn-lt"/>
              </a:rPr>
              <a:t>’</a:t>
            </a:r>
            <a:r>
              <a:rPr lang="en-US" altLang="zh-TW" dirty="0" smtClean="0"/>
              <a:t>s lemma</a:t>
            </a:r>
            <a:endParaRPr lang="zh-TW" altLang="en-US" dirty="0"/>
          </a:p>
        </p:txBody>
      </p:sp>
      <mc:AlternateContent xmlns:mc="http://schemas.openxmlformats.org/markup-compatibility/2006" xmlns:a14="http://schemas.microsoft.com/office/drawing/2010/main">
        <mc:Choice Requires="a14">
          <p:sp>
            <p:nvSpPr>
              <p:cNvPr id="8" name="內容版面配置區 2">
                <a:extLst>
                  <a:ext uri="{FF2B5EF4-FFF2-40B4-BE49-F238E27FC236}">
                    <a16:creationId xmlns="" xmlns:a16="http://schemas.microsoft.com/office/drawing/2014/main" id="{D46730E1-C50B-468C-832F-9B47A713BA63}"/>
                  </a:ext>
                </a:extLst>
              </p:cNvPr>
              <p:cNvSpPr>
                <a:spLocks noGrp="1"/>
              </p:cNvSpPr>
              <p:nvPr>
                <p:ph idx="1"/>
              </p:nvPr>
            </p:nvSpPr>
            <p:spPr>
              <a:xfrm>
                <a:off x="838200" y="1825625"/>
                <a:ext cx="10707806" cy="4351338"/>
              </a:xfrm>
            </p:spPr>
            <p:txBody>
              <a:bodyPr>
                <a:normAutofit/>
              </a:bodyPr>
              <a:lstStyle/>
              <a:p>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一個匹配是最大匹配</a:t>
                </a:r>
                <a14:m>
                  <m:oMath xmlns:m="http://schemas.openxmlformats.org/officeDocument/2006/math">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r>
                      <a:rPr lang="en-US" altLang="zh-TW"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m:t>
                    </m:r>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oMath>
                </a14:m>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圖上找不到任何擴充路徑</a:t>
                </a:r>
                <a:endParaRPr lang="en-US" altLang="zh-TW"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假設存在任何擴充路徑，那麼就能將其匹配邊與未匹配邊反轉，並將匹配數</a:t>
                </a:r>
                <a14:m>
                  <m:oMath xmlns:m="http://schemas.openxmlformats.org/officeDocument/2006/math">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r>
                      <a:rPr lang="en-US" altLang="zh-TW"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m:t>
                    </m:r>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1</m:t>
                    </m:r>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oMath>
                </a14:m>
                <a:endParaRPr lang="en-US" altLang="zh-TW"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此定理可以延伸得到：若從一個未匹配點</a:t>
                </a:r>
                <a14:m>
                  <m:oMath xmlns:m="http://schemas.openxmlformats.org/officeDocument/2006/math">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𝑣</m:t>
                    </m:r>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oMath>
                </a14:m>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出發找不到任何的擴充路徑，則一定存在一種不包含點</a:t>
                </a:r>
                <a14:m>
                  <m:oMath xmlns:m="http://schemas.openxmlformats.org/officeDocument/2006/math">
                    <m:r>
                      <a:rPr lang="en-US" altLang="zh-TW" b="0" i="0" dirty="0" smtClean="0">
                        <a:latin typeface="Cambria Math" panose="02040503050406030204" pitchFamily="18" charset="0"/>
                        <a:ea typeface="Meslo LG M for Powerline" panose="020B0609030804020204" pitchFamily="50" charset="0"/>
                        <a:cs typeface="Meslo LG M for Powerline" panose="020B0609030804020204" pitchFamily="50" charset="0"/>
                      </a:rPr>
                      <m:t> </m:t>
                    </m:r>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𝑣</m:t>
                    </m:r>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oMath>
                </a14:m>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的最大匹配</a:t>
                </a:r>
                <a:endParaRPr lang="en-US" altLang="zh-TW"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p:txBody>
          </p:sp>
        </mc:Choice>
        <mc:Fallback xmlns="">
          <p:sp>
            <p:nvSpPr>
              <p:cNvPr id="8" name="內容版面配置區 2">
                <a:extLst>
                  <a:ext uri="{FF2B5EF4-FFF2-40B4-BE49-F238E27FC236}">
                    <a16:creationId xmlns:a16="http://schemas.microsoft.com/office/drawing/2014/main" xmlns="" xmlns:a14="http://schemas.microsoft.com/office/drawing/2010/main" id="{D46730E1-C50B-468C-832F-9B47A713BA63}"/>
                  </a:ext>
                </a:extLst>
              </p:cNvPr>
              <p:cNvSpPr>
                <a:spLocks noGrp="1" noRot="1" noChangeAspect="1" noMove="1" noResize="1" noEditPoints="1" noAdjustHandles="1" noChangeArrowheads="1" noChangeShapeType="1" noTextEdit="1"/>
              </p:cNvSpPr>
              <p:nvPr>
                <p:ph idx="1"/>
              </p:nvPr>
            </p:nvSpPr>
            <p:spPr>
              <a:xfrm>
                <a:off x="838200" y="1825625"/>
                <a:ext cx="10707806" cy="4351338"/>
              </a:xfrm>
              <a:blipFill rotWithShape="0">
                <a:blip r:embed="rId2"/>
                <a:stretch>
                  <a:fillRect l="-1310" t="-3361" r="-399"/>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17987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3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3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4890" y="3261412"/>
            <a:ext cx="6153161" cy="3050488"/>
          </a:xfrm>
          <a:prstGeom prst="rect">
            <a:avLst/>
          </a:prstGeom>
        </p:spPr>
      </p:pic>
      <mc:AlternateContent xmlns:mc="http://schemas.openxmlformats.org/markup-compatibility/2006" xmlns:a14="http://schemas.microsoft.com/office/drawing/2010/main">
        <mc:Choice Requires="a14">
          <p:sp>
            <p:nvSpPr>
              <p:cNvPr id="4" name="內容版面配置區 3"/>
              <p:cNvSpPr>
                <a:spLocks noGrp="1"/>
              </p:cNvSpPr>
              <p:nvPr>
                <p:ph idx="1"/>
              </p:nvPr>
            </p:nvSpPr>
            <p:spPr>
              <a:xfrm>
                <a:off x="838199" y="1825625"/>
                <a:ext cx="10673687" cy="4351338"/>
              </a:xfrm>
            </p:spPr>
            <p:txBody>
              <a:bodyPr>
                <a:normAutofit/>
              </a:bodyPr>
              <a:lstStyle/>
              <a:p>
                <a:r>
                  <a:rPr lang="zh-TW" altLang="en-US" dirty="0" smtClean="0"/>
                  <a:t>本題採用最大流的模型</a:t>
                </a:r>
                <a:endParaRPr lang="en-US" altLang="zh-TW" dirty="0"/>
              </a:p>
              <a:p>
                <a:r>
                  <a:rPr lang="zh-TW" altLang="en-US" dirty="0" smtClean="0"/>
                  <a:t>先建立一個</a:t>
                </a:r>
                <a:r>
                  <a:rPr lang="zh-TW" altLang="en-US" dirty="0"/>
                  <a:t>源</a:t>
                </a:r>
                <a:r>
                  <a:rPr lang="zh-TW" altLang="en-US" dirty="0" smtClean="0"/>
                  <a:t>點，並將源點指到兩個點，其容量分別是</a:t>
                </a:r>
                <a14:m>
                  <m:oMath xmlns:m="http://schemas.openxmlformats.org/officeDocument/2006/math">
                    <m:r>
                      <a:rPr lang="en-US" altLang="zh-TW" b="0" i="0" smtClean="0">
                        <a:latin typeface="Cambria Math" panose="02040503050406030204" pitchFamily="18" charset="0"/>
                      </a:rPr>
                      <m:t> </m:t>
                    </m:r>
                    <m:r>
                      <a:rPr lang="en-US" altLang="zh-TW" b="0" i="1" smtClean="0">
                        <a:latin typeface="Cambria Math" panose="02040503050406030204" pitchFamily="18" charset="0"/>
                      </a:rPr>
                      <m:t>𝑁</m:t>
                    </m:r>
                    <m:r>
                      <a:rPr lang="en-US" altLang="zh-TW" b="0" i="1" smtClean="0">
                        <a:latin typeface="Cambria Math" panose="02040503050406030204" pitchFamily="18" charset="0"/>
                      </a:rPr>
                      <m:t> </m:t>
                    </m:r>
                  </m:oMath>
                </a14:m>
                <a:r>
                  <a:rPr lang="zh-TW" altLang="en-US" dirty="0" smtClean="0"/>
                  <a:t>與</a:t>
                </a:r>
                <a14:m>
                  <m:oMath xmlns:m="http://schemas.openxmlformats.org/officeDocument/2006/math">
                    <m:r>
                      <a:rPr lang="zh-TW" altLang="en-US" i="1" dirty="0">
                        <a:latin typeface="Cambria Math" panose="02040503050406030204" pitchFamily="18" charset="0"/>
                      </a:rPr>
                      <m:t> </m:t>
                    </m:r>
                    <m:r>
                      <a:rPr lang="en-US" altLang="zh-TW" b="0" i="1" dirty="0" smtClean="0">
                        <a:latin typeface="Cambria Math" panose="02040503050406030204" pitchFamily="18" charset="0"/>
                      </a:rPr>
                      <m:t>𝐾</m:t>
                    </m:r>
                    <m:r>
                      <a:rPr lang="zh-TW" altLang="en-US" i="1" dirty="0">
                        <a:latin typeface="Cambria Math" panose="02040503050406030204" pitchFamily="18" charset="0"/>
                      </a:rPr>
                      <m:t> </m:t>
                    </m:r>
                  </m:oMath>
                </a14:m>
                <a:endParaRPr lang="en-US" altLang="zh-TW" dirty="0" smtClean="0"/>
              </a:p>
              <a:p>
                <a:r>
                  <a:rPr lang="zh-TW" altLang="en-US" dirty="0" smtClean="0"/>
                  <a:t>代表</a:t>
                </a:r>
                <a14:m>
                  <m:oMath xmlns:m="http://schemas.openxmlformats.org/officeDocument/2006/math">
                    <m:r>
                      <a:rPr lang="zh-TW" altLang="en-US" i="1" dirty="0">
                        <a:latin typeface="Cambria Math" panose="02040503050406030204" pitchFamily="18" charset="0"/>
                      </a:rPr>
                      <m:t> </m:t>
                    </m:r>
                    <m:r>
                      <a:rPr lang="en-US" altLang="zh-TW" i="1" dirty="0" smtClean="0">
                        <a:latin typeface="Cambria Math" panose="02040503050406030204" pitchFamily="18" charset="0"/>
                      </a:rPr>
                      <m:t>𝑁</m:t>
                    </m:r>
                    <m:r>
                      <a:rPr lang="zh-TW" altLang="en-US" i="1" dirty="0">
                        <a:latin typeface="Cambria Math" panose="02040503050406030204" pitchFamily="18" charset="0"/>
                      </a:rPr>
                      <m:t> </m:t>
                    </m:r>
                  </m:oMath>
                </a14:m>
                <a:r>
                  <a:rPr lang="zh-TW" altLang="en-US" dirty="0" smtClean="0"/>
                  <a:t>位英雄與</a:t>
                </a:r>
                <a14:m>
                  <m:oMath xmlns:m="http://schemas.openxmlformats.org/officeDocument/2006/math">
                    <m:r>
                      <a:rPr lang="zh-TW" altLang="en-US" i="1" dirty="0">
                        <a:latin typeface="Cambria Math" panose="02040503050406030204" pitchFamily="18" charset="0"/>
                      </a:rPr>
                      <m:t> </m:t>
                    </m:r>
                    <m:r>
                      <a:rPr lang="en-US" altLang="zh-TW" i="1" dirty="0" smtClean="0">
                        <a:latin typeface="Cambria Math" panose="02040503050406030204" pitchFamily="18" charset="0"/>
                      </a:rPr>
                      <m:t>𝐾</m:t>
                    </m:r>
                    <m:r>
                      <a:rPr lang="zh-TW" altLang="en-US" i="1">
                        <a:latin typeface="Cambria Math" panose="02040503050406030204" pitchFamily="18" charset="0"/>
                      </a:rPr>
                      <m:t> </m:t>
                    </m:r>
                  </m:oMath>
                </a14:m>
                <a:r>
                  <a:rPr lang="zh-TW" altLang="en-US" dirty="0" smtClean="0"/>
                  <a:t>瓶藥水</a:t>
                </a:r>
                <a:endParaRPr lang="en-US" altLang="zh-TW" dirty="0"/>
              </a:p>
            </p:txBody>
          </p:sp>
        </mc:Choice>
        <mc:Fallback xmlns="">
          <p:sp>
            <p:nvSpPr>
              <p:cNvPr id="4" name="內容版面配置區 3"/>
              <p:cNvSpPr>
                <a:spLocks noGrp="1" noRot="1" noChangeAspect="1" noMove="1" noResize="1" noEditPoints="1" noAdjustHandles="1" noChangeArrowheads="1" noChangeShapeType="1" noTextEdit="1"/>
              </p:cNvSpPr>
              <p:nvPr>
                <p:ph idx="1"/>
              </p:nvPr>
            </p:nvSpPr>
            <p:spPr>
              <a:xfrm>
                <a:off x="838199" y="1825625"/>
                <a:ext cx="10673687" cy="4351338"/>
              </a:xfrm>
              <a:blipFill rotWithShape="0">
                <a:blip r:embed="rId3"/>
                <a:stretch>
                  <a:fillRect l="-1256" t="-2941"/>
                </a:stretch>
              </a:blipFill>
            </p:spPr>
            <p:txBody>
              <a:bodyPr/>
              <a:lstStyle/>
              <a:p>
                <a:r>
                  <a:rPr lang="zh-TW" altLang="en-US">
                    <a:noFill/>
                  </a:rPr>
                  <a:t> </a:t>
                </a:r>
              </a:p>
            </p:txBody>
          </p:sp>
        </mc:Fallback>
      </mc:AlternateContent>
      <p:sp>
        <p:nvSpPr>
          <p:cNvPr id="2" name="標題 1">
            <a:extLst>
              <a:ext uri="{FF2B5EF4-FFF2-40B4-BE49-F238E27FC236}">
                <a16:creationId xmlns="" xmlns:a16="http://schemas.microsoft.com/office/drawing/2014/main" id="{F8731630-D65B-4E4B-ADAE-3017772A52D2}"/>
              </a:ext>
            </a:extLst>
          </p:cNvPr>
          <p:cNvSpPr>
            <a:spLocks noGrp="1"/>
          </p:cNvSpPr>
          <p:nvPr>
            <p:ph type="title"/>
          </p:nvPr>
        </p:nvSpPr>
        <p:spPr/>
        <p:txBody>
          <a:bodyPr/>
          <a:lstStyle/>
          <a:p>
            <a:r>
              <a:rPr lang="en-US" altLang="zh-TW" dirty="0" smtClean="0"/>
              <a:t>TIOJ</a:t>
            </a:r>
            <a:r>
              <a:rPr lang="zh-TW" altLang="en-US" dirty="0" smtClean="0"/>
              <a:t> </a:t>
            </a:r>
            <a:r>
              <a:rPr lang="en-US" altLang="zh-TW" dirty="0" smtClean="0"/>
              <a:t>2134</a:t>
            </a:r>
            <a:r>
              <a:rPr lang="zh-TW" altLang="en-US" dirty="0" smtClean="0"/>
              <a:t> 魔法藥水</a:t>
            </a:r>
            <a:endParaRPr lang="zh-TW" altLang="en-US" dirty="0"/>
          </a:p>
        </p:txBody>
      </p:sp>
    </p:spTree>
    <p:extLst>
      <p:ext uri="{BB962C8B-B14F-4D97-AF65-F5344CB8AC3E}">
        <p14:creationId xmlns:p14="http://schemas.microsoft.com/office/powerpoint/2010/main" val="3234531250"/>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4890" y="3261412"/>
            <a:ext cx="6153161" cy="3050488"/>
          </a:xfrm>
          <a:prstGeom prst="rect">
            <a:avLst/>
          </a:prstGeom>
        </p:spPr>
      </p:pic>
      <p:sp>
        <p:nvSpPr>
          <p:cNvPr id="2" name="標題 1">
            <a:extLst>
              <a:ext uri="{FF2B5EF4-FFF2-40B4-BE49-F238E27FC236}">
                <a16:creationId xmlns="" xmlns:a16="http://schemas.microsoft.com/office/drawing/2014/main" id="{F8731630-D65B-4E4B-ADAE-3017772A52D2}"/>
              </a:ext>
            </a:extLst>
          </p:cNvPr>
          <p:cNvSpPr>
            <a:spLocks noGrp="1"/>
          </p:cNvSpPr>
          <p:nvPr>
            <p:ph type="title"/>
          </p:nvPr>
        </p:nvSpPr>
        <p:spPr/>
        <p:txBody>
          <a:bodyPr/>
          <a:lstStyle/>
          <a:p>
            <a:r>
              <a:rPr lang="en-US" altLang="zh-TW" dirty="0" smtClean="0"/>
              <a:t>TIOJ</a:t>
            </a:r>
            <a:r>
              <a:rPr lang="zh-TW" altLang="en-US" dirty="0" smtClean="0"/>
              <a:t> </a:t>
            </a:r>
            <a:r>
              <a:rPr lang="en-US" altLang="zh-TW" dirty="0" smtClean="0"/>
              <a:t>2134</a:t>
            </a:r>
            <a:r>
              <a:rPr lang="zh-TW" altLang="en-US" dirty="0" smtClean="0"/>
              <a:t> 魔法藥水</a:t>
            </a:r>
            <a:endParaRPr lang="zh-TW" altLang="en-US" dirty="0"/>
          </a:p>
        </p:txBody>
      </p:sp>
      <mc:AlternateContent xmlns:mc="http://schemas.openxmlformats.org/markup-compatibility/2006" xmlns:a14="http://schemas.microsoft.com/office/drawing/2010/main">
        <mc:Choice Requires="a14">
          <p:sp>
            <p:nvSpPr>
              <p:cNvPr id="5" name="內容版面配置區 4"/>
              <p:cNvSpPr>
                <a:spLocks noGrp="1"/>
              </p:cNvSpPr>
              <p:nvPr>
                <p:ph idx="1"/>
              </p:nvPr>
            </p:nvSpPr>
            <p:spPr/>
            <p:txBody>
              <a:bodyPr/>
              <a:lstStyle/>
              <a:p>
                <a:r>
                  <a:rPr lang="zh-TW" altLang="en-US" dirty="0" smtClean="0"/>
                  <a:t>接著分別將這兩個點接到</a:t>
                </a:r>
                <a14:m>
                  <m:oMath xmlns:m="http://schemas.openxmlformats.org/officeDocument/2006/math">
                    <m:r>
                      <a:rPr lang="zh-TW" altLang="en-US" i="1" dirty="0">
                        <a:latin typeface="Cambria Math" panose="02040503050406030204" pitchFamily="18" charset="0"/>
                      </a:rPr>
                      <m:t> </m:t>
                    </m:r>
                    <m:r>
                      <a:rPr lang="en-US" altLang="zh-TW" i="1" dirty="0" smtClean="0">
                        <a:latin typeface="Cambria Math" panose="02040503050406030204" pitchFamily="18" charset="0"/>
                      </a:rPr>
                      <m:t>𝑁</m:t>
                    </m:r>
                    <m:r>
                      <a:rPr lang="zh-TW" altLang="en-US" i="1" dirty="0">
                        <a:latin typeface="Cambria Math" panose="02040503050406030204" pitchFamily="18" charset="0"/>
                      </a:rPr>
                      <m:t> </m:t>
                    </m:r>
                  </m:oMath>
                </a14:m>
                <a:r>
                  <a:rPr lang="zh-TW" altLang="en-US" dirty="0" smtClean="0"/>
                  <a:t>位英雄，容量均為</a:t>
                </a:r>
                <a14:m>
                  <m:oMath xmlns:m="http://schemas.openxmlformats.org/officeDocument/2006/math">
                    <m:r>
                      <a:rPr lang="zh-TW" altLang="en-US" i="1" dirty="0">
                        <a:latin typeface="Cambria Math" panose="02040503050406030204" pitchFamily="18" charset="0"/>
                      </a:rPr>
                      <m:t> </m:t>
                    </m:r>
                    <m:r>
                      <a:rPr lang="en-US" altLang="zh-TW" i="1" dirty="0" smtClean="0">
                        <a:latin typeface="Cambria Math" panose="02040503050406030204" pitchFamily="18" charset="0"/>
                      </a:rPr>
                      <m:t>1</m:t>
                    </m:r>
                    <m:r>
                      <a:rPr lang="zh-TW" altLang="en-US" i="1" dirty="0">
                        <a:latin typeface="Cambria Math" panose="02040503050406030204" pitchFamily="18" charset="0"/>
                      </a:rPr>
                      <m:t> </m:t>
                    </m:r>
                  </m:oMath>
                </a14:m>
                <a:endParaRPr lang="en-US" altLang="zh-TW" dirty="0" smtClean="0"/>
              </a:p>
              <a:p>
                <a:r>
                  <a:rPr lang="zh-TW" altLang="en-US" dirty="0" smtClean="0"/>
                  <a:t>分別代表</a:t>
                </a:r>
                <a:r>
                  <a:rPr lang="zh-TW" altLang="en-US" dirty="0"/>
                  <a:t>每</a:t>
                </a:r>
                <a:r>
                  <a:rPr lang="zh-TW" altLang="en-US" dirty="0" smtClean="0"/>
                  <a:t>位英雄最多只能殺</a:t>
                </a:r>
                <a14:m>
                  <m:oMath xmlns:m="http://schemas.openxmlformats.org/officeDocument/2006/math">
                    <m:r>
                      <a:rPr lang="zh-TW" altLang="en-US" i="1" dirty="0">
                        <a:latin typeface="Cambria Math" panose="02040503050406030204" pitchFamily="18" charset="0"/>
                      </a:rPr>
                      <m:t> </m:t>
                    </m:r>
                    <m:r>
                      <a:rPr lang="en-US" altLang="zh-TW" i="1" dirty="0" smtClean="0">
                        <a:latin typeface="Cambria Math" panose="02040503050406030204" pitchFamily="18" charset="0"/>
                      </a:rPr>
                      <m:t>1</m:t>
                    </m:r>
                    <m:r>
                      <a:rPr lang="zh-TW" altLang="en-US" i="1" dirty="0">
                        <a:latin typeface="Cambria Math" panose="02040503050406030204" pitchFamily="18" charset="0"/>
                      </a:rPr>
                      <m:t> </m:t>
                    </m:r>
                  </m:oMath>
                </a14:m>
                <a:r>
                  <a:rPr lang="zh-TW" altLang="en-US" dirty="0" smtClean="0"/>
                  <a:t>隻怪物與喝</a:t>
                </a:r>
                <a14:m>
                  <m:oMath xmlns:m="http://schemas.openxmlformats.org/officeDocument/2006/math">
                    <m:r>
                      <a:rPr lang="zh-TW" altLang="en-US" i="1" dirty="0">
                        <a:latin typeface="Cambria Math" panose="02040503050406030204" pitchFamily="18" charset="0"/>
                      </a:rPr>
                      <m:t> </m:t>
                    </m:r>
                    <m:r>
                      <a:rPr lang="en-US" altLang="zh-TW" i="1" dirty="0" smtClean="0">
                        <a:latin typeface="Cambria Math" panose="02040503050406030204" pitchFamily="18" charset="0"/>
                      </a:rPr>
                      <m:t>1</m:t>
                    </m:r>
                    <m:r>
                      <a:rPr lang="zh-TW" altLang="en-US" i="1" dirty="0">
                        <a:latin typeface="Cambria Math" panose="02040503050406030204" pitchFamily="18" charset="0"/>
                      </a:rPr>
                      <m:t> </m:t>
                    </m:r>
                  </m:oMath>
                </a14:m>
                <a:r>
                  <a:rPr lang="zh-TW" altLang="en-US" dirty="0" smtClean="0"/>
                  <a:t>瓶藥水</a:t>
                </a:r>
                <a:endParaRPr lang="zh-TW" altLang="en-US" dirty="0"/>
              </a:p>
            </p:txBody>
          </p:sp>
        </mc:Choice>
        <mc:Fallback xmlns="">
          <p:sp>
            <p:nvSpPr>
              <p:cNvPr id="5" name="內容版面配置區 4"/>
              <p:cNvSpPr>
                <a:spLocks noGrp="1" noRot="1" noChangeAspect="1" noMove="1" noResize="1" noEditPoints="1" noAdjustHandles="1" noChangeArrowheads="1" noChangeShapeType="1" noTextEdit="1"/>
              </p:cNvSpPr>
              <p:nvPr>
                <p:ph idx="1"/>
              </p:nvPr>
            </p:nvSpPr>
            <p:spPr>
              <a:blipFill rotWithShape="0">
                <a:blip r:embed="rId3"/>
                <a:stretch>
                  <a:fillRect l="-1333" t="-2941"/>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025961735"/>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4890" y="3261412"/>
            <a:ext cx="6153161" cy="3050488"/>
          </a:xfrm>
          <a:prstGeom prst="rect">
            <a:avLst/>
          </a:prstGeom>
        </p:spPr>
      </p:pic>
      <p:sp>
        <p:nvSpPr>
          <p:cNvPr id="2" name="標題 1">
            <a:extLst>
              <a:ext uri="{FF2B5EF4-FFF2-40B4-BE49-F238E27FC236}">
                <a16:creationId xmlns="" xmlns:a16="http://schemas.microsoft.com/office/drawing/2014/main" id="{F8731630-D65B-4E4B-ADAE-3017772A52D2}"/>
              </a:ext>
            </a:extLst>
          </p:cNvPr>
          <p:cNvSpPr>
            <a:spLocks noGrp="1"/>
          </p:cNvSpPr>
          <p:nvPr>
            <p:ph type="title"/>
          </p:nvPr>
        </p:nvSpPr>
        <p:spPr/>
        <p:txBody>
          <a:bodyPr/>
          <a:lstStyle/>
          <a:p>
            <a:r>
              <a:rPr lang="en-US" altLang="zh-TW" dirty="0" smtClean="0"/>
              <a:t>TIOJ</a:t>
            </a:r>
            <a:r>
              <a:rPr lang="zh-TW" altLang="en-US" dirty="0" smtClean="0"/>
              <a:t> </a:t>
            </a:r>
            <a:r>
              <a:rPr lang="en-US" altLang="zh-TW" dirty="0" smtClean="0"/>
              <a:t>2134</a:t>
            </a:r>
            <a:r>
              <a:rPr lang="zh-TW" altLang="en-US" dirty="0" smtClean="0"/>
              <a:t> 魔法藥水</a:t>
            </a:r>
            <a:endParaRPr lang="zh-TW" altLang="en-US" dirty="0"/>
          </a:p>
        </p:txBody>
      </p:sp>
      <mc:AlternateContent xmlns:mc="http://schemas.openxmlformats.org/markup-compatibility/2006" xmlns:a14="http://schemas.microsoft.com/office/drawing/2010/main">
        <mc:Choice Requires="a14">
          <p:sp>
            <p:nvSpPr>
              <p:cNvPr id="5" name="內容版面配置區 4"/>
              <p:cNvSpPr>
                <a:spLocks noGrp="1"/>
              </p:cNvSpPr>
              <p:nvPr>
                <p:ph idx="1"/>
              </p:nvPr>
            </p:nvSpPr>
            <p:spPr/>
            <p:txBody>
              <a:bodyPr/>
              <a:lstStyle/>
              <a:p>
                <a:r>
                  <a:rPr lang="zh-TW" altLang="en-US" dirty="0" smtClean="0"/>
                  <a:t>將每位英雄接到其能殺的怪物，容量均為</a:t>
                </a:r>
                <a14:m>
                  <m:oMath xmlns:m="http://schemas.openxmlformats.org/officeDocument/2006/math">
                    <m:r>
                      <a:rPr lang="zh-TW" altLang="en-US" i="1" dirty="0">
                        <a:latin typeface="Cambria Math" panose="02040503050406030204" pitchFamily="18" charset="0"/>
                      </a:rPr>
                      <m:t> </m:t>
                    </m:r>
                    <m:r>
                      <a:rPr lang="en-US" altLang="zh-TW" i="1" dirty="0" smtClean="0">
                        <a:latin typeface="Cambria Math" panose="02040503050406030204" pitchFamily="18" charset="0"/>
                      </a:rPr>
                      <m:t>1</m:t>
                    </m:r>
                    <m:r>
                      <a:rPr lang="zh-TW" altLang="en-US" i="1" dirty="0">
                        <a:latin typeface="Cambria Math" panose="02040503050406030204" pitchFamily="18" charset="0"/>
                      </a:rPr>
                      <m:t> </m:t>
                    </m:r>
                  </m:oMath>
                </a14:m>
                <a:endParaRPr lang="en-US" altLang="zh-TW" dirty="0" smtClean="0"/>
              </a:p>
              <a:p>
                <a:r>
                  <a:rPr lang="zh-TW" altLang="en-US" dirty="0" smtClean="0"/>
                  <a:t>代表該英雄能殺死該怪物至多</a:t>
                </a:r>
                <a14:m>
                  <m:oMath xmlns:m="http://schemas.openxmlformats.org/officeDocument/2006/math">
                    <m:r>
                      <a:rPr lang="zh-TW" altLang="en-US" i="1" dirty="0">
                        <a:latin typeface="Cambria Math" panose="02040503050406030204" pitchFamily="18" charset="0"/>
                      </a:rPr>
                      <m:t> </m:t>
                    </m:r>
                    <m:r>
                      <a:rPr lang="en-US" altLang="zh-TW" i="1" dirty="0" smtClean="0">
                        <a:latin typeface="Cambria Math" panose="02040503050406030204" pitchFamily="18" charset="0"/>
                      </a:rPr>
                      <m:t>1</m:t>
                    </m:r>
                    <m:r>
                      <a:rPr lang="zh-TW" altLang="en-US" i="1" dirty="0">
                        <a:latin typeface="Cambria Math" panose="02040503050406030204" pitchFamily="18" charset="0"/>
                      </a:rPr>
                      <m:t> </m:t>
                    </m:r>
                  </m:oMath>
                </a14:m>
                <a:r>
                  <a:rPr lang="zh-TW" altLang="en-US" dirty="0" smtClean="0"/>
                  <a:t>次</a:t>
                </a:r>
                <a:endParaRPr lang="zh-TW" altLang="en-US" dirty="0"/>
              </a:p>
            </p:txBody>
          </p:sp>
        </mc:Choice>
        <mc:Fallback xmlns="">
          <p:sp>
            <p:nvSpPr>
              <p:cNvPr id="5" name="內容版面配置區 4"/>
              <p:cNvSpPr>
                <a:spLocks noGrp="1" noRot="1" noChangeAspect="1" noMove="1" noResize="1" noEditPoints="1" noAdjustHandles="1" noChangeArrowheads="1" noChangeShapeType="1" noTextEdit="1"/>
              </p:cNvSpPr>
              <p:nvPr>
                <p:ph idx="1"/>
              </p:nvPr>
            </p:nvSpPr>
            <p:spPr>
              <a:blipFill rotWithShape="0">
                <a:blip r:embed="rId3"/>
                <a:stretch>
                  <a:fillRect l="-1333" t="-2941"/>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194183495"/>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4890" y="3261412"/>
            <a:ext cx="6153161" cy="3050488"/>
          </a:xfrm>
          <a:prstGeom prst="rect">
            <a:avLst/>
          </a:prstGeom>
        </p:spPr>
      </p:pic>
      <p:sp>
        <p:nvSpPr>
          <p:cNvPr id="2" name="標題 1">
            <a:extLst>
              <a:ext uri="{FF2B5EF4-FFF2-40B4-BE49-F238E27FC236}">
                <a16:creationId xmlns="" xmlns:a16="http://schemas.microsoft.com/office/drawing/2014/main" id="{F8731630-D65B-4E4B-ADAE-3017772A52D2}"/>
              </a:ext>
            </a:extLst>
          </p:cNvPr>
          <p:cNvSpPr>
            <a:spLocks noGrp="1"/>
          </p:cNvSpPr>
          <p:nvPr>
            <p:ph type="title"/>
          </p:nvPr>
        </p:nvSpPr>
        <p:spPr/>
        <p:txBody>
          <a:bodyPr/>
          <a:lstStyle/>
          <a:p>
            <a:r>
              <a:rPr lang="en-US" altLang="zh-TW" dirty="0" smtClean="0"/>
              <a:t>TIOJ</a:t>
            </a:r>
            <a:r>
              <a:rPr lang="zh-TW" altLang="en-US" dirty="0" smtClean="0"/>
              <a:t> </a:t>
            </a:r>
            <a:r>
              <a:rPr lang="en-US" altLang="zh-TW" dirty="0" smtClean="0"/>
              <a:t>2134</a:t>
            </a:r>
            <a:r>
              <a:rPr lang="zh-TW" altLang="en-US" dirty="0" smtClean="0"/>
              <a:t> 魔法藥水</a:t>
            </a:r>
            <a:endParaRPr lang="zh-TW" altLang="en-US" dirty="0"/>
          </a:p>
        </p:txBody>
      </p:sp>
      <mc:AlternateContent xmlns:mc="http://schemas.openxmlformats.org/markup-compatibility/2006" xmlns:a14="http://schemas.microsoft.com/office/drawing/2010/main">
        <mc:Choice Requires="a14">
          <p:sp>
            <p:nvSpPr>
              <p:cNvPr id="5" name="內容版面配置區 4"/>
              <p:cNvSpPr>
                <a:spLocks noGrp="1"/>
              </p:cNvSpPr>
              <p:nvPr>
                <p:ph idx="1"/>
              </p:nvPr>
            </p:nvSpPr>
            <p:spPr/>
            <p:txBody>
              <a:bodyPr/>
              <a:lstStyle/>
              <a:p>
                <a:r>
                  <a:rPr lang="zh-TW" altLang="en-US" dirty="0" smtClean="0"/>
                  <a:t>將所有怪物都接到匯點，容量為</a:t>
                </a:r>
                <a14:m>
                  <m:oMath xmlns:m="http://schemas.openxmlformats.org/officeDocument/2006/math">
                    <m:r>
                      <a:rPr lang="zh-TW" altLang="en-US" i="1" dirty="0">
                        <a:latin typeface="Cambria Math" panose="02040503050406030204" pitchFamily="18" charset="0"/>
                      </a:rPr>
                      <m:t> </m:t>
                    </m:r>
                    <m:r>
                      <a:rPr lang="en-US" altLang="zh-TW" i="1" dirty="0" smtClean="0">
                        <a:latin typeface="Cambria Math" panose="02040503050406030204" pitchFamily="18" charset="0"/>
                      </a:rPr>
                      <m:t>1</m:t>
                    </m:r>
                    <m:r>
                      <a:rPr lang="zh-TW" altLang="en-US" i="1" dirty="0">
                        <a:latin typeface="Cambria Math" panose="02040503050406030204" pitchFamily="18" charset="0"/>
                      </a:rPr>
                      <m:t> </m:t>
                    </m:r>
                  </m:oMath>
                </a14:m>
                <a:endParaRPr lang="en-US" altLang="zh-TW" dirty="0" smtClean="0"/>
              </a:p>
              <a:p>
                <a:r>
                  <a:rPr lang="zh-TW" altLang="en-US" dirty="0" smtClean="0"/>
                  <a:t>代表每個怪物至多被擊殺</a:t>
                </a:r>
                <a14:m>
                  <m:oMath xmlns:m="http://schemas.openxmlformats.org/officeDocument/2006/math">
                    <m:r>
                      <a:rPr lang="zh-TW" altLang="en-US" i="1" dirty="0">
                        <a:latin typeface="Cambria Math" panose="02040503050406030204" pitchFamily="18" charset="0"/>
                      </a:rPr>
                      <m:t> </m:t>
                    </m:r>
                    <m:r>
                      <a:rPr lang="en-US" altLang="zh-TW" i="1" dirty="0" smtClean="0">
                        <a:latin typeface="Cambria Math" panose="02040503050406030204" pitchFamily="18" charset="0"/>
                      </a:rPr>
                      <m:t>1</m:t>
                    </m:r>
                    <m:r>
                      <a:rPr lang="zh-TW" altLang="en-US" i="1" dirty="0">
                        <a:latin typeface="Cambria Math" panose="02040503050406030204" pitchFamily="18" charset="0"/>
                      </a:rPr>
                      <m:t> </m:t>
                    </m:r>
                  </m:oMath>
                </a14:m>
                <a:r>
                  <a:rPr lang="zh-TW" altLang="en-US" dirty="0" smtClean="0"/>
                  <a:t>次</a:t>
                </a:r>
                <a:endParaRPr lang="zh-TW" altLang="en-US" dirty="0"/>
              </a:p>
            </p:txBody>
          </p:sp>
        </mc:Choice>
        <mc:Fallback xmlns="">
          <p:sp>
            <p:nvSpPr>
              <p:cNvPr id="5" name="內容版面配置區 4"/>
              <p:cNvSpPr>
                <a:spLocks noGrp="1" noRot="1" noChangeAspect="1" noMove="1" noResize="1" noEditPoints="1" noAdjustHandles="1" noChangeArrowheads="1" noChangeShapeType="1" noTextEdit="1"/>
              </p:cNvSpPr>
              <p:nvPr>
                <p:ph idx="1"/>
              </p:nvPr>
            </p:nvSpPr>
            <p:spPr>
              <a:blipFill rotWithShape="0">
                <a:blip r:embed="rId3"/>
                <a:stretch>
                  <a:fillRect l="-1333" t="-2941"/>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865432631"/>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4890" y="3261412"/>
            <a:ext cx="6153161" cy="3050488"/>
          </a:xfrm>
          <a:prstGeom prst="rect">
            <a:avLst/>
          </a:prstGeom>
        </p:spPr>
      </p:pic>
      <p:sp>
        <p:nvSpPr>
          <p:cNvPr id="2" name="標題 1">
            <a:extLst>
              <a:ext uri="{FF2B5EF4-FFF2-40B4-BE49-F238E27FC236}">
                <a16:creationId xmlns="" xmlns:a16="http://schemas.microsoft.com/office/drawing/2014/main" id="{F8731630-D65B-4E4B-ADAE-3017772A52D2}"/>
              </a:ext>
            </a:extLst>
          </p:cNvPr>
          <p:cNvSpPr>
            <a:spLocks noGrp="1"/>
          </p:cNvSpPr>
          <p:nvPr>
            <p:ph type="title"/>
          </p:nvPr>
        </p:nvSpPr>
        <p:spPr/>
        <p:txBody>
          <a:bodyPr/>
          <a:lstStyle/>
          <a:p>
            <a:r>
              <a:rPr lang="en-US" altLang="zh-TW" dirty="0" smtClean="0"/>
              <a:t>TIOJ</a:t>
            </a:r>
            <a:r>
              <a:rPr lang="zh-TW" altLang="en-US" dirty="0" smtClean="0"/>
              <a:t> </a:t>
            </a:r>
            <a:r>
              <a:rPr lang="en-US" altLang="zh-TW" dirty="0" smtClean="0"/>
              <a:t>2134</a:t>
            </a:r>
            <a:r>
              <a:rPr lang="zh-TW" altLang="en-US" dirty="0" smtClean="0"/>
              <a:t> 魔法藥水</a:t>
            </a:r>
            <a:endParaRPr lang="zh-TW" altLang="en-US" dirty="0"/>
          </a:p>
        </p:txBody>
      </p:sp>
      <p:sp>
        <p:nvSpPr>
          <p:cNvPr id="5" name="內容版面配置區 4"/>
          <p:cNvSpPr>
            <a:spLocks noGrp="1"/>
          </p:cNvSpPr>
          <p:nvPr>
            <p:ph idx="1"/>
          </p:nvPr>
        </p:nvSpPr>
        <p:spPr/>
        <p:txBody>
          <a:bodyPr/>
          <a:lstStyle/>
          <a:p>
            <a:r>
              <a:rPr lang="zh-TW" altLang="en-US" dirty="0" smtClean="0"/>
              <a:t>最後對這張圖跑一次最大流即為答案</a:t>
            </a:r>
            <a:endParaRPr lang="zh-TW" altLang="en-US" dirty="0"/>
          </a:p>
        </p:txBody>
      </p:sp>
    </p:spTree>
    <p:extLst>
      <p:ext uri="{BB962C8B-B14F-4D97-AF65-F5344CB8AC3E}">
        <p14:creationId xmlns:p14="http://schemas.microsoft.com/office/powerpoint/2010/main" val="3952868708"/>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A5D1B1D8-7B5A-4BED-AB39-CB90796B6FDF}"/>
              </a:ext>
            </a:extLst>
          </p:cNvPr>
          <p:cNvSpPr>
            <a:spLocks noGrp="1"/>
          </p:cNvSpPr>
          <p:nvPr>
            <p:ph type="title"/>
          </p:nvPr>
        </p:nvSpPr>
        <p:spPr/>
        <p:txBody>
          <a:bodyPr/>
          <a:lstStyle/>
          <a:p>
            <a:r>
              <a:rPr lang="en-US" altLang="zh-TW" dirty="0" smtClean="0"/>
              <a:t>Conclusion</a:t>
            </a:r>
            <a:endParaRPr lang="zh-TW" altLang="en-US" dirty="0"/>
          </a:p>
        </p:txBody>
      </p:sp>
      <p:sp>
        <p:nvSpPr>
          <p:cNvPr id="3" name="文字版面配置區 2">
            <a:extLst>
              <a:ext uri="{FF2B5EF4-FFF2-40B4-BE49-F238E27FC236}">
                <a16:creationId xmlns="" xmlns:a16="http://schemas.microsoft.com/office/drawing/2014/main" id="{B3B906D7-A118-4330-B00A-0C1FA36F7D92}"/>
              </a:ext>
            </a:extLst>
          </p:cNvPr>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4252720973"/>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F8731630-D65B-4E4B-ADAE-3017772A52D2}"/>
              </a:ext>
            </a:extLst>
          </p:cNvPr>
          <p:cNvSpPr>
            <a:spLocks noGrp="1"/>
          </p:cNvSpPr>
          <p:nvPr>
            <p:ph type="title"/>
          </p:nvPr>
        </p:nvSpPr>
        <p:spPr/>
        <p:txBody>
          <a:bodyPr/>
          <a:lstStyle/>
          <a:p>
            <a:r>
              <a:rPr lang="zh-TW" altLang="en-US" dirty="0" smtClean="0"/>
              <a:t>總結</a:t>
            </a:r>
            <a:endParaRPr lang="zh-TW" altLang="en-US" dirty="0"/>
          </a:p>
        </p:txBody>
      </p:sp>
      <p:sp>
        <p:nvSpPr>
          <p:cNvPr id="5" name="內容版面配置區 4"/>
          <p:cNvSpPr>
            <a:spLocks noGrp="1"/>
          </p:cNvSpPr>
          <p:nvPr>
            <p:ph idx="1"/>
          </p:nvPr>
        </p:nvSpPr>
        <p:spPr/>
        <p:txBody>
          <a:bodyPr/>
          <a:lstStyle/>
          <a:p>
            <a:r>
              <a:rPr lang="zh-TW" altLang="en-US" dirty="0" smtClean="0"/>
              <a:t>這兩種類型的題目常常會看不出來，只能靠多練習多寫題目來累積經驗</a:t>
            </a:r>
            <a:endParaRPr lang="en-US" altLang="zh-TW" dirty="0" smtClean="0"/>
          </a:p>
          <a:p>
            <a:endParaRPr lang="en-US" altLang="zh-TW" dirty="0"/>
          </a:p>
          <a:p>
            <a:r>
              <a:rPr lang="zh-TW" altLang="en-US" dirty="0" smtClean="0"/>
              <a:t>如果掌握了技巧的話，那麼看到這種類型的題目就能一眼看出來了</a:t>
            </a:r>
            <a:endParaRPr lang="zh-TW" altLang="en-US" dirty="0"/>
          </a:p>
        </p:txBody>
      </p:sp>
    </p:spTree>
    <p:extLst>
      <p:ext uri="{BB962C8B-B14F-4D97-AF65-F5344CB8AC3E}">
        <p14:creationId xmlns:p14="http://schemas.microsoft.com/office/powerpoint/2010/main" val="1437596187"/>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A5D1B1D8-7B5A-4BED-AB39-CB90796B6FDF}"/>
              </a:ext>
            </a:extLst>
          </p:cNvPr>
          <p:cNvSpPr>
            <a:spLocks noGrp="1"/>
          </p:cNvSpPr>
          <p:nvPr>
            <p:ph type="title"/>
          </p:nvPr>
        </p:nvSpPr>
        <p:spPr/>
        <p:txBody>
          <a:bodyPr/>
          <a:lstStyle/>
          <a:p>
            <a:r>
              <a:rPr lang="en-US" altLang="zh-TW" dirty="0"/>
              <a:t>Questions?</a:t>
            </a:r>
            <a:endParaRPr lang="zh-TW" altLang="en-US" dirty="0"/>
          </a:p>
        </p:txBody>
      </p:sp>
      <p:sp>
        <p:nvSpPr>
          <p:cNvPr id="3" name="文字版面配置區 2">
            <a:extLst>
              <a:ext uri="{FF2B5EF4-FFF2-40B4-BE49-F238E27FC236}">
                <a16:creationId xmlns="" xmlns:a16="http://schemas.microsoft.com/office/drawing/2014/main" id="{B3B906D7-A118-4330-B00A-0C1FA36F7D92}"/>
              </a:ext>
            </a:extLst>
          </p:cNvPr>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7826450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F8731630-D65B-4E4B-ADAE-3017772A52D2}"/>
              </a:ext>
            </a:extLst>
          </p:cNvPr>
          <p:cNvSpPr>
            <a:spLocks noGrp="1"/>
          </p:cNvSpPr>
          <p:nvPr>
            <p:ph type="title"/>
          </p:nvPr>
        </p:nvSpPr>
        <p:spPr/>
        <p:txBody>
          <a:bodyPr/>
          <a:lstStyle/>
          <a:p>
            <a:r>
              <a:rPr lang="zh-TW" altLang="en-US" dirty="0" smtClean="0"/>
              <a:t>二分圖最大匹配</a:t>
            </a:r>
            <a:endParaRPr lang="zh-TW" altLang="en-US" dirty="0"/>
          </a:p>
        </p:txBody>
      </p:sp>
      <mc:AlternateContent xmlns:mc="http://schemas.openxmlformats.org/markup-compatibility/2006" xmlns:a14="http://schemas.microsoft.com/office/drawing/2010/main">
        <mc:Choice Requires="a14">
          <p:sp>
            <p:nvSpPr>
              <p:cNvPr id="8" name="內容版面配置區 2">
                <a:extLst>
                  <a:ext uri="{FF2B5EF4-FFF2-40B4-BE49-F238E27FC236}">
                    <a16:creationId xmlns="" xmlns:a16="http://schemas.microsoft.com/office/drawing/2014/main" id="{D46730E1-C50B-468C-832F-9B47A713BA63}"/>
                  </a:ext>
                </a:extLst>
              </p:cNvPr>
              <p:cNvSpPr>
                <a:spLocks noGrp="1"/>
              </p:cNvSpPr>
              <p:nvPr>
                <p:ph idx="1"/>
              </p:nvPr>
            </p:nvSpPr>
            <p:spPr>
              <a:xfrm>
                <a:off x="838200" y="1825625"/>
                <a:ext cx="10707806" cy="4351338"/>
              </a:xfrm>
            </p:spPr>
            <p:txBody>
              <a:bodyPr>
                <a:normAutofit/>
              </a:bodyPr>
              <a:lstStyle/>
              <a:p>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有了以上想法，便可以直接構造出演算法了</a:t>
                </a:r>
                <a:endParaRPr lang="en-US" altLang="zh-TW"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endParaRPr lang="en-US" altLang="zh-TW"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枚舉二分圖某一側的所有點，若從該點出發找不到任何的擴充路徑，則將其移出匹配，否則將擴充路徑上所有的邊反轉，匹配數</a:t>
                </a:r>
                <a14:m>
                  <m:oMath xmlns:m="http://schemas.openxmlformats.org/officeDocument/2006/math">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r>
                      <a:rPr lang="en-US" altLang="zh-TW"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m:t>
                    </m:r>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1</m:t>
                    </m:r>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oMath>
                </a14:m>
                <a:endParaRPr lang="en-US" altLang="zh-TW"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p:txBody>
          </p:sp>
        </mc:Choice>
        <mc:Fallback xmlns="">
          <p:sp>
            <p:nvSpPr>
              <p:cNvPr id="8" name="內容版面配置區 2">
                <a:extLst>
                  <a:ext uri="{FF2B5EF4-FFF2-40B4-BE49-F238E27FC236}">
                    <a16:creationId xmlns:a14="http://schemas.microsoft.com/office/drawing/2010/main" xmlns="" xmlns:a16="http://schemas.microsoft.com/office/drawing/2014/main" id="{D46730E1-C50B-468C-832F-9B47A713BA63}"/>
                  </a:ext>
                </a:extLst>
              </p:cNvPr>
              <p:cNvSpPr>
                <a:spLocks noGrp="1" noRot="1" noChangeAspect="1" noMove="1" noResize="1" noEditPoints="1" noAdjustHandles="1" noChangeArrowheads="1" noChangeShapeType="1" noTextEdit="1"/>
              </p:cNvSpPr>
              <p:nvPr>
                <p:ph idx="1"/>
              </p:nvPr>
            </p:nvSpPr>
            <p:spPr>
              <a:xfrm>
                <a:off x="838200" y="1825625"/>
                <a:ext cx="10707806" cy="4351338"/>
              </a:xfrm>
              <a:blipFill rotWithShape="0">
                <a:blip r:embed="rId2"/>
                <a:stretch>
                  <a:fillRect l="-1310" t="-3361" r="-399"/>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9083193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F8731630-D65B-4E4B-ADAE-3017772A52D2}"/>
              </a:ext>
            </a:extLst>
          </p:cNvPr>
          <p:cNvSpPr>
            <a:spLocks noGrp="1"/>
          </p:cNvSpPr>
          <p:nvPr>
            <p:ph type="title"/>
          </p:nvPr>
        </p:nvSpPr>
        <p:spPr/>
        <p:txBody>
          <a:bodyPr/>
          <a:lstStyle/>
          <a:p>
            <a:r>
              <a:rPr lang="zh-TW" altLang="en-US" dirty="0" smtClean="0"/>
              <a:t>如何找擴充路徑？</a:t>
            </a:r>
            <a:endParaRPr lang="zh-TW" altLang="en-US" dirty="0"/>
          </a:p>
        </p:txBody>
      </p:sp>
      <mc:AlternateContent xmlns:mc="http://schemas.openxmlformats.org/markup-compatibility/2006" xmlns:a14="http://schemas.microsoft.com/office/drawing/2010/main">
        <mc:Choice Requires="a14">
          <p:sp>
            <p:nvSpPr>
              <p:cNvPr id="8" name="內容版面配置區 2">
                <a:extLst>
                  <a:ext uri="{FF2B5EF4-FFF2-40B4-BE49-F238E27FC236}">
                    <a16:creationId xmlns="" xmlns:a16="http://schemas.microsoft.com/office/drawing/2014/main" id="{D46730E1-C50B-468C-832F-9B47A713BA63}"/>
                  </a:ext>
                </a:extLst>
              </p:cNvPr>
              <p:cNvSpPr>
                <a:spLocks noGrp="1"/>
              </p:cNvSpPr>
              <p:nvPr>
                <p:ph idx="1"/>
              </p:nvPr>
            </p:nvSpPr>
            <p:spPr>
              <a:xfrm>
                <a:off x="838200" y="1825625"/>
                <a:ext cx="10707806" cy="4351338"/>
              </a:xfrm>
            </p:spPr>
            <p:txBody>
              <a:bodyPr>
                <a:normAutofit/>
              </a:bodyPr>
              <a:lstStyle/>
              <a:p>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利用二分圖的性質</a:t>
                </a:r>
                <a:endParaRPr lang="en-US" altLang="zh-TW"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若將一個二分圖塗成黑白兩色，只要從二分圖的未匹配黑點開始 </a:t>
                </a:r>
                <a:r>
                  <a:rPr lang="en-US" altLang="zh-TW"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DFS</a:t>
                </a:r>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，找到相鄰白點後檢查其是否為未匹配點，</a:t>
                </a:r>
                <a:endParaRPr lang="en-US" altLang="zh-TW"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若是未匹配點，則找到擴充路徑，匹配數</a:t>
                </a:r>
                <a14:m>
                  <m:oMath xmlns:m="http://schemas.openxmlformats.org/officeDocument/2006/math">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r>
                      <a:rPr lang="en-US" altLang="zh-TW"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m:t>
                    </m:r>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1</m:t>
                    </m:r>
                    <m:r>
                      <a:rPr lang="zh-TW" altLang="en-US"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 </m:t>
                    </m:r>
                  </m:oMath>
                </a14:m>
                <a:endParaRPr lang="en-US" altLang="zh-TW"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否則從該白點的匹配黑點開始 </a:t>
                </a:r>
                <a:r>
                  <a:rPr lang="en-US" altLang="zh-TW"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DFS</a:t>
                </a:r>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，繼續尋找擴充路徑，若找到擴充路徑則將其反轉，匹配數</a:t>
                </a:r>
                <a14:m>
                  <m:oMath xmlns:m="http://schemas.openxmlformats.org/officeDocument/2006/math">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r>
                      <a:rPr lang="en-US" altLang="zh-TW"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m:t>
                    </m:r>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1</m:t>
                    </m:r>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oMath>
                </a14:m>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，找不到匹配點則回傳</a:t>
                </a:r>
                <a14:m>
                  <m:oMath xmlns:m="http://schemas.openxmlformats.org/officeDocument/2006/math">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r>
                      <a:rPr lang="en-US" altLang="zh-TW"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0</m:t>
                    </m:r>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oMath>
                </a14:m>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，此時起點可以繼續選擇下一個白點</a:t>
                </a:r>
                <a:endParaRPr lang="en-US" altLang="zh-TW"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如果找不到任何擴充路徑，將該黑點移出可能匹配的</a:t>
                </a:r>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點</a:t>
                </a:r>
                <a:endParaRPr lang="en-US" altLang="zh-TW"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p:txBody>
          </p:sp>
        </mc:Choice>
        <mc:Fallback xmlns="">
          <p:sp>
            <p:nvSpPr>
              <p:cNvPr id="8" name="內容版面配置區 2">
                <a:extLst>
                  <a:ext uri="{FF2B5EF4-FFF2-40B4-BE49-F238E27FC236}">
                    <a16:creationId xmlns:a14="http://schemas.microsoft.com/office/drawing/2010/main" xmlns="" xmlns:a16="http://schemas.microsoft.com/office/drawing/2014/main" id="{D46730E1-C50B-468C-832F-9B47A713BA63}"/>
                  </a:ext>
                </a:extLst>
              </p:cNvPr>
              <p:cNvSpPr>
                <a:spLocks noGrp="1" noRot="1" noChangeAspect="1" noMove="1" noResize="1" noEditPoints="1" noAdjustHandles="1" noChangeArrowheads="1" noChangeShapeType="1" noTextEdit="1"/>
              </p:cNvSpPr>
              <p:nvPr>
                <p:ph idx="1"/>
              </p:nvPr>
            </p:nvSpPr>
            <p:spPr>
              <a:xfrm>
                <a:off x="838200" y="1825625"/>
                <a:ext cx="10707806" cy="4351338"/>
              </a:xfrm>
              <a:blipFill rotWithShape="0">
                <a:blip r:embed="rId2"/>
                <a:stretch>
                  <a:fillRect l="-1310" t="-3361" r="-1765"/>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428610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5573" y="2360800"/>
            <a:ext cx="3460853" cy="3951100"/>
          </a:xfrm>
          <a:prstGeom prst="rect">
            <a:avLst/>
          </a:prstGeom>
        </p:spPr>
      </p:pic>
      <p:sp>
        <p:nvSpPr>
          <p:cNvPr id="2" name="標題 1">
            <a:extLst>
              <a:ext uri="{FF2B5EF4-FFF2-40B4-BE49-F238E27FC236}">
                <a16:creationId xmlns="" xmlns:a16="http://schemas.microsoft.com/office/drawing/2014/main" id="{F8731630-D65B-4E4B-ADAE-3017772A52D2}"/>
              </a:ext>
            </a:extLst>
          </p:cNvPr>
          <p:cNvSpPr>
            <a:spLocks noGrp="1"/>
          </p:cNvSpPr>
          <p:nvPr>
            <p:ph type="title"/>
          </p:nvPr>
        </p:nvSpPr>
        <p:spPr/>
        <p:txBody>
          <a:bodyPr/>
          <a:lstStyle/>
          <a:p>
            <a:r>
              <a:rPr lang="zh-TW" altLang="en-US" dirty="0" smtClean="0"/>
              <a:t>二分圖最大匹配</a:t>
            </a:r>
            <a:endParaRPr lang="zh-TW" altLang="en-US" dirty="0"/>
          </a:p>
        </p:txBody>
      </p:sp>
      <p:sp>
        <p:nvSpPr>
          <p:cNvPr id="8" name="內容版面配置區 2">
            <a:extLst>
              <a:ext uri="{FF2B5EF4-FFF2-40B4-BE49-F238E27FC236}">
                <a16:creationId xmlns:mc="http://schemas.openxmlformats.org/markup-compatibility/2006" xmlns:a14="http://schemas.microsoft.com/office/drawing/2010/main" xmlns="" xmlns:a16="http://schemas.microsoft.com/office/drawing/2014/main" id="{D46730E1-C50B-468C-832F-9B47A713BA63}"/>
              </a:ext>
            </a:extLst>
          </p:cNvPr>
          <p:cNvSpPr>
            <a:spLocks noGrp="1"/>
          </p:cNvSpPr>
          <p:nvPr>
            <p:ph idx="1"/>
          </p:nvPr>
        </p:nvSpPr>
        <p:spPr>
          <a:xfrm>
            <a:off x="838200" y="1825625"/>
            <a:ext cx="10707806" cy="4351338"/>
          </a:xfrm>
        </p:spPr>
        <p:txBody>
          <a:bodyPr>
            <a:normAutofit/>
          </a:bodyPr>
          <a:lstStyle/>
          <a:p>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考慮這張二分圖，假設左方為黑點</a:t>
            </a:r>
            <a:endParaRPr lang="en-US" altLang="zh-TW"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p:txBody>
      </p:sp>
    </p:spTree>
    <p:extLst>
      <p:ext uri="{BB962C8B-B14F-4D97-AF65-F5344CB8AC3E}">
        <p14:creationId xmlns:p14="http://schemas.microsoft.com/office/powerpoint/2010/main" val="17634915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14493" y="2360800"/>
            <a:ext cx="3460853" cy="3951100"/>
          </a:xfrm>
          <a:prstGeom prst="rect">
            <a:avLst/>
          </a:prstGeom>
        </p:spPr>
      </p:pic>
      <p:sp>
        <p:nvSpPr>
          <p:cNvPr id="2" name="標題 1">
            <a:extLst>
              <a:ext uri="{FF2B5EF4-FFF2-40B4-BE49-F238E27FC236}">
                <a16:creationId xmlns="" xmlns:a16="http://schemas.microsoft.com/office/drawing/2014/main" id="{F8731630-D65B-4E4B-ADAE-3017772A52D2}"/>
              </a:ext>
            </a:extLst>
          </p:cNvPr>
          <p:cNvSpPr>
            <a:spLocks noGrp="1"/>
          </p:cNvSpPr>
          <p:nvPr>
            <p:ph type="title"/>
          </p:nvPr>
        </p:nvSpPr>
        <p:spPr/>
        <p:txBody>
          <a:bodyPr/>
          <a:lstStyle/>
          <a:p>
            <a:r>
              <a:rPr lang="zh-TW" altLang="en-US" dirty="0" smtClean="0"/>
              <a:t>二分圖最大匹配</a:t>
            </a:r>
            <a:endParaRPr lang="zh-TW" altLang="en-US" dirty="0"/>
          </a:p>
        </p:txBody>
      </p:sp>
      <p:sp>
        <p:nvSpPr>
          <p:cNvPr id="8" name="內容版面配置區 2">
            <a:extLst>
              <a:ext uri="{FF2B5EF4-FFF2-40B4-BE49-F238E27FC236}">
                <a16:creationId xmlns:mc="http://schemas.openxmlformats.org/markup-compatibility/2006" xmlns:a14="http://schemas.microsoft.com/office/drawing/2010/main" xmlns="" xmlns:a16="http://schemas.microsoft.com/office/drawing/2014/main" id="{D46730E1-C50B-468C-832F-9B47A713BA63}"/>
              </a:ext>
            </a:extLst>
          </p:cNvPr>
          <p:cNvSpPr>
            <a:spLocks noGrp="1"/>
          </p:cNvSpPr>
          <p:nvPr>
            <p:ph idx="1"/>
          </p:nvPr>
        </p:nvSpPr>
        <p:spPr>
          <a:xfrm>
            <a:off x="838200" y="1825625"/>
            <a:ext cx="10707806" cy="4351338"/>
          </a:xfrm>
        </p:spPr>
        <p:txBody>
          <a:bodyPr>
            <a:normAutofit/>
          </a:bodyPr>
          <a:lstStyle/>
          <a:p>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先從第一個黑點開始找擴充路徑</a:t>
            </a:r>
            <a:endParaRPr lang="en-US" altLang="zh-TW"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p:txBody>
      </p:sp>
    </p:spTree>
    <p:extLst>
      <p:ext uri="{BB962C8B-B14F-4D97-AF65-F5344CB8AC3E}">
        <p14:creationId xmlns:p14="http://schemas.microsoft.com/office/powerpoint/2010/main" val="35757669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A5D1B1D8-7B5A-4BED-AB39-CB90796B6FDF}"/>
              </a:ext>
            </a:extLst>
          </p:cNvPr>
          <p:cNvSpPr>
            <a:spLocks noGrp="1"/>
          </p:cNvSpPr>
          <p:nvPr>
            <p:ph type="title"/>
          </p:nvPr>
        </p:nvSpPr>
        <p:spPr/>
        <p:txBody>
          <a:bodyPr/>
          <a:lstStyle/>
          <a:p>
            <a:r>
              <a:rPr lang="en-US" altLang="zh-TW" dirty="0" smtClean="0"/>
              <a:t>Bipartite Graph</a:t>
            </a:r>
            <a:endParaRPr lang="zh-TW" altLang="en-US" dirty="0"/>
          </a:p>
        </p:txBody>
      </p:sp>
      <p:sp>
        <p:nvSpPr>
          <p:cNvPr id="3" name="文字版面配置區 2">
            <a:extLst>
              <a:ext uri="{FF2B5EF4-FFF2-40B4-BE49-F238E27FC236}">
                <a16:creationId xmlns="" xmlns:a16="http://schemas.microsoft.com/office/drawing/2014/main" id="{B3B906D7-A118-4330-B00A-0C1FA36F7D92}"/>
              </a:ext>
            </a:extLst>
          </p:cNvPr>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11662527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14493" y="2360800"/>
            <a:ext cx="3460853" cy="3951100"/>
          </a:xfrm>
          <a:prstGeom prst="rect">
            <a:avLst/>
          </a:prstGeom>
        </p:spPr>
      </p:pic>
      <p:sp>
        <p:nvSpPr>
          <p:cNvPr id="2" name="標題 1">
            <a:extLst>
              <a:ext uri="{FF2B5EF4-FFF2-40B4-BE49-F238E27FC236}">
                <a16:creationId xmlns="" xmlns:a16="http://schemas.microsoft.com/office/drawing/2014/main" id="{F8731630-D65B-4E4B-ADAE-3017772A52D2}"/>
              </a:ext>
            </a:extLst>
          </p:cNvPr>
          <p:cNvSpPr>
            <a:spLocks noGrp="1"/>
          </p:cNvSpPr>
          <p:nvPr>
            <p:ph type="title"/>
          </p:nvPr>
        </p:nvSpPr>
        <p:spPr/>
        <p:txBody>
          <a:bodyPr/>
          <a:lstStyle/>
          <a:p>
            <a:r>
              <a:rPr lang="zh-TW" altLang="en-US" dirty="0" smtClean="0"/>
              <a:t>二分圖最大匹配</a:t>
            </a:r>
            <a:endParaRPr lang="zh-TW" altLang="en-US" dirty="0"/>
          </a:p>
        </p:txBody>
      </p:sp>
      <p:sp>
        <p:nvSpPr>
          <p:cNvPr id="8" name="內容版面配置區 2">
            <a:extLst>
              <a:ext uri="{FF2B5EF4-FFF2-40B4-BE49-F238E27FC236}">
                <a16:creationId xmlns:mc="http://schemas.openxmlformats.org/markup-compatibility/2006" xmlns:a14="http://schemas.microsoft.com/office/drawing/2010/main" xmlns="" xmlns:a16="http://schemas.microsoft.com/office/drawing/2014/main" id="{D46730E1-C50B-468C-832F-9B47A713BA63}"/>
              </a:ext>
            </a:extLst>
          </p:cNvPr>
          <p:cNvSpPr>
            <a:spLocks noGrp="1"/>
          </p:cNvSpPr>
          <p:nvPr>
            <p:ph idx="1"/>
          </p:nvPr>
        </p:nvSpPr>
        <p:spPr>
          <a:xfrm>
            <a:off x="838200" y="1825625"/>
            <a:ext cx="10707806" cy="4351338"/>
          </a:xfrm>
        </p:spPr>
        <p:txBody>
          <a:bodyPr>
            <a:normAutofit/>
          </a:bodyPr>
          <a:lstStyle/>
          <a:p>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找到了擴充路徑</a:t>
            </a:r>
            <a:endParaRPr lang="en-US" altLang="zh-TW"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p:txBody>
      </p:sp>
    </p:spTree>
    <p:extLst>
      <p:ext uri="{BB962C8B-B14F-4D97-AF65-F5344CB8AC3E}">
        <p14:creationId xmlns:p14="http://schemas.microsoft.com/office/powerpoint/2010/main" val="2602544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14493" y="2360800"/>
            <a:ext cx="3460853" cy="3951100"/>
          </a:xfrm>
          <a:prstGeom prst="rect">
            <a:avLst/>
          </a:prstGeom>
        </p:spPr>
      </p:pic>
      <p:sp>
        <p:nvSpPr>
          <p:cNvPr id="2" name="標題 1">
            <a:extLst>
              <a:ext uri="{FF2B5EF4-FFF2-40B4-BE49-F238E27FC236}">
                <a16:creationId xmlns="" xmlns:a16="http://schemas.microsoft.com/office/drawing/2014/main" id="{F8731630-D65B-4E4B-ADAE-3017772A52D2}"/>
              </a:ext>
            </a:extLst>
          </p:cNvPr>
          <p:cNvSpPr>
            <a:spLocks noGrp="1"/>
          </p:cNvSpPr>
          <p:nvPr>
            <p:ph type="title"/>
          </p:nvPr>
        </p:nvSpPr>
        <p:spPr/>
        <p:txBody>
          <a:bodyPr/>
          <a:lstStyle/>
          <a:p>
            <a:r>
              <a:rPr lang="zh-TW" altLang="en-US" dirty="0" smtClean="0"/>
              <a:t>二分圖最大匹配</a:t>
            </a:r>
            <a:endParaRPr lang="zh-TW" altLang="en-US" dirty="0"/>
          </a:p>
        </p:txBody>
      </p:sp>
      <mc:AlternateContent xmlns:mc="http://schemas.openxmlformats.org/markup-compatibility/2006" xmlns:a14="http://schemas.microsoft.com/office/drawing/2010/main">
        <mc:Choice Requires="a14">
          <p:sp>
            <p:nvSpPr>
              <p:cNvPr id="8" name="內容版面配置區 2">
                <a:extLst>
                  <a:ext uri="{FF2B5EF4-FFF2-40B4-BE49-F238E27FC236}">
                    <a16:creationId xmlns="" xmlns:a16="http://schemas.microsoft.com/office/drawing/2014/main" id="{D46730E1-C50B-468C-832F-9B47A713BA63}"/>
                  </a:ext>
                </a:extLst>
              </p:cNvPr>
              <p:cNvSpPr>
                <a:spLocks noGrp="1"/>
              </p:cNvSpPr>
              <p:nvPr>
                <p:ph idx="1"/>
              </p:nvPr>
            </p:nvSpPr>
            <p:spPr>
              <a:xfrm>
                <a:off x="838200" y="1825625"/>
                <a:ext cx="10707806" cy="4351338"/>
              </a:xfrm>
            </p:spPr>
            <p:txBody>
              <a:bodyPr>
                <a:normAutofit/>
              </a:bodyPr>
              <a:lstStyle/>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將其匹配邊與未匹配邊反轉，匹配數</a:t>
                </a:r>
                <a14:m>
                  <m:oMath xmlns:m="http://schemas.openxmlformats.org/officeDocument/2006/math">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+1</m:t>
                    </m:r>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oMath>
                </a14:m>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p:txBody>
          </p:sp>
        </mc:Choice>
        <mc:Fallback xmlns="">
          <p:sp>
            <p:nvSpPr>
              <p:cNvPr id="8" name="內容版面配置區 2">
                <a:extLst>
                  <a:ext uri="{FF2B5EF4-FFF2-40B4-BE49-F238E27FC236}">
                    <a16:creationId xmlns:a14="http://schemas.microsoft.com/office/drawing/2010/main" xmlns="" xmlns:a16="http://schemas.microsoft.com/office/drawing/2014/main" id="{D46730E1-C50B-468C-832F-9B47A713BA63}"/>
                  </a:ext>
                </a:extLst>
              </p:cNvPr>
              <p:cNvSpPr>
                <a:spLocks noGrp="1" noRot="1" noChangeAspect="1" noMove="1" noResize="1" noEditPoints="1" noAdjustHandles="1" noChangeArrowheads="1" noChangeShapeType="1" noTextEdit="1"/>
              </p:cNvSpPr>
              <p:nvPr>
                <p:ph idx="1"/>
              </p:nvPr>
            </p:nvSpPr>
            <p:spPr>
              <a:xfrm>
                <a:off x="838200" y="1825625"/>
                <a:ext cx="10707806" cy="4351338"/>
              </a:xfrm>
              <a:blipFill rotWithShape="0">
                <a:blip r:embed="rId3"/>
                <a:stretch>
                  <a:fillRect l="-1310" t="-3361"/>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4434401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14493" y="2360800"/>
            <a:ext cx="3460853" cy="3951100"/>
          </a:xfrm>
          <a:prstGeom prst="rect">
            <a:avLst/>
          </a:prstGeom>
        </p:spPr>
      </p:pic>
      <p:sp>
        <p:nvSpPr>
          <p:cNvPr id="2" name="標題 1">
            <a:extLst>
              <a:ext uri="{FF2B5EF4-FFF2-40B4-BE49-F238E27FC236}">
                <a16:creationId xmlns="" xmlns:a16="http://schemas.microsoft.com/office/drawing/2014/main" id="{F8731630-D65B-4E4B-ADAE-3017772A52D2}"/>
              </a:ext>
            </a:extLst>
          </p:cNvPr>
          <p:cNvSpPr>
            <a:spLocks noGrp="1"/>
          </p:cNvSpPr>
          <p:nvPr>
            <p:ph type="title"/>
          </p:nvPr>
        </p:nvSpPr>
        <p:spPr/>
        <p:txBody>
          <a:bodyPr/>
          <a:lstStyle/>
          <a:p>
            <a:r>
              <a:rPr lang="zh-TW" altLang="en-US" dirty="0" smtClean="0"/>
              <a:t>二分圖最大匹配</a:t>
            </a:r>
            <a:endParaRPr lang="zh-TW" altLang="en-US" dirty="0"/>
          </a:p>
        </p:txBody>
      </p:sp>
      <mc:AlternateContent xmlns:mc="http://schemas.openxmlformats.org/markup-compatibility/2006" xmlns:a14="http://schemas.microsoft.com/office/drawing/2010/main">
        <mc:Choice Requires="a14">
          <p:sp>
            <p:nvSpPr>
              <p:cNvPr id="8" name="內容版面配置區 2">
                <a:extLst>
                  <a:ext uri="{FF2B5EF4-FFF2-40B4-BE49-F238E27FC236}">
                    <a16:creationId xmlns="" xmlns:a16="http://schemas.microsoft.com/office/drawing/2014/main" id="{D46730E1-C50B-468C-832F-9B47A713BA63}"/>
                  </a:ext>
                </a:extLst>
              </p:cNvPr>
              <p:cNvSpPr>
                <a:spLocks noGrp="1"/>
              </p:cNvSpPr>
              <p:nvPr>
                <p:ph idx="1"/>
              </p:nvPr>
            </p:nvSpPr>
            <p:spPr>
              <a:xfrm>
                <a:off x="838200" y="1825625"/>
                <a:ext cx="10707806" cy="4351338"/>
              </a:xfrm>
            </p:spPr>
            <p:txBody>
              <a:bodyPr>
                <a:normAutofit/>
              </a:bodyPr>
              <a:lstStyle/>
              <a:p>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將其匹配邊與</a:t>
                </a:r>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未</a:t>
                </a:r>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匹配邊反轉，匹配數</a:t>
                </a:r>
                <a14:m>
                  <m:oMath xmlns:m="http://schemas.openxmlformats.org/officeDocument/2006/math">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r>
                      <a:rPr lang="en-US" altLang="zh-TW"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m:t>
                    </m:r>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1</m:t>
                    </m:r>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oMath>
                </a14:m>
                <a:endParaRPr lang="en-US" altLang="zh-TW"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p:txBody>
          </p:sp>
        </mc:Choice>
        <mc:Fallback xmlns="">
          <p:sp>
            <p:nvSpPr>
              <p:cNvPr id="8" name="內容版面配置區 2">
                <a:extLst>
                  <a:ext uri="{FF2B5EF4-FFF2-40B4-BE49-F238E27FC236}">
                    <a16:creationId xmlns:a16="http://schemas.microsoft.com/office/drawing/2014/main" xmlns="" xmlns:a14="http://schemas.microsoft.com/office/drawing/2010/main" id="{D46730E1-C50B-468C-832F-9B47A713BA63}"/>
                  </a:ext>
                </a:extLst>
              </p:cNvPr>
              <p:cNvSpPr>
                <a:spLocks noGrp="1" noRot="1" noChangeAspect="1" noMove="1" noResize="1" noEditPoints="1" noAdjustHandles="1" noChangeArrowheads="1" noChangeShapeType="1" noTextEdit="1"/>
              </p:cNvSpPr>
              <p:nvPr>
                <p:ph idx="1"/>
              </p:nvPr>
            </p:nvSpPr>
            <p:spPr>
              <a:xfrm>
                <a:off x="838200" y="1825625"/>
                <a:ext cx="10707806" cy="4351338"/>
              </a:xfrm>
              <a:blipFill rotWithShape="0">
                <a:blip r:embed="rId3"/>
                <a:stretch>
                  <a:fillRect l="-1310" t="-3361"/>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0837149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14492" y="2360800"/>
            <a:ext cx="3460853" cy="3951100"/>
          </a:xfrm>
          <a:prstGeom prst="rect">
            <a:avLst/>
          </a:prstGeom>
        </p:spPr>
      </p:pic>
      <p:sp>
        <p:nvSpPr>
          <p:cNvPr id="2" name="標題 1">
            <a:extLst>
              <a:ext uri="{FF2B5EF4-FFF2-40B4-BE49-F238E27FC236}">
                <a16:creationId xmlns="" xmlns:a16="http://schemas.microsoft.com/office/drawing/2014/main" id="{F8731630-D65B-4E4B-ADAE-3017772A52D2}"/>
              </a:ext>
            </a:extLst>
          </p:cNvPr>
          <p:cNvSpPr>
            <a:spLocks noGrp="1"/>
          </p:cNvSpPr>
          <p:nvPr>
            <p:ph type="title"/>
          </p:nvPr>
        </p:nvSpPr>
        <p:spPr/>
        <p:txBody>
          <a:bodyPr/>
          <a:lstStyle/>
          <a:p>
            <a:r>
              <a:rPr lang="zh-TW" altLang="en-US" dirty="0" smtClean="0"/>
              <a:t>二分圖最大匹配</a:t>
            </a:r>
            <a:endParaRPr lang="zh-TW" altLang="en-US" dirty="0"/>
          </a:p>
        </p:txBody>
      </p:sp>
      <p:sp>
        <p:nvSpPr>
          <p:cNvPr id="8" name="內容版面配置區 2">
            <a:extLst>
              <a:ext uri="{FF2B5EF4-FFF2-40B4-BE49-F238E27FC236}">
                <a16:creationId xmlns:mc="http://schemas.openxmlformats.org/markup-compatibility/2006" xmlns:a14="http://schemas.microsoft.com/office/drawing/2010/main" xmlns="" xmlns:a16="http://schemas.microsoft.com/office/drawing/2014/main" id="{D46730E1-C50B-468C-832F-9B47A713BA63}"/>
              </a:ext>
            </a:extLst>
          </p:cNvPr>
          <p:cNvSpPr>
            <a:spLocks noGrp="1"/>
          </p:cNvSpPr>
          <p:nvPr>
            <p:ph idx="1"/>
          </p:nvPr>
        </p:nvSpPr>
        <p:spPr>
          <a:xfrm>
            <a:off x="838200" y="1825625"/>
            <a:ext cx="10707806" cy="4351338"/>
          </a:xfrm>
        </p:spPr>
        <p:txBody>
          <a:bodyPr>
            <a:normAutofit/>
          </a:bodyPr>
          <a:lstStyle/>
          <a:p>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接著從第二個點開始找擴充路徑</a:t>
            </a:r>
            <a:endParaRPr lang="en-US" altLang="zh-TW"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p:txBody>
      </p:sp>
    </p:spTree>
    <p:extLst>
      <p:ext uri="{BB962C8B-B14F-4D97-AF65-F5344CB8AC3E}">
        <p14:creationId xmlns:p14="http://schemas.microsoft.com/office/powerpoint/2010/main" val="1878833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14493" y="2360800"/>
            <a:ext cx="3460853" cy="3951100"/>
          </a:xfrm>
          <a:prstGeom prst="rect">
            <a:avLst/>
          </a:prstGeom>
        </p:spPr>
      </p:pic>
      <p:sp>
        <p:nvSpPr>
          <p:cNvPr id="2" name="標題 1">
            <a:extLst>
              <a:ext uri="{FF2B5EF4-FFF2-40B4-BE49-F238E27FC236}">
                <a16:creationId xmlns="" xmlns:a16="http://schemas.microsoft.com/office/drawing/2014/main" id="{F8731630-D65B-4E4B-ADAE-3017772A52D2}"/>
              </a:ext>
            </a:extLst>
          </p:cNvPr>
          <p:cNvSpPr>
            <a:spLocks noGrp="1"/>
          </p:cNvSpPr>
          <p:nvPr>
            <p:ph type="title"/>
          </p:nvPr>
        </p:nvSpPr>
        <p:spPr/>
        <p:txBody>
          <a:bodyPr/>
          <a:lstStyle/>
          <a:p>
            <a:r>
              <a:rPr lang="zh-TW" altLang="en-US" dirty="0" smtClean="0"/>
              <a:t>二分圖最大匹配</a:t>
            </a:r>
            <a:endParaRPr lang="zh-TW" altLang="en-US" dirty="0"/>
          </a:p>
        </p:txBody>
      </p:sp>
      <p:sp>
        <p:nvSpPr>
          <p:cNvPr id="8" name="內容版面配置區 2">
            <a:extLst>
              <a:ext uri="{FF2B5EF4-FFF2-40B4-BE49-F238E27FC236}">
                <a16:creationId xmlns:mc="http://schemas.openxmlformats.org/markup-compatibility/2006" xmlns:a14="http://schemas.microsoft.com/office/drawing/2010/main" xmlns="" xmlns:a16="http://schemas.microsoft.com/office/drawing/2014/main" id="{D46730E1-C50B-468C-832F-9B47A713BA63}"/>
              </a:ext>
            </a:extLst>
          </p:cNvPr>
          <p:cNvSpPr>
            <a:spLocks noGrp="1"/>
          </p:cNvSpPr>
          <p:nvPr>
            <p:ph idx="1"/>
          </p:nvPr>
        </p:nvSpPr>
        <p:spPr>
          <a:xfrm>
            <a:off x="838200" y="1825625"/>
            <a:ext cx="10707806" cy="4351338"/>
          </a:xfrm>
        </p:spPr>
        <p:txBody>
          <a:bodyPr>
            <a:normAutofit/>
          </a:bodyPr>
          <a:lstStyle/>
          <a:p>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找到了擴充路徑</a:t>
            </a:r>
            <a:endParaRPr lang="en-US" altLang="zh-TW"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p:txBody>
      </p:sp>
    </p:spTree>
    <p:extLst>
      <p:ext uri="{BB962C8B-B14F-4D97-AF65-F5344CB8AC3E}">
        <p14:creationId xmlns:p14="http://schemas.microsoft.com/office/powerpoint/2010/main" val="25395579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14493" y="2360800"/>
            <a:ext cx="3460853" cy="3951100"/>
          </a:xfrm>
          <a:prstGeom prst="rect">
            <a:avLst/>
          </a:prstGeom>
        </p:spPr>
      </p:pic>
      <p:sp>
        <p:nvSpPr>
          <p:cNvPr id="2" name="標題 1">
            <a:extLst>
              <a:ext uri="{FF2B5EF4-FFF2-40B4-BE49-F238E27FC236}">
                <a16:creationId xmlns="" xmlns:a16="http://schemas.microsoft.com/office/drawing/2014/main" id="{F8731630-D65B-4E4B-ADAE-3017772A52D2}"/>
              </a:ext>
            </a:extLst>
          </p:cNvPr>
          <p:cNvSpPr>
            <a:spLocks noGrp="1"/>
          </p:cNvSpPr>
          <p:nvPr>
            <p:ph type="title"/>
          </p:nvPr>
        </p:nvSpPr>
        <p:spPr/>
        <p:txBody>
          <a:bodyPr/>
          <a:lstStyle/>
          <a:p>
            <a:r>
              <a:rPr lang="zh-TW" altLang="en-US" dirty="0" smtClean="0"/>
              <a:t>二分圖最大匹配</a:t>
            </a:r>
            <a:endParaRPr lang="zh-TW" altLang="en-US" dirty="0"/>
          </a:p>
        </p:txBody>
      </p:sp>
      <mc:AlternateContent xmlns:mc="http://schemas.openxmlformats.org/markup-compatibility/2006" xmlns:a14="http://schemas.microsoft.com/office/drawing/2010/main">
        <mc:Choice Requires="a14">
          <p:sp>
            <p:nvSpPr>
              <p:cNvPr id="8" name="內容版面配置區 2">
                <a:extLst>
                  <a:ext uri="{FF2B5EF4-FFF2-40B4-BE49-F238E27FC236}">
                    <a16:creationId xmlns="" xmlns:a16="http://schemas.microsoft.com/office/drawing/2014/main" id="{D46730E1-C50B-468C-832F-9B47A713BA63}"/>
                  </a:ext>
                </a:extLst>
              </p:cNvPr>
              <p:cNvSpPr>
                <a:spLocks noGrp="1"/>
              </p:cNvSpPr>
              <p:nvPr>
                <p:ph idx="1"/>
              </p:nvPr>
            </p:nvSpPr>
            <p:spPr>
              <a:xfrm>
                <a:off x="838200" y="1825625"/>
                <a:ext cx="10707806" cy="4351338"/>
              </a:xfrm>
            </p:spPr>
            <p:txBody>
              <a:bodyPr>
                <a:normAutofit/>
              </a:bodyPr>
              <a:lstStyle/>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將其匹配邊與未匹配邊反轉，匹配數</a:t>
                </a:r>
                <a14:m>
                  <m:oMath xmlns:m="http://schemas.openxmlformats.org/officeDocument/2006/math">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+1</m:t>
                    </m:r>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oMath>
                </a14:m>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p:txBody>
          </p:sp>
        </mc:Choice>
        <mc:Fallback xmlns="">
          <p:sp>
            <p:nvSpPr>
              <p:cNvPr id="8" name="內容版面配置區 2">
                <a:extLst>
                  <a:ext uri="{FF2B5EF4-FFF2-40B4-BE49-F238E27FC236}">
                    <a16:creationId xmlns:a16="http://schemas.microsoft.com/office/drawing/2014/main" xmlns="" xmlns:a14="http://schemas.microsoft.com/office/drawing/2010/main" id="{D46730E1-C50B-468C-832F-9B47A713BA63}"/>
                  </a:ext>
                </a:extLst>
              </p:cNvPr>
              <p:cNvSpPr>
                <a:spLocks noGrp="1" noRot="1" noChangeAspect="1" noMove="1" noResize="1" noEditPoints="1" noAdjustHandles="1" noChangeArrowheads="1" noChangeShapeType="1" noTextEdit="1"/>
              </p:cNvSpPr>
              <p:nvPr>
                <p:ph idx="1"/>
              </p:nvPr>
            </p:nvSpPr>
            <p:spPr>
              <a:xfrm>
                <a:off x="838200" y="1825625"/>
                <a:ext cx="10707806" cy="4351338"/>
              </a:xfrm>
              <a:blipFill rotWithShape="0">
                <a:blip r:embed="rId3"/>
                <a:stretch>
                  <a:fillRect l="-1310" t="-3361"/>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8751894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14493" y="2360800"/>
            <a:ext cx="3460853" cy="3951100"/>
          </a:xfrm>
          <a:prstGeom prst="rect">
            <a:avLst/>
          </a:prstGeom>
        </p:spPr>
      </p:pic>
      <p:sp>
        <p:nvSpPr>
          <p:cNvPr id="2" name="標題 1">
            <a:extLst>
              <a:ext uri="{FF2B5EF4-FFF2-40B4-BE49-F238E27FC236}">
                <a16:creationId xmlns="" xmlns:a16="http://schemas.microsoft.com/office/drawing/2014/main" id="{F8731630-D65B-4E4B-ADAE-3017772A52D2}"/>
              </a:ext>
            </a:extLst>
          </p:cNvPr>
          <p:cNvSpPr>
            <a:spLocks noGrp="1"/>
          </p:cNvSpPr>
          <p:nvPr>
            <p:ph type="title"/>
          </p:nvPr>
        </p:nvSpPr>
        <p:spPr/>
        <p:txBody>
          <a:bodyPr/>
          <a:lstStyle/>
          <a:p>
            <a:r>
              <a:rPr lang="zh-TW" altLang="en-US" dirty="0" smtClean="0"/>
              <a:t>二分圖最大匹配</a:t>
            </a:r>
            <a:endParaRPr lang="zh-TW" altLang="en-US" dirty="0"/>
          </a:p>
        </p:txBody>
      </p:sp>
      <mc:AlternateContent xmlns:mc="http://schemas.openxmlformats.org/markup-compatibility/2006" xmlns:a14="http://schemas.microsoft.com/office/drawing/2010/main">
        <mc:Choice Requires="a14">
          <p:sp>
            <p:nvSpPr>
              <p:cNvPr id="8" name="內容版面配置區 2">
                <a:extLst>
                  <a:ext uri="{FF2B5EF4-FFF2-40B4-BE49-F238E27FC236}">
                    <a16:creationId xmlns="" xmlns:a16="http://schemas.microsoft.com/office/drawing/2014/main" id="{D46730E1-C50B-468C-832F-9B47A713BA63}"/>
                  </a:ext>
                </a:extLst>
              </p:cNvPr>
              <p:cNvSpPr>
                <a:spLocks noGrp="1"/>
              </p:cNvSpPr>
              <p:nvPr>
                <p:ph idx="1"/>
              </p:nvPr>
            </p:nvSpPr>
            <p:spPr>
              <a:xfrm>
                <a:off x="838200" y="1825625"/>
                <a:ext cx="10707806" cy="4351338"/>
              </a:xfrm>
            </p:spPr>
            <p:txBody>
              <a:bodyPr>
                <a:normAutofit/>
              </a:bodyPr>
              <a:lstStyle/>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將其匹配邊與未匹配邊反轉，匹配數</a:t>
                </a:r>
                <a14:m>
                  <m:oMath xmlns:m="http://schemas.openxmlformats.org/officeDocument/2006/math">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+1</m:t>
                    </m:r>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oMath>
                </a14:m>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p:txBody>
          </p:sp>
        </mc:Choice>
        <mc:Fallback xmlns="">
          <p:sp>
            <p:nvSpPr>
              <p:cNvPr id="8" name="內容版面配置區 2">
                <a:extLst>
                  <a:ext uri="{FF2B5EF4-FFF2-40B4-BE49-F238E27FC236}">
                    <a16:creationId xmlns:a16="http://schemas.microsoft.com/office/drawing/2014/main" xmlns="" xmlns:a14="http://schemas.microsoft.com/office/drawing/2010/main" id="{D46730E1-C50B-468C-832F-9B47A713BA63}"/>
                  </a:ext>
                </a:extLst>
              </p:cNvPr>
              <p:cNvSpPr>
                <a:spLocks noGrp="1" noRot="1" noChangeAspect="1" noMove="1" noResize="1" noEditPoints="1" noAdjustHandles="1" noChangeArrowheads="1" noChangeShapeType="1" noTextEdit="1"/>
              </p:cNvSpPr>
              <p:nvPr>
                <p:ph idx="1"/>
              </p:nvPr>
            </p:nvSpPr>
            <p:spPr>
              <a:xfrm>
                <a:off x="838200" y="1825625"/>
                <a:ext cx="10707806" cy="4351338"/>
              </a:xfrm>
              <a:blipFill rotWithShape="0">
                <a:blip r:embed="rId3"/>
                <a:stretch>
                  <a:fillRect l="-1310" t="-3361"/>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5732418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F8731630-D65B-4E4B-ADAE-3017772A52D2}"/>
              </a:ext>
            </a:extLst>
          </p:cNvPr>
          <p:cNvSpPr>
            <a:spLocks noGrp="1"/>
          </p:cNvSpPr>
          <p:nvPr>
            <p:ph type="title"/>
          </p:nvPr>
        </p:nvSpPr>
        <p:spPr/>
        <p:txBody>
          <a:bodyPr/>
          <a:lstStyle/>
          <a:p>
            <a:r>
              <a:rPr lang="zh-TW" altLang="en-US" dirty="0" smtClean="0"/>
              <a:t>二分圖最大匹配</a:t>
            </a:r>
            <a:endParaRPr lang="zh-TW" altLang="en-US" dirty="0"/>
          </a:p>
        </p:txBody>
      </p:sp>
      <p:sp>
        <p:nvSpPr>
          <p:cNvPr id="8" name="內容版面配置區 2">
            <a:extLst>
              <a:ext uri="{FF2B5EF4-FFF2-40B4-BE49-F238E27FC236}">
                <a16:creationId xmlns:mc="http://schemas.openxmlformats.org/markup-compatibility/2006" xmlns:a14="http://schemas.microsoft.com/office/drawing/2010/main" xmlns="" xmlns:a16="http://schemas.microsoft.com/office/drawing/2014/main" id="{D46730E1-C50B-468C-832F-9B47A713BA63}"/>
              </a:ext>
            </a:extLst>
          </p:cNvPr>
          <p:cNvSpPr>
            <a:spLocks noGrp="1"/>
          </p:cNvSpPr>
          <p:nvPr>
            <p:ph idx="1"/>
          </p:nvPr>
        </p:nvSpPr>
        <p:spPr>
          <a:xfrm>
            <a:off x="838200" y="1825625"/>
            <a:ext cx="10707806" cy="4351338"/>
          </a:xfrm>
        </p:spPr>
        <p:txBody>
          <a:bodyPr>
            <a:normAutofit/>
          </a:bodyPr>
          <a:lstStyle/>
          <a:p>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接著從第三個點開始找擴充路徑</a:t>
            </a:r>
            <a:endParaRPr lang="en-US" altLang="zh-TW"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p:txBody>
      </p:sp>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14493" y="2360800"/>
            <a:ext cx="3460853" cy="3951100"/>
          </a:xfrm>
          <a:prstGeom prst="rect">
            <a:avLst/>
          </a:prstGeom>
        </p:spPr>
      </p:pic>
    </p:spTree>
    <p:extLst>
      <p:ext uri="{BB962C8B-B14F-4D97-AF65-F5344CB8AC3E}">
        <p14:creationId xmlns:p14="http://schemas.microsoft.com/office/powerpoint/2010/main" val="23840066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14493" y="2360800"/>
            <a:ext cx="3460853" cy="3951100"/>
          </a:xfrm>
          <a:prstGeom prst="rect">
            <a:avLst/>
          </a:prstGeom>
        </p:spPr>
      </p:pic>
      <p:sp>
        <p:nvSpPr>
          <p:cNvPr id="2" name="標題 1">
            <a:extLst>
              <a:ext uri="{FF2B5EF4-FFF2-40B4-BE49-F238E27FC236}">
                <a16:creationId xmlns="" xmlns:a16="http://schemas.microsoft.com/office/drawing/2014/main" id="{F8731630-D65B-4E4B-ADAE-3017772A52D2}"/>
              </a:ext>
            </a:extLst>
          </p:cNvPr>
          <p:cNvSpPr>
            <a:spLocks noGrp="1"/>
          </p:cNvSpPr>
          <p:nvPr>
            <p:ph type="title"/>
          </p:nvPr>
        </p:nvSpPr>
        <p:spPr/>
        <p:txBody>
          <a:bodyPr/>
          <a:lstStyle/>
          <a:p>
            <a:r>
              <a:rPr lang="zh-TW" altLang="en-US" dirty="0" smtClean="0"/>
              <a:t>二分圖最大匹配</a:t>
            </a:r>
            <a:endParaRPr lang="zh-TW" altLang="en-US" dirty="0"/>
          </a:p>
        </p:txBody>
      </p:sp>
      <p:sp>
        <p:nvSpPr>
          <p:cNvPr id="8" name="內容版面配置區 2">
            <a:extLst>
              <a:ext uri="{FF2B5EF4-FFF2-40B4-BE49-F238E27FC236}">
                <a16:creationId xmlns:mc="http://schemas.openxmlformats.org/markup-compatibility/2006" xmlns:a14="http://schemas.microsoft.com/office/drawing/2010/main" xmlns="" xmlns:a16="http://schemas.microsoft.com/office/drawing/2014/main" id="{D46730E1-C50B-468C-832F-9B47A713BA63}"/>
              </a:ext>
            </a:extLst>
          </p:cNvPr>
          <p:cNvSpPr>
            <a:spLocks noGrp="1"/>
          </p:cNvSpPr>
          <p:nvPr>
            <p:ph idx="1"/>
          </p:nvPr>
        </p:nvSpPr>
        <p:spPr>
          <a:xfrm>
            <a:off x="838200" y="1825625"/>
            <a:ext cx="10707806" cy="4351338"/>
          </a:xfrm>
        </p:spPr>
        <p:txBody>
          <a:bodyPr>
            <a:normAutofit/>
          </a:bodyPr>
          <a:lstStyle/>
          <a:p>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找到了擴充路徑</a:t>
            </a:r>
            <a:endParaRPr lang="en-US" altLang="zh-TW"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p:txBody>
      </p:sp>
    </p:spTree>
    <p:extLst>
      <p:ext uri="{BB962C8B-B14F-4D97-AF65-F5344CB8AC3E}">
        <p14:creationId xmlns:p14="http://schemas.microsoft.com/office/powerpoint/2010/main" val="25778791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14493" y="2360800"/>
            <a:ext cx="3460853" cy="3951100"/>
          </a:xfrm>
          <a:prstGeom prst="rect">
            <a:avLst/>
          </a:prstGeom>
        </p:spPr>
      </p:pic>
      <p:sp>
        <p:nvSpPr>
          <p:cNvPr id="2" name="標題 1">
            <a:extLst>
              <a:ext uri="{FF2B5EF4-FFF2-40B4-BE49-F238E27FC236}">
                <a16:creationId xmlns="" xmlns:a16="http://schemas.microsoft.com/office/drawing/2014/main" id="{F8731630-D65B-4E4B-ADAE-3017772A52D2}"/>
              </a:ext>
            </a:extLst>
          </p:cNvPr>
          <p:cNvSpPr>
            <a:spLocks noGrp="1"/>
          </p:cNvSpPr>
          <p:nvPr>
            <p:ph type="title"/>
          </p:nvPr>
        </p:nvSpPr>
        <p:spPr/>
        <p:txBody>
          <a:bodyPr/>
          <a:lstStyle/>
          <a:p>
            <a:r>
              <a:rPr lang="zh-TW" altLang="en-US" dirty="0" smtClean="0"/>
              <a:t>二分圖最大匹配</a:t>
            </a:r>
            <a:endParaRPr lang="zh-TW" altLang="en-US" dirty="0"/>
          </a:p>
        </p:txBody>
      </p:sp>
      <mc:AlternateContent xmlns:mc="http://schemas.openxmlformats.org/markup-compatibility/2006" xmlns:a14="http://schemas.microsoft.com/office/drawing/2010/main">
        <mc:Choice Requires="a14">
          <p:sp>
            <p:nvSpPr>
              <p:cNvPr id="8" name="內容版面配置區 2">
                <a:extLst>
                  <a:ext uri="{FF2B5EF4-FFF2-40B4-BE49-F238E27FC236}">
                    <a16:creationId xmlns="" xmlns:a16="http://schemas.microsoft.com/office/drawing/2014/main" id="{D46730E1-C50B-468C-832F-9B47A713BA63}"/>
                  </a:ext>
                </a:extLst>
              </p:cNvPr>
              <p:cNvSpPr>
                <a:spLocks noGrp="1"/>
              </p:cNvSpPr>
              <p:nvPr>
                <p:ph idx="1"/>
              </p:nvPr>
            </p:nvSpPr>
            <p:spPr>
              <a:xfrm>
                <a:off x="838200" y="1825625"/>
                <a:ext cx="10707806" cy="4351338"/>
              </a:xfrm>
            </p:spPr>
            <p:txBody>
              <a:bodyPr>
                <a:normAutofit/>
              </a:bodyPr>
              <a:lstStyle/>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將其匹配邊與未匹配邊反轉，匹配數</a:t>
                </a:r>
                <a14:m>
                  <m:oMath xmlns:m="http://schemas.openxmlformats.org/officeDocument/2006/math">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+1</m:t>
                    </m:r>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oMath>
                </a14:m>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p:txBody>
          </p:sp>
        </mc:Choice>
        <mc:Fallback xmlns="">
          <p:sp>
            <p:nvSpPr>
              <p:cNvPr id="8" name="內容版面配置區 2">
                <a:extLst>
                  <a:ext uri="{FF2B5EF4-FFF2-40B4-BE49-F238E27FC236}">
                    <a16:creationId xmlns:a16="http://schemas.microsoft.com/office/drawing/2014/main" xmlns="" xmlns:a14="http://schemas.microsoft.com/office/drawing/2010/main" id="{D46730E1-C50B-468C-832F-9B47A713BA63}"/>
                  </a:ext>
                </a:extLst>
              </p:cNvPr>
              <p:cNvSpPr>
                <a:spLocks noGrp="1" noRot="1" noChangeAspect="1" noMove="1" noResize="1" noEditPoints="1" noAdjustHandles="1" noChangeArrowheads="1" noChangeShapeType="1" noTextEdit="1"/>
              </p:cNvSpPr>
              <p:nvPr>
                <p:ph idx="1"/>
              </p:nvPr>
            </p:nvSpPr>
            <p:spPr>
              <a:xfrm>
                <a:off x="838200" y="1825625"/>
                <a:ext cx="10707806" cy="4351338"/>
              </a:xfrm>
              <a:blipFill rotWithShape="0">
                <a:blip r:embed="rId3"/>
                <a:stretch>
                  <a:fillRect l="-1310" t="-3361"/>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8617975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F8731630-D65B-4E4B-ADAE-3017772A52D2}"/>
              </a:ext>
            </a:extLst>
          </p:cNvPr>
          <p:cNvSpPr>
            <a:spLocks noGrp="1"/>
          </p:cNvSpPr>
          <p:nvPr>
            <p:ph type="title"/>
          </p:nvPr>
        </p:nvSpPr>
        <p:spPr/>
        <p:txBody>
          <a:bodyPr/>
          <a:lstStyle/>
          <a:p>
            <a:r>
              <a:rPr lang="zh-TW" altLang="en-US" dirty="0" smtClean="0"/>
              <a:t>二分</a:t>
            </a:r>
            <a:r>
              <a:rPr lang="zh-TW" altLang="en-US" dirty="0"/>
              <a:t>圖</a:t>
            </a:r>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 xmlns:a16="http://schemas.microsoft.com/office/drawing/2014/main" id="{D46730E1-C50B-468C-832F-9B47A713BA63}"/>
                  </a:ext>
                </a:extLst>
              </p:cNvPr>
              <p:cNvSpPr>
                <a:spLocks noGrp="1"/>
              </p:cNvSpPr>
              <p:nvPr>
                <p:ph idx="1"/>
              </p:nvPr>
            </p:nvSpPr>
            <p:spPr/>
            <p:txBody>
              <a:bodyPr/>
              <a:lstStyle/>
              <a:p>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對於一張圖</a:t>
                </a:r>
                <a14:m>
                  <m:oMath xmlns:m="http://schemas.openxmlformats.org/officeDocument/2006/math">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 </m:t>
                    </m:r>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𝐺</m:t>
                    </m:r>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oMath>
                </a14:m>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中，存在一種方法可以將所有點分割成兩個不相交點集</a:t>
                </a:r>
                <a14:m>
                  <m:oMath xmlns:m="http://schemas.openxmlformats.org/officeDocument/2006/math">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r>
                      <a:rPr lang="en-US" altLang="zh-TW"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𝑈</m:t>
                    </m:r>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oMath>
                </a14:m>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與</a:t>
                </a:r>
                <a14:m>
                  <m:oMath xmlns:m="http://schemas.openxmlformats.org/officeDocument/2006/math">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r>
                      <a:rPr lang="en-US" altLang="zh-TW"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𝑉</m:t>
                    </m:r>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oMath>
                </a14:m>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，且對於所有的邊</a:t>
                </a:r>
                <a14:m>
                  <m:oMath xmlns:m="http://schemas.openxmlformats.org/officeDocument/2006/math">
                    <m:r>
                      <a:rPr lang="en-US" altLang="zh-TW" b="0" i="0" smtClean="0">
                        <a:latin typeface="Cambria Math" panose="02040503050406030204" pitchFamily="18" charset="0"/>
                        <a:ea typeface="Meslo LG M for Powerline" panose="020B0609030804020204" pitchFamily="50" charset="0"/>
                        <a:cs typeface="Meslo LG M for Powerline" panose="020B0609030804020204" pitchFamily="50" charset="0"/>
                      </a:rPr>
                      <m:t> </m:t>
                    </m:r>
                    <m:d>
                      <m:dPr>
                        <m:ctrlP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ctrlPr>
                      </m:dPr>
                      <m:e>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𝑢</m:t>
                        </m:r>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m:t>
                        </m:r>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𝑣</m:t>
                        </m:r>
                      </m:e>
                    </m:d>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m:t>
                    </m:r>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𝐺</m:t>
                    </m:r>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 </m:t>
                    </m:r>
                  </m:oMath>
                </a14:m>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a:t>
                </a:r>
                <a14:m>
                  <m:oMath xmlns:m="http://schemas.openxmlformats.org/officeDocument/2006/math">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𝑢</m:t>
                    </m:r>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oMath>
                </a14:m>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與</a:t>
                </a:r>
                <a14:m>
                  <m:oMath xmlns:m="http://schemas.openxmlformats.org/officeDocument/2006/math">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𝑣</m:t>
                    </m:r>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oMath>
                </a14:m>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屬於不同點集。</a:t>
                </a:r>
                <a:endParaRPr lang="en-US" altLang="zh-TW"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換句話說，當所有點被分成兩個點集後，所有的邊都會「跨越點集」。</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p:txBody>
          </p:sp>
        </mc:Choice>
        <mc:Fallback xmlns="">
          <p:sp>
            <p:nvSpPr>
              <p:cNvPr id="3" name="內容版面配置區 2">
                <a:extLst>
                  <a:ext uri="{FF2B5EF4-FFF2-40B4-BE49-F238E27FC236}">
                    <a16:creationId xmlns:a16="http://schemas.microsoft.com/office/drawing/2014/main" xmlns="" xmlns:a14="http://schemas.microsoft.com/office/drawing/2010/main" id="{D46730E1-C50B-468C-832F-9B47A713BA63}"/>
                  </a:ext>
                </a:extLst>
              </p:cNvPr>
              <p:cNvSpPr>
                <a:spLocks noGrp="1" noRot="1" noChangeAspect="1" noMove="1" noResize="1" noEditPoints="1" noAdjustHandles="1" noChangeArrowheads="1" noChangeShapeType="1" noTextEdit="1"/>
              </p:cNvSpPr>
              <p:nvPr>
                <p:ph idx="1"/>
              </p:nvPr>
            </p:nvSpPr>
            <p:spPr>
              <a:blipFill rotWithShape="0">
                <a:blip r:embed="rId2"/>
                <a:stretch>
                  <a:fillRect l="-1333" t="-2941"/>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8868447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14493" y="2360800"/>
            <a:ext cx="3460853" cy="3951100"/>
          </a:xfrm>
          <a:prstGeom prst="rect">
            <a:avLst/>
          </a:prstGeom>
        </p:spPr>
      </p:pic>
      <p:sp>
        <p:nvSpPr>
          <p:cNvPr id="2" name="標題 1">
            <a:extLst>
              <a:ext uri="{FF2B5EF4-FFF2-40B4-BE49-F238E27FC236}">
                <a16:creationId xmlns="" xmlns:a16="http://schemas.microsoft.com/office/drawing/2014/main" id="{F8731630-D65B-4E4B-ADAE-3017772A52D2}"/>
              </a:ext>
            </a:extLst>
          </p:cNvPr>
          <p:cNvSpPr>
            <a:spLocks noGrp="1"/>
          </p:cNvSpPr>
          <p:nvPr>
            <p:ph type="title"/>
          </p:nvPr>
        </p:nvSpPr>
        <p:spPr/>
        <p:txBody>
          <a:bodyPr/>
          <a:lstStyle/>
          <a:p>
            <a:r>
              <a:rPr lang="zh-TW" altLang="en-US" dirty="0" smtClean="0"/>
              <a:t>二分圖最大匹配</a:t>
            </a:r>
            <a:endParaRPr lang="zh-TW" altLang="en-US" dirty="0"/>
          </a:p>
        </p:txBody>
      </p:sp>
      <mc:AlternateContent xmlns:mc="http://schemas.openxmlformats.org/markup-compatibility/2006" xmlns:a14="http://schemas.microsoft.com/office/drawing/2010/main">
        <mc:Choice Requires="a14">
          <p:sp>
            <p:nvSpPr>
              <p:cNvPr id="8" name="內容版面配置區 2">
                <a:extLst>
                  <a:ext uri="{FF2B5EF4-FFF2-40B4-BE49-F238E27FC236}">
                    <a16:creationId xmlns="" xmlns:a16="http://schemas.microsoft.com/office/drawing/2014/main" id="{D46730E1-C50B-468C-832F-9B47A713BA63}"/>
                  </a:ext>
                </a:extLst>
              </p:cNvPr>
              <p:cNvSpPr>
                <a:spLocks noGrp="1"/>
              </p:cNvSpPr>
              <p:nvPr>
                <p:ph idx="1"/>
              </p:nvPr>
            </p:nvSpPr>
            <p:spPr>
              <a:xfrm>
                <a:off x="838200" y="1825625"/>
                <a:ext cx="10707806" cy="4351338"/>
              </a:xfrm>
            </p:spPr>
            <p:txBody>
              <a:bodyPr>
                <a:normAutofit/>
              </a:bodyPr>
              <a:lstStyle/>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將其匹配邊與未匹配邊反轉，匹配數</a:t>
                </a:r>
                <a14:m>
                  <m:oMath xmlns:m="http://schemas.openxmlformats.org/officeDocument/2006/math">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+1</m:t>
                    </m:r>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oMath>
                </a14:m>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p:txBody>
          </p:sp>
        </mc:Choice>
        <mc:Fallback xmlns="">
          <p:sp>
            <p:nvSpPr>
              <p:cNvPr id="8" name="內容版面配置區 2">
                <a:extLst>
                  <a:ext uri="{FF2B5EF4-FFF2-40B4-BE49-F238E27FC236}">
                    <a16:creationId xmlns:a16="http://schemas.microsoft.com/office/drawing/2014/main" xmlns="" xmlns:a14="http://schemas.microsoft.com/office/drawing/2010/main" id="{D46730E1-C50B-468C-832F-9B47A713BA63}"/>
                  </a:ext>
                </a:extLst>
              </p:cNvPr>
              <p:cNvSpPr>
                <a:spLocks noGrp="1" noRot="1" noChangeAspect="1" noMove="1" noResize="1" noEditPoints="1" noAdjustHandles="1" noChangeArrowheads="1" noChangeShapeType="1" noTextEdit="1"/>
              </p:cNvSpPr>
              <p:nvPr>
                <p:ph idx="1"/>
              </p:nvPr>
            </p:nvSpPr>
            <p:spPr>
              <a:xfrm>
                <a:off x="838200" y="1825625"/>
                <a:ext cx="10707806" cy="4351338"/>
              </a:xfrm>
              <a:blipFill rotWithShape="0">
                <a:blip r:embed="rId3"/>
                <a:stretch>
                  <a:fillRect l="-1310" t="-3361"/>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3816940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F8731630-D65B-4E4B-ADAE-3017772A52D2}"/>
              </a:ext>
            </a:extLst>
          </p:cNvPr>
          <p:cNvSpPr>
            <a:spLocks noGrp="1"/>
          </p:cNvSpPr>
          <p:nvPr>
            <p:ph type="title"/>
          </p:nvPr>
        </p:nvSpPr>
        <p:spPr/>
        <p:txBody>
          <a:bodyPr/>
          <a:lstStyle/>
          <a:p>
            <a:r>
              <a:rPr lang="zh-TW" altLang="en-US" dirty="0" smtClean="0"/>
              <a:t>二分圖最大匹配</a:t>
            </a:r>
            <a:endParaRPr lang="zh-TW" altLang="en-US" dirty="0"/>
          </a:p>
        </p:txBody>
      </p:sp>
      <p:sp>
        <p:nvSpPr>
          <p:cNvPr id="8" name="內容版面配置區 2">
            <a:extLst>
              <a:ext uri="{FF2B5EF4-FFF2-40B4-BE49-F238E27FC236}">
                <a16:creationId xmlns:mc="http://schemas.openxmlformats.org/markup-compatibility/2006" xmlns:a14="http://schemas.microsoft.com/office/drawing/2010/main" xmlns="" xmlns:a16="http://schemas.microsoft.com/office/drawing/2014/main" id="{D46730E1-C50B-468C-832F-9B47A713BA63}"/>
              </a:ext>
            </a:extLst>
          </p:cNvPr>
          <p:cNvSpPr>
            <a:spLocks noGrp="1"/>
          </p:cNvSpPr>
          <p:nvPr>
            <p:ph idx="1"/>
          </p:nvPr>
        </p:nvSpPr>
        <p:spPr>
          <a:xfrm>
            <a:off x="838200" y="1825625"/>
            <a:ext cx="10707806" cy="4351338"/>
          </a:xfrm>
        </p:spPr>
        <p:txBody>
          <a:bodyPr>
            <a:normAutofit/>
          </a:bodyPr>
          <a:lstStyle/>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接著從</a:t>
            </a:r>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第四個</a:t>
            </a:r>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點開始找擴充路徑</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p:txBody>
      </p:sp>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14493" y="2360800"/>
            <a:ext cx="3460853" cy="3951100"/>
          </a:xfrm>
          <a:prstGeom prst="rect">
            <a:avLst/>
          </a:prstGeom>
        </p:spPr>
      </p:pic>
    </p:spTree>
    <p:extLst>
      <p:ext uri="{BB962C8B-B14F-4D97-AF65-F5344CB8AC3E}">
        <p14:creationId xmlns:p14="http://schemas.microsoft.com/office/powerpoint/2010/main" val="30978158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F8731630-D65B-4E4B-ADAE-3017772A52D2}"/>
              </a:ext>
            </a:extLst>
          </p:cNvPr>
          <p:cNvSpPr>
            <a:spLocks noGrp="1"/>
          </p:cNvSpPr>
          <p:nvPr>
            <p:ph type="title"/>
          </p:nvPr>
        </p:nvSpPr>
        <p:spPr/>
        <p:txBody>
          <a:bodyPr/>
          <a:lstStyle/>
          <a:p>
            <a:r>
              <a:rPr lang="zh-TW" altLang="en-US" dirty="0" smtClean="0"/>
              <a:t>二分圖最大匹配</a:t>
            </a:r>
            <a:endParaRPr lang="zh-TW" altLang="en-US" dirty="0"/>
          </a:p>
        </p:txBody>
      </p:sp>
      <p:sp>
        <p:nvSpPr>
          <p:cNvPr id="8" name="內容版面配置區 2">
            <a:extLst>
              <a:ext uri="{FF2B5EF4-FFF2-40B4-BE49-F238E27FC236}">
                <a16:creationId xmlns:mc="http://schemas.openxmlformats.org/markup-compatibility/2006" xmlns:a14="http://schemas.microsoft.com/office/drawing/2010/main" xmlns="" xmlns:a16="http://schemas.microsoft.com/office/drawing/2014/main" id="{D46730E1-C50B-468C-832F-9B47A713BA63}"/>
              </a:ext>
            </a:extLst>
          </p:cNvPr>
          <p:cNvSpPr>
            <a:spLocks noGrp="1"/>
          </p:cNvSpPr>
          <p:nvPr>
            <p:ph idx="1"/>
          </p:nvPr>
        </p:nvSpPr>
        <p:spPr>
          <a:xfrm>
            <a:off x="838200" y="1825625"/>
            <a:ext cx="10707806" cy="4351338"/>
          </a:xfrm>
        </p:spPr>
        <p:txBody>
          <a:bodyPr>
            <a:normAutofit/>
          </a:bodyPr>
          <a:lstStyle/>
          <a:p>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發現找不到擴充路徑</a:t>
            </a:r>
            <a:endParaRPr lang="en-US" altLang="zh-TW"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因此第四個點不可能是匹配點</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p:txBody>
      </p:sp>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14493" y="2360800"/>
            <a:ext cx="3460853" cy="3951100"/>
          </a:xfrm>
          <a:prstGeom prst="rect">
            <a:avLst/>
          </a:prstGeom>
        </p:spPr>
      </p:pic>
    </p:spTree>
    <p:extLst>
      <p:ext uri="{BB962C8B-B14F-4D97-AF65-F5344CB8AC3E}">
        <p14:creationId xmlns:p14="http://schemas.microsoft.com/office/powerpoint/2010/main" val="18473317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F8731630-D65B-4E4B-ADAE-3017772A52D2}"/>
              </a:ext>
            </a:extLst>
          </p:cNvPr>
          <p:cNvSpPr>
            <a:spLocks noGrp="1"/>
          </p:cNvSpPr>
          <p:nvPr>
            <p:ph type="title"/>
          </p:nvPr>
        </p:nvSpPr>
        <p:spPr/>
        <p:txBody>
          <a:bodyPr/>
          <a:lstStyle/>
          <a:p>
            <a:r>
              <a:rPr lang="zh-TW" altLang="en-US" dirty="0" smtClean="0"/>
              <a:t>二分圖最大匹配</a:t>
            </a:r>
            <a:endParaRPr lang="zh-TW" altLang="en-US" dirty="0"/>
          </a:p>
        </p:txBody>
      </p:sp>
      <p:sp>
        <p:nvSpPr>
          <p:cNvPr id="8" name="內容版面配置區 2">
            <a:extLst>
              <a:ext uri="{FF2B5EF4-FFF2-40B4-BE49-F238E27FC236}">
                <a16:creationId xmlns:mc="http://schemas.openxmlformats.org/markup-compatibility/2006" xmlns:a14="http://schemas.microsoft.com/office/drawing/2010/main" xmlns="" xmlns:a16="http://schemas.microsoft.com/office/drawing/2014/main" id="{D46730E1-C50B-468C-832F-9B47A713BA63}"/>
              </a:ext>
            </a:extLst>
          </p:cNvPr>
          <p:cNvSpPr>
            <a:spLocks noGrp="1"/>
          </p:cNvSpPr>
          <p:nvPr>
            <p:ph idx="1"/>
          </p:nvPr>
        </p:nvSpPr>
        <p:spPr>
          <a:xfrm>
            <a:off x="838200" y="1825625"/>
            <a:ext cx="10707806" cy="4351338"/>
          </a:xfrm>
        </p:spPr>
        <p:txBody>
          <a:bodyPr>
            <a:normAutofit/>
          </a:bodyPr>
          <a:lstStyle/>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接著從</a:t>
            </a:r>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第五個</a:t>
            </a:r>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點開始找擴充路徑</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p:txBody>
      </p:sp>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14493" y="2360800"/>
            <a:ext cx="3460853" cy="3951100"/>
          </a:xfrm>
          <a:prstGeom prst="rect">
            <a:avLst/>
          </a:prstGeom>
        </p:spPr>
      </p:pic>
    </p:spTree>
    <p:extLst>
      <p:ext uri="{BB962C8B-B14F-4D97-AF65-F5344CB8AC3E}">
        <p14:creationId xmlns:p14="http://schemas.microsoft.com/office/powerpoint/2010/main" val="36182759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F8731630-D65B-4E4B-ADAE-3017772A52D2}"/>
              </a:ext>
            </a:extLst>
          </p:cNvPr>
          <p:cNvSpPr>
            <a:spLocks noGrp="1"/>
          </p:cNvSpPr>
          <p:nvPr>
            <p:ph type="title"/>
          </p:nvPr>
        </p:nvSpPr>
        <p:spPr/>
        <p:txBody>
          <a:bodyPr/>
          <a:lstStyle/>
          <a:p>
            <a:r>
              <a:rPr lang="zh-TW" altLang="en-US" dirty="0" smtClean="0"/>
              <a:t>二分圖最大匹配</a:t>
            </a:r>
            <a:endParaRPr lang="zh-TW" altLang="en-US" dirty="0"/>
          </a:p>
        </p:txBody>
      </p:sp>
      <p:sp>
        <p:nvSpPr>
          <p:cNvPr id="8" name="內容版面配置區 2">
            <a:extLst>
              <a:ext uri="{FF2B5EF4-FFF2-40B4-BE49-F238E27FC236}">
                <a16:creationId xmlns:mc="http://schemas.openxmlformats.org/markup-compatibility/2006" xmlns:a14="http://schemas.microsoft.com/office/drawing/2010/main" xmlns="" xmlns:a16="http://schemas.microsoft.com/office/drawing/2014/main" id="{D46730E1-C50B-468C-832F-9B47A713BA63}"/>
              </a:ext>
            </a:extLst>
          </p:cNvPr>
          <p:cNvSpPr>
            <a:spLocks noGrp="1"/>
          </p:cNvSpPr>
          <p:nvPr>
            <p:ph idx="1"/>
          </p:nvPr>
        </p:nvSpPr>
        <p:spPr>
          <a:xfrm>
            <a:off x="838200" y="1825625"/>
            <a:ext cx="10707806" cy="4351338"/>
          </a:xfrm>
        </p:spPr>
        <p:txBody>
          <a:bodyPr>
            <a:normAutofit/>
          </a:bodyPr>
          <a:lstStyle/>
          <a:p>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發現找不到擴充路徑</a:t>
            </a:r>
            <a:endParaRPr lang="en-US" altLang="zh-TW"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因此第五個點不可能是匹配點</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p:txBody>
      </p:sp>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14493" y="2360800"/>
            <a:ext cx="3460853" cy="3951100"/>
          </a:xfrm>
          <a:prstGeom prst="rect">
            <a:avLst/>
          </a:prstGeom>
        </p:spPr>
      </p:pic>
    </p:spTree>
    <p:extLst>
      <p:ext uri="{BB962C8B-B14F-4D97-AF65-F5344CB8AC3E}">
        <p14:creationId xmlns:p14="http://schemas.microsoft.com/office/powerpoint/2010/main" val="9251904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F8731630-D65B-4E4B-ADAE-3017772A52D2}"/>
              </a:ext>
            </a:extLst>
          </p:cNvPr>
          <p:cNvSpPr>
            <a:spLocks noGrp="1"/>
          </p:cNvSpPr>
          <p:nvPr>
            <p:ph type="title"/>
          </p:nvPr>
        </p:nvSpPr>
        <p:spPr/>
        <p:txBody>
          <a:bodyPr/>
          <a:lstStyle/>
          <a:p>
            <a:r>
              <a:rPr lang="zh-TW" altLang="en-US" dirty="0" smtClean="0"/>
              <a:t>二分圖最大匹配</a:t>
            </a:r>
            <a:endParaRPr lang="zh-TW" altLang="en-US" dirty="0"/>
          </a:p>
        </p:txBody>
      </p:sp>
      <p:sp>
        <p:nvSpPr>
          <p:cNvPr id="8" name="內容版面配置區 2">
            <a:extLst>
              <a:ext uri="{FF2B5EF4-FFF2-40B4-BE49-F238E27FC236}">
                <a16:creationId xmlns:mc="http://schemas.openxmlformats.org/markup-compatibility/2006" xmlns:a14="http://schemas.microsoft.com/office/drawing/2010/main" xmlns="" xmlns:a16="http://schemas.microsoft.com/office/drawing/2014/main" id="{D46730E1-C50B-468C-832F-9B47A713BA63}"/>
              </a:ext>
            </a:extLst>
          </p:cNvPr>
          <p:cNvSpPr>
            <a:spLocks noGrp="1"/>
          </p:cNvSpPr>
          <p:nvPr>
            <p:ph idx="1"/>
          </p:nvPr>
        </p:nvSpPr>
        <p:spPr>
          <a:xfrm>
            <a:off x="838200" y="1825625"/>
            <a:ext cx="10707806" cy="4351338"/>
          </a:xfrm>
        </p:spPr>
        <p:txBody>
          <a:bodyPr>
            <a:normAutofit/>
          </a:bodyPr>
          <a:lstStyle/>
          <a:p>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所有的點都枚舉完了，演算法結束，此時的匹配數即為最大匹配</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p:txBody>
      </p:sp>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14493" y="2360800"/>
            <a:ext cx="3460853" cy="3951100"/>
          </a:xfrm>
          <a:prstGeom prst="rect">
            <a:avLst/>
          </a:prstGeom>
        </p:spPr>
      </p:pic>
    </p:spTree>
    <p:extLst>
      <p:ext uri="{BB962C8B-B14F-4D97-AF65-F5344CB8AC3E}">
        <p14:creationId xmlns:p14="http://schemas.microsoft.com/office/powerpoint/2010/main" val="38118590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F8731630-D65B-4E4B-ADAE-3017772A52D2}"/>
              </a:ext>
            </a:extLst>
          </p:cNvPr>
          <p:cNvSpPr>
            <a:spLocks noGrp="1"/>
          </p:cNvSpPr>
          <p:nvPr>
            <p:ph type="title"/>
          </p:nvPr>
        </p:nvSpPr>
        <p:spPr/>
        <p:txBody>
          <a:bodyPr/>
          <a:lstStyle/>
          <a:p>
            <a:r>
              <a:rPr lang="zh-TW" altLang="en-US" dirty="0" smtClean="0"/>
              <a:t>時間複雜度</a:t>
            </a:r>
            <a:endParaRPr lang="zh-TW" altLang="en-US" dirty="0"/>
          </a:p>
        </p:txBody>
      </p:sp>
      <mc:AlternateContent xmlns:mc="http://schemas.openxmlformats.org/markup-compatibility/2006" xmlns:a14="http://schemas.microsoft.com/office/drawing/2010/main">
        <mc:Choice Requires="a14">
          <p:sp>
            <p:nvSpPr>
              <p:cNvPr id="8" name="內容版面配置區 2">
                <a:extLst>
                  <a:ext uri="{FF2B5EF4-FFF2-40B4-BE49-F238E27FC236}">
                    <a16:creationId xmlns="" xmlns:a16="http://schemas.microsoft.com/office/drawing/2014/main" id="{D46730E1-C50B-468C-832F-9B47A713BA63}"/>
                  </a:ext>
                </a:extLst>
              </p:cNvPr>
              <p:cNvSpPr>
                <a:spLocks noGrp="1"/>
              </p:cNvSpPr>
              <p:nvPr>
                <p:ph idx="1"/>
              </p:nvPr>
            </p:nvSpPr>
            <p:spPr>
              <a:xfrm>
                <a:off x="838200" y="1825625"/>
                <a:ext cx="10707806" cy="4351338"/>
              </a:xfrm>
            </p:spPr>
            <p:txBody>
              <a:bodyPr>
                <a:normAutofit/>
              </a:bodyPr>
              <a:lstStyle/>
              <a:p>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每一次尋找擴充路徑，花費</a:t>
                </a:r>
                <a14:m>
                  <m:oMath xmlns:m="http://schemas.openxmlformats.org/officeDocument/2006/math">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r>
                      <a:rPr lang="en-US" altLang="zh-TW"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𝑂</m:t>
                    </m:r>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m:t>
                    </m:r>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𝑀</m:t>
                    </m:r>
                    <m:r>
                      <a:rPr lang="en-US" altLang="zh-TW"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m:t>
                    </m:r>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oMath>
                </a14:m>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的時間</a:t>
                </a:r>
                <a:endParaRPr lang="en-US" altLang="zh-TW"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至多</a:t>
                </a:r>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枚舉</a:t>
                </a:r>
                <a14:m>
                  <m:oMath xmlns:m="http://schemas.openxmlformats.org/officeDocument/2006/math">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r>
                      <a:rPr lang="en-US" altLang="zh-TW"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𝑁</m:t>
                    </m:r>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oMath>
                </a14:m>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個黑點，每次枚舉完只會有增加匹配與移除點兩種情況，因此每個點至多 </a:t>
                </a:r>
                <a:r>
                  <a:rPr lang="en-US" altLang="zh-TW"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DFS</a:t>
                </a:r>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 一次</a:t>
                </a:r>
                <a:endParaRPr lang="en-US" altLang="zh-TW"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總複雜度</a:t>
                </a:r>
                <a14:m>
                  <m:oMath xmlns:m="http://schemas.openxmlformats.org/officeDocument/2006/math">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r>
                      <a:rPr lang="en-US" altLang="zh-TW"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𝑂</m:t>
                    </m:r>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m:t>
                    </m:r>
                    <m:r>
                      <a:rPr lang="en-US" altLang="zh-TW"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𝑁</m:t>
                    </m:r>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𝑀</m:t>
                    </m:r>
                    <m:r>
                      <a:rPr lang="en-US" altLang="zh-TW"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m:t>
                    </m:r>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oMath>
                </a14:m>
                <a:endParaRPr lang="en-US" altLang="zh-TW"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如果一開始在</a:t>
                </a:r>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圖</a:t>
                </a:r>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上先胡亂匹配後，再執行此演算法，則可能讓整個演算法的執行時間縮短</a:t>
                </a:r>
                <a:endParaRPr lang="en-US" altLang="zh-TW"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p:txBody>
          </p:sp>
        </mc:Choice>
        <mc:Fallback xmlns="">
          <p:sp>
            <p:nvSpPr>
              <p:cNvPr id="8" name="內容版面配置區 2">
                <a:extLst>
                  <a:ext uri="{FF2B5EF4-FFF2-40B4-BE49-F238E27FC236}">
                    <a16:creationId xmlns:a16="http://schemas.microsoft.com/office/drawing/2014/main" xmlns="" xmlns:a14="http://schemas.microsoft.com/office/drawing/2010/main" id="{D46730E1-C50B-468C-832F-9B47A713BA63}"/>
                  </a:ext>
                </a:extLst>
              </p:cNvPr>
              <p:cNvSpPr>
                <a:spLocks noGrp="1" noRot="1" noChangeAspect="1" noMove="1" noResize="1" noEditPoints="1" noAdjustHandles="1" noChangeArrowheads="1" noChangeShapeType="1" noTextEdit="1"/>
              </p:cNvSpPr>
              <p:nvPr>
                <p:ph idx="1"/>
              </p:nvPr>
            </p:nvSpPr>
            <p:spPr>
              <a:xfrm>
                <a:off x="838200" y="1825625"/>
                <a:ext cx="10707806" cy="4351338"/>
              </a:xfrm>
              <a:blipFill rotWithShape="0">
                <a:blip r:embed="rId2"/>
                <a:stretch>
                  <a:fillRect l="-1310" t="-3361" r="-1139"/>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1727127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F8731630-D65B-4E4B-ADAE-3017772A52D2}"/>
              </a:ext>
            </a:extLst>
          </p:cNvPr>
          <p:cNvSpPr>
            <a:spLocks noGrp="1"/>
          </p:cNvSpPr>
          <p:nvPr>
            <p:ph type="title"/>
          </p:nvPr>
        </p:nvSpPr>
        <p:spPr/>
        <p:txBody>
          <a:bodyPr/>
          <a:lstStyle/>
          <a:p>
            <a:r>
              <a:rPr lang="en-US" altLang="zh-TW" dirty="0" smtClean="0"/>
              <a:t>Code</a:t>
            </a:r>
            <a:endParaRPr lang="zh-TW" altLang="en-US" dirty="0"/>
          </a:p>
        </p:txBody>
      </p:sp>
      <p:sp>
        <p:nvSpPr>
          <p:cNvPr id="8" name="內容版面配置區 2">
            <a:extLst>
              <a:ext uri="{FF2B5EF4-FFF2-40B4-BE49-F238E27FC236}">
                <a16:creationId xmlns:mc="http://schemas.openxmlformats.org/markup-compatibility/2006" xmlns:a14="http://schemas.microsoft.com/office/drawing/2010/main" xmlns="" xmlns:a16="http://schemas.microsoft.com/office/drawing/2014/main" id="{D46730E1-C50B-468C-832F-9B47A713BA63}"/>
              </a:ext>
            </a:extLst>
          </p:cNvPr>
          <p:cNvSpPr>
            <a:spLocks noGrp="1"/>
          </p:cNvSpPr>
          <p:nvPr>
            <p:ph idx="1"/>
          </p:nvPr>
        </p:nvSpPr>
        <p:spPr>
          <a:xfrm>
            <a:off x="838200" y="1825625"/>
            <a:ext cx="10707806" cy="4351338"/>
          </a:xfrm>
        </p:spPr>
        <p:txBody>
          <a:bodyPr>
            <a:normAutofit/>
          </a:bodyPr>
          <a:lstStyle/>
          <a:p>
            <a:r>
              <a:rPr lang="zh-TW" altLang="en-US" dirty="0" smtClean="0">
                <a:cs typeface="Meslo LG M for Powerline" panose="020B0609030804020204" pitchFamily="50" charset="0"/>
              </a:rPr>
              <a:t>這邊做了一些空間上的優化，因為白</a:t>
            </a:r>
            <a:r>
              <a:rPr lang="zh-TW" altLang="en-US" dirty="0">
                <a:cs typeface="Meslo LG M for Powerline" panose="020B0609030804020204" pitchFamily="50" charset="0"/>
              </a:rPr>
              <a:t>點</a:t>
            </a:r>
            <a:r>
              <a:rPr lang="zh-TW" altLang="en-US" dirty="0" smtClean="0">
                <a:cs typeface="Meslo LG M for Powerline" panose="020B0609030804020204" pitchFamily="50" charset="0"/>
              </a:rPr>
              <a:t>需要尋找的點只有當前匹配的黑點，因此只需要為黑點存邊就好</a:t>
            </a:r>
            <a:endParaRPr lang="en-US" altLang="zh-TW" dirty="0">
              <a:cs typeface="Meslo LG M for Powerline" panose="020B0609030804020204" pitchFamily="50" charset="0"/>
            </a:endParaRPr>
          </a:p>
          <a:p>
            <a:endParaRPr lang="en-US" altLang="zh-TW" dirty="0" smtClean="0">
              <a:cs typeface="Meslo LG M for Powerline" panose="020B0609030804020204" pitchFamily="50" charset="0"/>
            </a:endParaRPr>
          </a:p>
          <a:p>
            <a:r>
              <a:rPr lang="en-US" altLang="zh-TW" dirty="0">
                <a:hlinkClick r:id="rId2"/>
              </a:rPr>
              <a:t>https://</a:t>
            </a:r>
            <a:r>
              <a:rPr lang="en-US" altLang="zh-TW" dirty="0" smtClean="0">
                <a:hlinkClick r:id="rId2"/>
              </a:rPr>
              <a:t>reurl.cc/E7WzLa</a:t>
            </a:r>
            <a:endParaRPr lang="en-US" altLang="zh-TW" dirty="0" smtClean="0"/>
          </a:p>
        </p:txBody>
      </p:sp>
    </p:spTree>
    <p:extLst>
      <p:ext uri="{BB962C8B-B14F-4D97-AF65-F5344CB8AC3E}">
        <p14:creationId xmlns:p14="http://schemas.microsoft.com/office/powerpoint/2010/main" val="12214881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A5D1B1D8-7B5A-4BED-AB39-CB90796B6FDF}"/>
              </a:ext>
            </a:extLst>
          </p:cNvPr>
          <p:cNvSpPr>
            <a:spLocks noGrp="1"/>
          </p:cNvSpPr>
          <p:nvPr>
            <p:ph type="title"/>
          </p:nvPr>
        </p:nvSpPr>
        <p:spPr/>
        <p:txBody>
          <a:bodyPr/>
          <a:lstStyle/>
          <a:p>
            <a:r>
              <a:rPr lang="en-US" altLang="zh-TW" dirty="0" smtClean="0"/>
              <a:t>Independent Set and Cover</a:t>
            </a:r>
            <a:r>
              <a:rPr lang="zh-TW" altLang="en-US" dirty="0" smtClean="0"/>
              <a:t> </a:t>
            </a:r>
            <a:r>
              <a:rPr lang="en-US" altLang="zh-TW" dirty="0" smtClean="0"/>
              <a:t>Set</a:t>
            </a:r>
            <a:endParaRPr lang="zh-TW" altLang="en-US" dirty="0"/>
          </a:p>
        </p:txBody>
      </p:sp>
      <p:sp>
        <p:nvSpPr>
          <p:cNvPr id="3" name="文字版面配置區 2">
            <a:extLst>
              <a:ext uri="{FF2B5EF4-FFF2-40B4-BE49-F238E27FC236}">
                <a16:creationId xmlns="" xmlns:a16="http://schemas.microsoft.com/office/drawing/2014/main" id="{B3B906D7-A118-4330-B00A-0C1FA36F7D92}"/>
              </a:ext>
            </a:extLst>
          </p:cNvPr>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5037574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F8731630-D65B-4E4B-ADAE-3017772A52D2}"/>
              </a:ext>
            </a:extLst>
          </p:cNvPr>
          <p:cNvSpPr>
            <a:spLocks noGrp="1"/>
          </p:cNvSpPr>
          <p:nvPr>
            <p:ph type="title"/>
          </p:nvPr>
        </p:nvSpPr>
        <p:spPr/>
        <p:txBody>
          <a:bodyPr/>
          <a:lstStyle/>
          <a:p>
            <a:r>
              <a:rPr lang="zh-TW" altLang="en-US" dirty="0" smtClean="0"/>
              <a:t>名詞</a:t>
            </a:r>
            <a:r>
              <a:rPr lang="zh-TW" altLang="en-US" dirty="0"/>
              <a:t>介紹</a:t>
            </a:r>
          </a:p>
        </p:txBody>
      </p:sp>
      <p:sp>
        <p:nvSpPr>
          <p:cNvPr id="3" name="內容版面配置區 2">
            <a:extLst>
              <a:ext uri="{FF2B5EF4-FFF2-40B4-BE49-F238E27FC236}">
                <a16:creationId xmlns:mc="http://schemas.openxmlformats.org/markup-compatibility/2006" xmlns:a14="http://schemas.microsoft.com/office/drawing/2010/main" xmlns="" xmlns:a16="http://schemas.microsoft.com/office/drawing/2014/main" id="{D46730E1-C50B-468C-832F-9B47A713BA63}"/>
              </a:ext>
            </a:extLst>
          </p:cNvPr>
          <p:cNvSpPr>
            <a:spLocks noGrp="1"/>
          </p:cNvSpPr>
          <p:nvPr>
            <p:ph idx="1"/>
          </p:nvPr>
        </p:nvSpPr>
        <p:spPr/>
        <p:txBody>
          <a:bodyPr/>
          <a:lstStyle/>
          <a:p>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以下所講的所有獨立集與覆蓋都不唯一</a:t>
            </a:r>
            <a:endParaRPr lang="en-US" altLang="zh-TW"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圖中所舉的例子是只是其中一</a:t>
            </a:r>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種</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p:txBody>
      </p:sp>
    </p:spTree>
    <p:extLst>
      <p:ext uri="{BB962C8B-B14F-4D97-AF65-F5344CB8AC3E}">
        <p14:creationId xmlns:p14="http://schemas.microsoft.com/office/powerpoint/2010/main" val="9259964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F8731630-D65B-4E4B-ADAE-3017772A52D2}"/>
              </a:ext>
            </a:extLst>
          </p:cNvPr>
          <p:cNvSpPr>
            <a:spLocks noGrp="1"/>
          </p:cNvSpPr>
          <p:nvPr>
            <p:ph type="title"/>
          </p:nvPr>
        </p:nvSpPr>
        <p:spPr/>
        <p:txBody>
          <a:bodyPr/>
          <a:lstStyle/>
          <a:p>
            <a:r>
              <a:rPr lang="zh-TW" altLang="en-US" dirty="0" smtClean="0"/>
              <a:t>二分</a:t>
            </a:r>
            <a:r>
              <a:rPr lang="zh-TW" altLang="en-US" dirty="0"/>
              <a:t>圖</a:t>
            </a:r>
          </a:p>
        </p:txBody>
      </p:sp>
      <mc:AlternateContent xmlns:mc="http://schemas.openxmlformats.org/markup-compatibility/2006" xmlns:a14="http://schemas.microsoft.com/office/drawing/2010/main">
        <mc:Choice Requires="a14">
          <p:sp>
            <p:nvSpPr>
              <p:cNvPr id="5" name="內容版面配置區 4"/>
              <p:cNvSpPr>
                <a:spLocks noGrp="1"/>
              </p:cNvSpPr>
              <p:nvPr>
                <p:ph idx="1"/>
              </p:nvPr>
            </p:nvSpPr>
            <p:spPr/>
            <p:txBody>
              <a:bodyPr/>
              <a:lstStyle/>
              <a:p>
                <a:endParaRPr lang="en-US" altLang="zh-TW" dirty="0" smtClean="0"/>
              </a:p>
              <a:p>
                <a:endParaRPr lang="en-US" altLang="zh-TW" dirty="0"/>
              </a:p>
              <a:p>
                <a:endParaRPr lang="en-US" altLang="zh-TW" dirty="0" smtClean="0"/>
              </a:p>
              <a:p>
                <a:pPr marL="0" indent="0">
                  <a:buNone/>
                </a:pPr>
                <a14:m>
                  <m:oMathPara xmlns:m="http://schemas.openxmlformats.org/officeDocument/2006/math">
                    <m:oMathParaPr>
                      <m:jc m:val="centerGroup"/>
                    </m:oMathParaPr>
                    <m:oMath xmlns:m="http://schemas.openxmlformats.org/officeDocument/2006/math">
                      <m:r>
                        <a:rPr lang="en-US" altLang="zh-TW" sz="6600" b="0" i="1" smtClean="0">
                          <a:latin typeface="Cambria Math" panose="02040503050406030204" pitchFamily="18" charset="0"/>
                        </a:rPr>
                        <m:t> </m:t>
                      </m:r>
                      <m:r>
                        <a:rPr lang="en-US" altLang="zh-TW" sz="6600" i="1" smtClean="0">
                          <a:latin typeface="Cambria Math" panose="02040503050406030204" pitchFamily="18" charset="0"/>
                        </a:rPr>
                        <m:t>⇒</m:t>
                      </m:r>
                      <m:r>
                        <m:rPr>
                          <m:lit/>
                        </m:rPr>
                        <a:rPr lang="en-US" altLang="zh-TW" sz="6600" b="0" i="1" smtClean="0">
                          <a:latin typeface="Cambria Math" panose="02040503050406030204" pitchFamily="18" charset="0"/>
                        </a:rPr>
                        <m:t> </m:t>
                      </m:r>
                    </m:oMath>
                  </m:oMathPara>
                </a14:m>
                <a:endParaRPr lang="en-US" altLang="zh-TW" sz="6600" dirty="0"/>
              </a:p>
            </p:txBody>
          </p:sp>
        </mc:Choice>
        <mc:Fallback xmlns="">
          <p:sp>
            <p:nvSpPr>
              <p:cNvPr id="5" name="內容版面配置區 4"/>
              <p:cNvSpPr>
                <a:spLocks noGrp="1" noRot="1" noChangeAspect="1" noMove="1" noResize="1" noEditPoints="1" noAdjustHandles="1" noChangeArrowheads="1" noChangeShapeType="1" noTextEdit="1"/>
              </p:cNvSpPr>
              <p:nvPr>
                <p:ph idx="1"/>
              </p:nvPr>
            </p:nvSpPr>
            <p:spPr>
              <a:blipFill rotWithShape="0">
                <a:blip r:embed="rId2"/>
                <a:stretch>
                  <a:fillRect/>
                </a:stretch>
              </a:blipFill>
            </p:spPr>
            <p:txBody>
              <a:bodyPr/>
              <a:lstStyle/>
              <a:p>
                <a:r>
                  <a:rPr lang="zh-TW" altLang="en-US">
                    <a:noFill/>
                  </a:rPr>
                  <a:t> </a:t>
                </a:r>
              </a:p>
            </p:txBody>
          </p:sp>
        </mc:Fallback>
      </mc:AlternateContent>
      <p:pic>
        <p:nvPicPr>
          <p:cNvPr id="6" name="圖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5057" y="1900867"/>
            <a:ext cx="3745524" cy="4276096"/>
          </a:xfrm>
          <a:prstGeom prst="rect">
            <a:avLst/>
          </a:prstGeom>
        </p:spPr>
      </p:pic>
      <p:pic>
        <p:nvPicPr>
          <p:cNvPr id="7" name="圖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4005" y="1900867"/>
            <a:ext cx="3745524" cy="4276096"/>
          </a:xfrm>
          <a:prstGeom prst="rect">
            <a:avLst/>
          </a:prstGeom>
        </p:spPr>
      </p:pic>
    </p:spTree>
    <p:extLst>
      <p:ext uri="{BB962C8B-B14F-4D97-AF65-F5344CB8AC3E}">
        <p14:creationId xmlns:p14="http://schemas.microsoft.com/office/powerpoint/2010/main" val="177937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F8731630-D65B-4E4B-ADAE-3017772A52D2}"/>
              </a:ext>
            </a:extLst>
          </p:cNvPr>
          <p:cNvSpPr>
            <a:spLocks noGrp="1"/>
          </p:cNvSpPr>
          <p:nvPr>
            <p:ph type="title"/>
          </p:nvPr>
        </p:nvSpPr>
        <p:spPr/>
        <p:txBody>
          <a:bodyPr/>
          <a:lstStyle/>
          <a:p>
            <a:r>
              <a:rPr lang="zh-TW" altLang="en-US" dirty="0" smtClean="0"/>
              <a:t>名詞</a:t>
            </a:r>
            <a:r>
              <a:rPr lang="zh-TW" altLang="en-US" dirty="0"/>
              <a:t>介紹</a:t>
            </a:r>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 xmlns:a16="http://schemas.microsoft.com/office/drawing/2014/main" id="{D46730E1-C50B-468C-832F-9B47A713BA63}"/>
                  </a:ext>
                </a:extLst>
              </p:cNvPr>
              <p:cNvSpPr>
                <a:spLocks noGrp="1"/>
              </p:cNvSpPr>
              <p:nvPr>
                <p:ph idx="1"/>
              </p:nvPr>
            </p:nvSpPr>
            <p:spPr/>
            <p:txBody>
              <a:bodyPr/>
              <a:lstStyle/>
              <a:p>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最大點獨立集</a:t>
                </a:r>
                <a:r>
                  <a:rPr lang="en-US" altLang="zh-TW"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(Maximum independent set)</a:t>
                </a:r>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a:t>
                </a:r>
                <a:r>
                  <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rPr>
                  <a:t/>
                </a:r>
                <a:br>
                  <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rPr>
                </a:br>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圖中最大的點集，使得點集中任兩點沒有直接的邊連接，在此簡稱此點集為</a:t>
                </a:r>
                <a14:m>
                  <m:oMath xmlns:m="http://schemas.openxmlformats.org/officeDocument/2006/math">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r>
                      <a:rPr lang="en-US" altLang="zh-TW"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𝐼</m:t>
                    </m:r>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oMath>
                </a14:m>
                <a:endParaRPr lang="en-US" altLang="zh-TW"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如右圖紅色的點集就是這張圖的最大點</a:t>
                </a:r>
                <a:r>
                  <a:rPr lang="en-US" altLang="zh-TW"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
                </a:r>
                <a:br>
                  <a:rPr lang="en-US" altLang="zh-TW"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br>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獨立集</a:t>
                </a:r>
                <a:endParaRPr lang="en-US" altLang="zh-TW"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p:txBody>
          </p:sp>
        </mc:Choice>
        <mc:Fallback xmlns="">
          <p:sp>
            <p:nvSpPr>
              <p:cNvPr id="3" name="內容版面配置區 2">
                <a:extLst>
                  <a:ext uri="{FF2B5EF4-FFF2-40B4-BE49-F238E27FC236}">
                    <a16:creationId xmlns="" xmlns:a16="http://schemas.microsoft.com/office/drawing/2014/main" xmlns:a14="http://schemas.microsoft.com/office/drawing/2010/main" id="{D46730E1-C50B-468C-832F-9B47A713BA63}"/>
                  </a:ext>
                </a:extLst>
              </p:cNvPr>
              <p:cNvSpPr>
                <a:spLocks noGrp="1" noRot="1" noChangeAspect="1" noMove="1" noResize="1" noEditPoints="1" noAdjustHandles="1" noChangeArrowheads="1" noChangeShapeType="1" noTextEdit="1"/>
              </p:cNvSpPr>
              <p:nvPr>
                <p:ph idx="1"/>
              </p:nvPr>
            </p:nvSpPr>
            <p:spPr>
              <a:blipFill rotWithShape="0">
                <a:blip r:embed="rId2"/>
                <a:stretch>
                  <a:fillRect l="-1333" t="-3361" r="-2029"/>
                </a:stretch>
              </a:blipFill>
            </p:spPr>
            <p:txBody>
              <a:bodyPr/>
              <a:lstStyle/>
              <a:p>
                <a:r>
                  <a:rPr lang="zh-TW" altLang="en-US">
                    <a:noFill/>
                  </a:rPr>
                  <a:t> </a:t>
                </a:r>
              </a:p>
            </p:txBody>
          </p:sp>
        </mc:Fallback>
      </mc:AlternateContent>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1552" y="2863634"/>
            <a:ext cx="3497882" cy="3448266"/>
          </a:xfrm>
          <a:prstGeom prst="rect">
            <a:avLst/>
          </a:prstGeom>
        </p:spPr>
      </p:pic>
    </p:spTree>
    <p:extLst>
      <p:ext uri="{BB962C8B-B14F-4D97-AF65-F5344CB8AC3E}">
        <p14:creationId xmlns:p14="http://schemas.microsoft.com/office/powerpoint/2010/main" val="229913877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41552" y="2863634"/>
            <a:ext cx="3497882" cy="3448266"/>
          </a:xfrm>
          <a:prstGeom prst="rect">
            <a:avLst/>
          </a:prstGeom>
        </p:spPr>
      </p:pic>
      <p:sp>
        <p:nvSpPr>
          <p:cNvPr id="2" name="標題 1">
            <a:extLst>
              <a:ext uri="{FF2B5EF4-FFF2-40B4-BE49-F238E27FC236}">
                <a16:creationId xmlns="" xmlns:a16="http://schemas.microsoft.com/office/drawing/2014/main" id="{F8731630-D65B-4E4B-ADAE-3017772A52D2}"/>
              </a:ext>
            </a:extLst>
          </p:cNvPr>
          <p:cNvSpPr>
            <a:spLocks noGrp="1"/>
          </p:cNvSpPr>
          <p:nvPr>
            <p:ph type="title"/>
          </p:nvPr>
        </p:nvSpPr>
        <p:spPr/>
        <p:txBody>
          <a:bodyPr/>
          <a:lstStyle/>
          <a:p>
            <a:r>
              <a:rPr lang="zh-TW" altLang="en-US" dirty="0" smtClean="0"/>
              <a:t>名詞</a:t>
            </a:r>
            <a:r>
              <a:rPr lang="zh-TW" altLang="en-US" dirty="0"/>
              <a:t>介紹</a:t>
            </a:r>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 xmlns:a16="http://schemas.microsoft.com/office/drawing/2014/main" id="{D46730E1-C50B-468C-832F-9B47A713BA63}"/>
                  </a:ext>
                </a:extLst>
              </p:cNvPr>
              <p:cNvSpPr>
                <a:spLocks noGrp="1"/>
              </p:cNvSpPr>
              <p:nvPr>
                <p:ph idx="1"/>
              </p:nvPr>
            </p:nvSpPr>
            <p:spPr/>
            <p:txBody>
              <a:bodyPr/>
              <a:lstStyle/>
              <a:p>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最大邊獨立集</a:t>
                </a:r>
                <a:r>
                  <a:rPr lang="en-US" altLang="zh-TW"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(Maximum independent edge set)</a:t>
                </a:r>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a:t>
                </a:r>
                <a:r>
                  <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rPr>
                  <a:t/>
                </a:r>
                <a:br>
                  <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rPr>
                </a:br>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圖中最大的邊集，使得邊集中任兩條邊沒有共同端點。且此獨立集等價於最大匹配，在此簡稱</a:t>
                </a:r>
                <a:r>
                  <a:rPr lang="en-US" altLang="zh-TW"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
                </a:r>
                <a:br>
                  <a:rPr lang="en-US" altLang="zh-TW"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br>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此邊集為</a:t>
                </a:r>
                <a14:m>
                  <m:oMath xmlns:m="http://schemas.openxmlformats.org/officeDocument/2006/math">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r>
                      <a:rPr lang="en-US" altLang="zh-TW"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𝑀</m:t>
                    </m:r>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oMath>
                </a14:m>
                <a:endParaRPr lang="en-US" altLang="zh-TW"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如右圖紅色</a:t>
                </a:r>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的邊集</a:t>
                </a:r>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就是這張圖的</a:t>
                </a:r>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最大邊</a:t>
                </a:r>
                <a:r>
                  <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rPr>
                  <a:t/>
                </a:r>
                <a:br>
                  <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rPr>
                </a:br>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獨立集</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p:txBody>
          </p:sp>
        </mc:Choice>
        <mc:Fallback xmlns="">
          <p:sp>
            <p:nvSpPr>
              <p:cNvPr id="3" name="內容版面配置區 2">
                <a:extLst>
                  <a:ext uri="{FF2B5EF4-FFF2-40B4-BE49-F238E27FC236}">
                    <a16:creationId xmlns="" xmlns:a16="http://schemas.microsoft.com/office/drawing/2014/main" xmlns:a14="http://schemas.microsoft.com/office/drawing/2010/main" id="{D46730E1-C50B-468C-832F-9B47A713BA63}"/>
                  </a:ext>
                </a:extLst>
              </p:cNvPr>
              <p:cNvSpPr>
                <a:spLocks noGrp="1" noRot="1" noChangeAspect="1" noMove="1" noResize="1" noEditPoints="1" noAdjustHandles="1" noChangeArrowheads="1" noChangeShapeType="1" noTextEdit="1"/>
              </p:cNvSpPr>
              <p:nvPr>
                <p:ph idx="1"/>
              </p:nvPr>
            </p:nvSpPr>
            <p:spPr>
              <a:blipFill rotWithShape="0">
                <a:blip r:embed="rId3"/>
                <a:stretch>
                  <a:fillRect l="-1333" t="-3361" r="-2203"/>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3731995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F8731630-D65B-4E4B-ADAE-3017772A52D2}"/>
              </a:ext>
            </a:extLst>
          </p:cNvPr>
          <p:cNvSpPr>
            <a:spLocks noGrp="1"/>
          </p:cNvSpPr>
          <p:nvPr>
            <p:ph type="title"/>
          </p:nvPr>
        </p:nvSpPr>
        <p:spPr/>
        <p:txBody>
          <a:bodyPr/>
          <a:lstStyle/>
          <a:p>
            <a:r>
              <a:rPr lang="zh-TW" altLang="en-US" dirty="0" smtClean="0"/>
              <a:t>名詞</a:t>
            </a:r>
            <a:r>
              <a:rPr lang="zh-TW" altLang="en-US" dirty="0"/>
              <a:t>介紹</a:t>
            </a:r>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 xmlns:a16="http://schemas.microsoft.com/office/drawing/2014/main" id="{D46730E1-C50B-468C-832F-9B47A713BA63}"/>
                  </a:ext>
                </a:extLst>
              </p:cNvPr>
              <p:cNvSpPr>
                <a:spLocks noGrp="1"/>
              </p:cNvSpPr>
              <p:nvPr>
                <p:ph idx="1"/>
              </p:nvPr>
            </p:nvSpPr>
            <p:spPr/>
            <p:txBody>
              <a:bodyPr/>
              <a:lstStyle/>
              <a:p>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最小點覆蓋</a:t>
                </a:r>
                <a:r>
                  <a:rPr lang="en-US" altLang="zh-TW"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(Minimum vertex cover)</a:t>
                </a:r>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a:t>
                </a:r>
                <a:r>
                  <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rPr>
                  <a:t/>
                </a:r>
                <a:br>
                  <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rPr>
                </a:br>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圖中最小的點集，使得對於圖中任一條邊，至少有一端點存在此點集中，在此簡稱此點集為</a:t>
                </a:r>
                <a14:m>
                  <m:oMath xmlns:m="http://schemas.openxmlformats.org/officeDocument/2006/math">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sSub>
                      <m:sSubPr>
                        <m:ctrlPr>
                          <a:rPr lang="en-US" altLang="zh-TW" i="1" dirty="0" smtClean="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𝐶</m:t>
                        </m:r>
                      </m:e>
                      <m:sub>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𝑣</m:t>
                        </m:r>
                      </m:sub>
                    </m:sSub>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oMath>
                </a14:m>
                <a:endParaRPr lang="en-US" altLang="zh-TW"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如右圖紅色</a:t>
                </a:r>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的點集</a:t>
                </a:r>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就是這張圖的</a:t>
                </a:r>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最小點</a:t>
                </a:r>
                <a:r>
                  <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rPr>
                  <a:t/>
                </a:r>
                <a:br>
                  <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rPr>
                </a:br>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覆蓋</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p:txBody>
          </p:sp>
        </mc:Choice>
        <mc:Fallback xmlns="">
          <p:sp>
            <p:nvSpPr>
              <p:cNvPr id="3" name="內容版面配置區 2">
                <a:extLst>
                  <a:ext uri="{FF2B5EF4-FFF2-40B4-BE49-F238E27FC236}">
                    <a16:creationId xmlns="" xmlns:a16="http://schemas.microsoft.com/office/drawing/2014/main" xmlns:a14="http://schemas.microsoft.com/office/drawing/2010/main" id="{D46730E1-C50B-468C-832F-9B47A713BA63}"/>
                  </a:ext>
                </a:extLst>
              </p:cNvPr>
              <p:cNvSpPr>
                <a:spLocks noGrp="1" noRot="1" noChangeAspect="1" noMove="1" noResize="1" noEditPoints="1" noAdjustHandles="1" noChangeArrowheads="1" noChangeShapeType="1" noTextEdit="1"/>
              </p:cNvSpPr>
              <p:nvPr>
                <p:ph idx="1"/>
              </p:nvPr>
            </p:nvSpPr>
            <p:spPr>
              <a:blipFill rotWithShape="0">
                <a:blip r:embed="rId2"/>
                <a:stretch>
                  <a:fillRect l="-1333" t="-3361"/>
                </a:stretch>
              </a:blipFill>
            </p:spPr>
            <p:txBody>
              <a:bodyPr/>
              <a:lstStyle/>
              <a:p>
                <a:r>
                  <a:rPr lang="zh-TW" altLang="en-US">
                    <a:noFill/>
                  </a:rPr>
                  <a:t> </a:t>
                </a:r>
              </a:p>
            </p:txBody>
          </p:sp>
        </mc:Fallback>
      </mc:AlternateContent>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1552" y="2863634"/>
            <a:ext cx="3497882" cy="3448266"/>
          </a:xfrm>
          <a:prstGeom prst="rect">
            <a:avLst/>
          </a:prstGeom>
        </p:spPr>
      </p:pic>
    </p:spTree>
    <p:extLst>
      <p:ext uri="{BB962C8B-B14F-4D97-AF65-F5344CB8AC3E}">
        <p14:creationId xmlns:p14="http://schemas.microsoft.com/office/powerpoint/2010/main" val="54131629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41552" y="2863634"/>
            <a:ext cx="3497882" cy="3448266"/>
          </a:xfrm>
          <a:prstGeom prst="rect">
            <a:avLst/>
          </a:prstGeom>
        </p:spPr>
      </p:pic>
      <p:sp>
        <p:nvSpPr>
          <p:cNvPr id="2" name="標題 1">
            <a:extLst>
              <a:ext uri="{FF2B5EF4-FFF2-40B4-BE49-F238E27FC236}">
                <a16:creationId xmlns="" xmlns:a16="http://schemas.microsoft.com/office/drawing/2014/main" id="{F8731630-D65B-4E4B-ADAE-3017772A52D2}"/>
              </a:ext>
            </a:extLst>
          </p:cNvPr>
          <p:cNvSpPr>
            <a:spLocks noGrp="1"/>
          </p:cNvSpPr>
          <p:nvPr>
            <p:ph type="title"/>
          </p:nvPr>
        </p:nvSpPr>
        <p:spPr/>
        <p:txBody>
          <a:bodyPr/>
          <a:lstStyle/>
          <a:p>
            <a:r>
              <a:rPr lang="zh-TW" altLang="en-US" dirty="0" smtClean="0"/>
              <a:t>名詞</a:t>
            </a:r>
            <a:r>
              <a:rPr lang="zh-TW" altLang="en-US" dirty="0"/>
              <a:t>介紹</a:t>
            </a:r>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 xmlns:a16="http://schemas.microsoft.com/office/drawing/2014/main" id="{D46730E1-C50B-468C-832F-9B47A713BA63}"/>
                  </a:ext>
                </a:extLst>
              </p:cNvPr>
              <p:cNvSpPr>
                <a:spLocks noGrp="1"/>
              </p:cNvSpPr>
              <p:nvPr>
                <p:ph idx="1"/>
              </p:nvPr>
            </p:nvSpPr>
            <p:spPr/>
            <p:txBody>
              <a:bodyPr/>
              <a:lstStyle/>
              <a:p>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最小邊覆蓋</a:t>
                </a:r>
                <a:r>
                  <a:rPr lang="en-US" altLang="zh-TW"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(Minimum edge cover)</a:t>
                </a:r>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a:t>
                </a:r>
                <a:r>
                  <a:rPr lang="en-US" altLang="zh-TW"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
                </a:r>
                <a:br>
                  <a:rPr lang="en-US" altLang="zh-TW"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br>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圖中最小的邊集，使得對於圖中任一點，至少有一條與該點相鄰的邊存在此邊集中，在此簡稱</a:t>
                </a:r>
                <a:r>
                  <a:rPr lang="en-US" altLang="zh-TW"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
                </a:r>
                <a:br>
                  <a:rPr lang="en-US" altLang="zh-TW"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br>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此邊集為</a:t>
                </a:r>
                <a14:m>
                  <m:oMath xmlns:m="http://schemas.openxmlformats.org/officeDocument/2006/math">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sSub>
                      <m:sSubPr>
                        <m:ctrlPr>
                          <a:rPr lang="en-US" altLang="zh-TW" i="1" dirty="0" smtClean="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𝐶</m:t>
                        </m:r>
                      </m:e>
                      <m:sub>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𝑒</m:t>
                        </m:r>
                      </m:sub>
                    </m:sSub>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oMath>
                </a14:m>
                <a:endParaRPr lang="en-US" altLang="zh-TW"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如右圖紅色的邊集就是這張圖的</a:t>
                </a:r>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最小邊</a:t>
                </a:r>
                <a:r>
                  <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rPr>
                  <a:t/>
                </a:r>
                <a:br>
                  <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rPr>
                </a:br>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覆蓋</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p:txBody>
          </p:sp>
        </mc:Choice>
        <mc:Fallback xmlns="">
          <p:sp>
            <p:nvSpPr>
              <p:cNvPr id="3" name="內容版面配置區 2">
                <a:extLst>
                  <a:ext uri="{FF2B5EF4-FFF2-40B4-BE49-F238E27FC236}">
                    <a16:creationId xmlns="" xmlns:a16="http://schemas.microsoft.com/office/drawing/2014/main" xmlns:a14="http://schemas.microsoft.com/office/drawing/2010/main" id="{D46730E1-C50B-468C-832F-9B47A713BA63}"/>
                  </a:ext>
                </a:extLst>
              </p:cNvPr>
              <p:cNvSpPr>
                <a:spLocks noGrp="1" noRot="1" noChangeAspect="1" noMove="1" noResize="1" noEditPoints="1" noAdjustHandles="1" noChangeArrowheads="1" noChangeShapeType="1" noTextEdit="1"/>
              </p:cNvSpPr>
              <p:nvPr>
                <p:ph idx="1"/>
              </p:nvPr>
            </p:nvSpPr>
            <p:spPr>
              <a:blipFill rotWithShape="0">
                <a:blip r:embed="rId3"/>
                <a:stretch>
                  <a:fillRect l="-1333" t="-3361"/>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74275273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F8731630-D65B-4E4B-ADAE-3017772A52D2}"/>
              </a:ext>
            </a:extLst>
          </p:cNvPr>
          <p:cNvSpPr>
            <a:spLocks noGrp="1"/>
          </p:cNvSpPr>
          <p:nvPr>
            <p:ph type="title"/>
          </p:nvPr>
        </p:nvSpPr>
        <p:spPr/>
        <p:txBody>
          <a:bodyPr/>
          <a:lstStyle/>
          <a:p>
            <a:r>
              <a:rPr lang="zh-TW" altLang="en-US" dirty="0" smtClean="0"/>
              <a:t>獨立集 </a:t>
            </a:r>
            <a:r>
              <a:rPr lang="en-US" altLang="zh-TW" dirty="0" smtClean="0"/>
              <a:t>&amp;</a:t>
            </a:r>
            <a:r>
              <a:rPr lang="zh-TW" altLang="en-US" dirty="0" smtClean="0"/>
              <a:t> 覆蓋</a:t>
            </a:r>
            <a:endParaRPr lang="zh-TW" altLang="en-US"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 xmlns:a16="http://schemas.microsoft.com/office/drawing/2014/main" id="{D46730E1-C50B-468C-832F-9B47A713BA63}"/>
                  </a:ext>
                </a:extLst>
              </p:cNvPr>
              <p:cNvSpPr>
                <a:spLocks noGrp="1"/>
              </p:cNvSpPr>
              <p:nvPr>
                <p:ph idx="1"/>
              </p:nvPr>
            </p:nvSpPr>
            <p:spPr/>
            <p:txBody>
              <a:bodyPr/>
              <a:lstStyle/>
              <a:p>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根據以上的定義可以發現，對於一張圖</a:t>
                </a:r>
                <a14:m>
                  <m:oMath xmlns:m="http://schemas.openxmlformats.org/officeDocument/2006/math">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r>
                      <a:rPr lang="en-US" altLang="zh-TW"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𝐺</m:t>
                    </m:r>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m:t>
                    </m:r>
                    <m:r>
                      <a:rPr lang="en-US" altLang="zh-TW"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m:t>
                    </m:r>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𝑉</m:t>
                    </m:r>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m:t>
                    </m:r>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𝐸</m:t>
                    </m:r>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m:t>
                    </m:r>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oMath>
                </a14:m>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中，任何的點獨立集</a:t>
                </a:r>
                <a14:m>
                  <m:oMath xmlns:m="http://schemas.openxmlformats.org/officeDocument/2006/math">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r>
                      <a:rPr lang="en-US" altLang="zh-TW"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𝐼</m:t>
                    </m:r>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m:t>
                    </m:r>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oMath>
                </a14:m>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a:t>
                </a:r>
                <a14:m>
                  <m:oMath xmlns:m="http://schemas.openxmlformats.org/officeDocument/2006/math">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r>
                      <m:rPr>
                        <m:sty m:val="p"/>
                      </m:rPr>
                      <a:rPr lang="en-US" altLang="zh-TW"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V</m:t>
                    </m:r>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m:t>
                    </m:r>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𝐼</m:t>
                    </m:r>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 </m:t>
                    </m:r>
                  </m:oMath>
                </a14:m>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都是一個點覆蓋，因此有以下公式：</a:t>
                </a:r>
                <a:endParaRPr lang="en-US" altLang="zh-TW"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pPr marL="0" indent="0">
                  <a:buNone/>
                </a:pPr>
                <a14:m>
                  <m:oMathPara xmlns:m="http://schemas.openxmlformats.org/officeDocument/2006/math">
                    <m:oMathParaPr>
                      <m:jc m:val="centerGroup"/>
                    </m:oMathParaPr>
                    <m:oMath xmlns:m="http://schemas.openxmlformats.org/officeDocument/2006/math">
                      <m:r>
                        <a:rPr lang="zh-TW" altLang="en-US"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 </m:t>
                      </m:r>
                      <m:d>
                        <m:dPr>
                          <m:begChr m:val="|"/>
                          <m:endChr m:val="|"/>
                          <m:ctrlPr>
                            <a:rPr lang="en-US" altLang="zh-TW" i="1" dirty="0" smtClean="0">
                              <a:latin typeface="Cambria Math" panose="02040503050406030204" pitchFamily="18" charset="0"/>
                              <a:ea typeface="Meslo LG M for Powerline" panose="020B0609030804020204" pitchFamily="50" charset="0"/>
                              <a:cs typeface="Meslo LG M for Powerline" panose="020B0609030804020204" pitchFamily="50" charset="0"/>
                            </a:rPr>
                          </m:ctrlPr>
                        </m:dPr>
                        <m:e>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𝐼</m:t>
                          </m:r>
                        </m:e>
                      </m:d>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m:t>
                      </m:r>
                      <m:d>
                        <m:dPr>
                          <m:begChr m:val="|"/>
                          <m:endChr m:val="|"/>
                          <m:ctrlP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ctrlPr>
                        </m:dPr>
                        <m:e>
                          <m:sSub>
                            <m:sSubPr>
                              <m:ctrlP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𝐶</m:t>
                              </m:r>
                            </m:e>
                            <m:sub>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𝑣</m:t>
                              </m:r>
                            </m:sub>
                          </m:sSub>
                        </m:e>
                      </m:d>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m:t>
                      </m:r>
                      <m:d>
                        <m:dPr>
                          <m:begChr m:val="|"/>
                          <m:endChr m:val="|"/>
                          <m:ctrlP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ctrlPr>
                        </m:dPr>
                        <m:e>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𝑉</m:t>
                          </m:r>
                        </m:e>
                      </m:d>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oMath>
                  </m:oMathPara>
                </a14:m>
                <a:endParaRPr lang="en-US" altLang="zh-TW"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p:txBody>
          </p:sp>
        </mc:Choice>
        <mc:Fallback xmlns="">
          <p:sp>
            <p:nvSpPr>
              <p:cNvPr id="3" name="內容版面配置區 2">
                <a:extLst>
                  <a:ext uri="{FF2B5EF4-FFF2-40B4-BE49-F238E27FC236}">
                    <a16:creationId xmlns:a16="http://schemas.microsoft.com/office/drawing/2014/main" xmlns="" xmlns:a14="http://schemas.microsoft.com/office/drawing/2010/main" id="{D46730E1-C50B-468C-832F-9B47A713BA63}"/>
                  </a:ext>
                </a:extLst>
              </p:cNvPr>
              <p:cNvSpPr>
                <a:spLocks noGrp="1" noRot="1" noChangeAspect="1" noMove="1" noResize="1" noEditPoints="1" noAdjustHandles="1" noChangeArrowheads="1" noChangeShapeType="1" noTextEdit="1"/>
              </p:cNvSpPr>
              <p:nvPr>
                <p:ph idx="1"/>
              </p:nvPr>
            </p:nvSpPr>
            <p:spPr>
              <a:blipFill rotWithShape="0">
                <a:blip r:embed="rId2"/>
                <a:stretch>
                  <a:fillRect l="-1333" t="-2941"/>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83873611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F8731630-D65B-4E4B-ADAE-3017772A52D2}"/>
              </a:ext>
            </a:extLst>
          </p:cNvPr>
          <p:cNvSpPr>
            <a:spLocks noGrp="1"/>
          </p:cNvSpPr>
          <p:nvPr>
            <p:ph type="title"/>
          </p:nvPr>
        </p:nvSpPr>
        <p:spPr/>
        <p:txBody>
          <a:bodyPr/>
          <a:lstStyle/>
          <a:p>
            <a:r>
              <a:rPr lang="zh-TW" altLang="en-US" dirty="0" smtClean="0"/>
              <a:t>獨立集 </a:t>
            </a:r>
            <a:r>
              <a:rPr lang="en-US" altLang="zh-TW" dirty="0" smtClean="0"/>
              <a:t>&amp;</a:t>
            </a:r>
            <a:r>
              <a:rPr lang="zh-TW" altLang="en-US" dirty="0" smtClean="0"/>
              <a:t> 覆蓋</a:t>
            </a:r>
            <a:endParaRPr lang="zh-TW" altLang="en-US"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 xmlns:a16="http://schemas.microsoft.com/office/drawing/2014/main" id="{D46730E1-C50B-468C-832F-9B47A713BA63}"/>
                  </a:ext>
                </a:extLst>
              </p:cNvPr>
              <p:cNvSpPr>
                <a:spLocks noGrp="1"/>
              </p:cNvSpPr>
              <p:nvPr>
                <p:ph idx="1"/>
              </p:nvPr>
            </p:nvSpPr>
            <p:spPr/>
            <p:txBody>
              <a:bodyPr/>
              <a:lstStyle/>
              <a:p>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對於一個最大匹配，這個匹配已經覆蓋了</a:t>
                </a:r>
                <a14:m>
                  <m:oMath xmlns:m="http://schemas.openxmlformats.org/officeDocument/2006/math">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r>
                      <a:rPr lang="en-US" altLang="zh-TW"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2</m:t>
                    </m:r>
                    <m:d>
                      <m:dPr>
                        <m:begChr m:val="|"/>
                        <m:endChr m:val="|"/>
                        <m:ctrlPr>
                          <a:rPr lang="en-US" altLang="zh-TW" i="1" dirty="0" smtClean="0">
                            <a:latin typeface="Cambria Math" panose="02040503050406030204" pitchFamily="18" charset="0"/>
                            <a:ea typeface="Meslo LG M for Powerline" panose="020B0609030804020204" pitchFamily="50" charset="0"/>
                            <a:cs typeface="Meslo LG M for Powerline" panose="020B0609030804020204" pitchFamily="50" charset="0"/>
                          </a:rPr>
                        </m:ctrlPr>
                      </m:dPr>
                      <m:e>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𝑀</m:t>
                        </m:r>
                      </m:e>
                    </m:d>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oMath>
                </a14:m>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個點，因此至多只需要再</a:t>
                </a:r>
                <a14:m>
                  <m:oMath xmlns:m="http://schemas.openxmlformats.org/officeDocument/2006/math">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d>
                      <m:dPr>
                        <m:begChr m:val="|"/>
                        <m:endChr m:val="|"/>
                        <m:ctrlPr>
                          <a:rPr lang="en-US" altLang="zh-TW" i="1" dirty="0" smtClean="0">
                            <a:latin typeface="Cambria Math" panose="02040503050406030204" pitchFamily="18" charset="0"/>
                            <a:ea typeface="Meslo LG M for Powerline" panose="020B0609030804020204" pitchFamily="50" charset="0"/>
                            <a:cs typeface="Meslo LG M for Powerline" panose="020B0609030804020204" pitchFamily="50" charset="0"/>
                          </a:rPr>
                        </m:ctrlPr>
                      </m:dPr>
                      <m:e>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𝑉</m:t>
                        </m:r>
                      </m:e>
                    </m:d>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−2</m:t>
                    </m:r>
                    <m:d>
                      <m:dPr>
                        <m:begChr m:val="|"/>
                        <m:endChr m:val="|"/>
                        <m:ctrlP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ctrlPr>
                      </m:dPr>
                      <m:e>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𝑀</m:t>
                        </m:r>
                      </m:e>
                    </m:d>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oMath>
                </a14:m>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條邊就能覆蓋所有點，故</a:t>
                </a:r>
                <a14:m>
                  <m:oMath xmlns:m="http://schemas.openxmlformats.org/officeDocument/2006/math">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d>
                      <m:dPr>
                        <m:begChr m:val="|"/>
                        <m:endChr m:val="|"/>
                        <m:ctrlPr>
                          <a:rPr lang="en-US" altLang="zh-TW" i="1" dirty="0" smtClean="0">
                            <a:latin typeface="Cambria Math" panose="02040503050406030204" pitchFamily="18" charset="0"/>
                            <a:ea typeface="Meslo LG M for Powerline" panose="020B0609030804020204" pitchFamily="50" charset="0"/>
                            <a:cs typeface="Meslo LG M for Powerline" panose="020B0609030804020204" pitchFamily="50" charset="0"/>
                          </a:rPr>
                        </m:ctrlPr>
                      </m:dPr>
                      <m:e>
                        <m:sSub>
                          <m:sSubPr>
                            <m:ctrlP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𝐶</m:t>
                            </m:r>
                          </m:e>
                          <m:sub>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𝑒</m:t>
                            </m:r>
                          </m:sub>
                        </m:sSub>
                      </m:e>
                    </m:d>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m:t>
                    </m:r>
                    <m:d>
                      <m:dPr>
                        <m:begChr m:val="|"/>
                        <m:endChr m:val="|"/>
                        <m:ctrlP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ctrlPr>
                      </m:dPr>
                      <m:e>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𝑉</m:t>
                        </m:r>
                      </m:e>
                    </m:d>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m:t>
                    </m:r>
                    <m:d>
                      <m:dPr>
                        <m:begChr m:val="|"/>
                        <m:endChr m:val="|"/>
                        <m:ctrlP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ctrlPr>
                      </m:dPr>
                      <m:e>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𝑀</m:t>
                        </m:r>
                      </m:e>
                    </m:d>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oMath>
                </a14:m>
                <a:endParaRPr lang="en-US" altLang="zh-TW"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p:txBody>
          </p:sp>
        </mc:Choice>
        <mc:Fallback xmlns="">
          <p:sp>
            <p:nvSpPr>
              <p:cNvPr id="3" name="內容版面配置區 2">
                <a:extLst>
                  <a:ext uri="{FF2B5EF4-FFF2-40B4-BE49-F238E27FC236}">
                    <a16:creationId xmlns:a16="http://schemas.microsoft.com/office/drawing/2014/main" xmlns="" xmlns:a14="http://schemas.microsoft.com/office/drawing/2010/main" id="{D46730E1-C50B-468C-832F-9B47A713BA63}"/>
                  </a:ext>
                </a:extLst>
              </p:cNvPr>
              <p:cNvSpPr>
                <a:spLocks noGrp="1" noRot="1" noChangeAspect="1" noMove="1" noResize="1" noEditPoints="1" noAdjustHandles="1" noChangeArrowheads="1" noChangeShapeType="1" noTextEdit="1"/>
              </p:cNvSpPr>
              <p:nvPr>
                <p:ph idx="1"/>
              </p:nvPr>
            </p:nvSpPr>
            <p:spPr>
              <a:blipFill rotWithShape="0">
                <a:blip r:embed="rId2"/>
                <a:stretch>
                  <a:fillRect l="-1333" t="-2941" r="-290"/>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88110967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F8731630-D65B-4E4B-ADAE-3017772A52D2}"/>
              </a:ext>
            </a:extLst>
          </p:cNvPr>
          <p:cNvSpPr>
            <a:spLocks noGrp="1"/>
          </p:cNvSpPr>
          <p:nvPr>
            <p:ph type="title"/>
          </p:nvPr>
        </p:nvSpPr>
        <p:spPr/>
        <p:txBody>
          <a:bodyPr/>
          <a:lstStyle/>
          <a:p>
            <a:r>
              <a:rPr lang="zh-TW" altLang="en-US" dirty="0" smtClean="0"/>
              <a:t>獨立集 </a:t>
            </a:r>
            <a:r>
              <a:rPr lang="en-US" altLang="zh-TW" dirty="0" smtClean="0"/>
              <a:t>&amp;</a:t>
            </a:r>
            <a:r>
              <a:rPr lang="zh-TW" altLang="en-US" dirty="0" smtClean="0"/>
              <a:t> 覆蓋</a:t>
            </a:r>
            <a:endParaRPr lang="zh-TW" altLang="en-US"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 xmlns:a16="http://schemas.microsoft.com/office/drawing/2014/main" id="{D46730E1-C50B-468C-832F-9B47A713BA63}"/>
                  </a:ext>
                </a:extLst>
              </p:cNvPr>
              <p:cNvSpPr>
                <a:spLocks noGrp="1"/>
              </p:cNvSpPr>
              <p:nvPr>
                <p:ph idx="1"/>
              </p:nvPr>
            </p:nvSpPr>
            <p:spPr/>
            <p:txBody>
              <a:bodyPr/>
              <a:lstStyle/>
              <a:p>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對於一個最小邊覆蓋，這個邊覆蓋與所有的點會形成一個森林，因此每個連通塊的點數會等於邊數</a:t>
                </a:r>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加</a:t>
                </a:r>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一</a:t>
                </a:r>
                <a:endParaRPr lang="en-US" altLang="zh-TW"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且連通塊數量會是</a:t>
                </a:r>
                <a14:m>
                  <m:oMath xmlns:m="http://schemas.openxmlformats.org/officeDocument/2006/math">
                    <m:r>
                      <a:rPr lang="zh-TW" altLang="en-US" i="1">
                        <a:latin typeface="Cambria Math" panose="02040503050406030204" pitchFamily="18" charset="0"/>
                        <a:ea typeface="Meslo LG M for Powerline" panose="020B0609030804020204" pitchFamily="50" charset="0"/>
                        <a:cs typeface="Meslo LG M for Powerline" panose="020B0609030804020204" pitchFamily="50" charset="0"/>
                      </a:rPr>
                      <m:t> </m:t>
                    </m:r>
                    <m:d>
                      <m:dPr>
                        <m:begChr m:val="|"/>
                        <m:endChr m:val="|"/>
                        <m:ctrlPr>
                          <a:rPr lang="en-US" altLang="zh-TW" i="1" smtClean="0">
                            <a:latin typeface="Cambria Math" panose="02040503050406030204" pitchFamily="18" charset="0"/>
                            <a:ea typeface="Meslo LG M for Powerline" panose="020B0609030804020204" pitchFamily="50" charset="0"/>
                            <a:cs typeface="Meslo LG M for Powerline" panose="020B0609030804020204" pitchFamily="50" charset="0"/>
                          </a:rPr>
                        </m:ctrlPr>
                      </m:dPr>
                      <m:e>
                        <m: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t>𝑉</m:t>
                        </m:r>
                      </m:e>
                    </m:d>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m:t>
                    </m:r>
                    <m:d>
                      <m:dPr>
                        <m:begChr m:val="|"/>
                        <m:endChr m:val="|"/>
                        <m:ctrlP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ctrlPr>
                      </m:dPr>
                      <m:e>
                        <m:sSub>
                          <m:sSubPr>
                            <m:ctrlP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𝐶</m:t>
                            </m:r>
                          </m:e>
                          <m:sub>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𝑒</m:t>
                            </m:r>
                          </m:sub>
                        </m:sSub>
                      </m:e>
                    </m:d>
                    <m:r>
                      <a:rPr lang="zh-TW" altLang="en-US" i="1">
                        <a:latin typeface="Cambria Math" panose="02040503050406030204" pitchFamily="18" charset="0"/>
                        <a:ea typeface="Meslo LG M for Powerline" panose="020B0609030804020204" pitchFamily="50" charset="0"/>
                        <a:cs typeface="Meslo LG M for Powerline" panose="020B0609030804020204" pitchFamily="50" charset="0"/>
                      </a:rPr>
                      <m:t> </m:t>
                    </m:r>
                  </m:oMath>
                </a14:m>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，故</a:t>
                </a:r>
                <a14:m>
                  <m:oMath xmlns:m="http://schemas.openxmlformats.org/officeDocument/2006/math">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d>
                      <m:dPr>
                        <m:begChr m:val="|"/>
                        <m:endChr m:val="|"/>
                        <m:ctrlPr>
                          <a:rPr lang="en-US" altLang="zh-TW" i="1" dirty="0" smtClean="0">
                            <a:latin typeface="Cambria Math" panose="02040503050406030204" pitchFamily="18" charset="0"/>
                            <a:ea typeface="Meslo LG M for Powerline" panose="020B0609030804020204" pitchFamily="50" charset="0"/>
                            <a:cs typeface="Meslo LG M for Powerline" panose="020B0609030804020204" pitchFamily="50" charset="0"/>
                          </a:rPr>
                        </m:ctrlPr>
                      </m:dPr>
                      <m:e>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𝑀</m:t>
                        </m:r>
                      </m:e>
                    </m:d>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m:t>
                    </m:r>
                    <m:d>
                      <m:dPr>
                        <m:begChr m:val="|"/>
                        <m:endChr m:val="|"/>
                        <m:ctrlP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ctrlPr>
                      </m:dPr>
                      <m:e>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𝑉</m:t>
                        </m:r>
                      </m:e>
                    </m:d>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m:t>
                    </m:r>
                    <m:d>
                      <m:dPr>
                        <m:begChr m:val="|"/>
                        <m:endChr m:val="|"/>
                        <m:ctrlP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ctrlPr>
                      </m:dPr>
                      <m:e>
                        <m:sSub>
                          <m:sSubPr>
                            <m:ctrlP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𝐶</m:t>
                            </m:r>
                          </m:e>
                          <m:sub>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𝑒</m:t>
                            </m:r>
                          </m:sub>
                        </m:sSub>
                      </m:e>
                    </m:d>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oMath>
                </a14:m>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p:txBody>
          </p:sp>
        </mc:Choice>
        <mc:Fallback xmlns="">
          <p:sp>
            <p:nvSpPr>
              <p:cNvPr id="3" name="內容版面配置區 2">
                <a:extLst>
                  <a:ext uri="{FF2B5EF4-FFF2-40B4-BE49-F238E27FC236}">
                    <a16:creationId xmlns:a16="http://schemas.microsoft.com/office/drawing/2014/main" xmlns="" xmlns:a14="http://schemas.microsoft.com/office/drawing/2010/main" id="{D46730E1-C50B-468C-832F-9B47A713BA63}"/>
                  </a:ext>
                </a:extLst>
              </p:cNvPr>
              <p:cNvSpPr>
                <a:spLocks noGrp="1" noRot="1" noChangeAspect="1" noMove="1" noResize="1" noEditPoints="1" noAdjustHandles="1" noChangeArrowheads="1" noChangeShapeType="1" noTextEdit="1"/>
              </p:cNvSpPr>
              <p:nvPr>
                <p:ph idx="1"/>
              </p:nvPr>
            </p:nvSpPr>
            <p:spPr>
              <a:blipFill rotWithShape="0">
                <a:blip r:embed="rId2"/>
                <a:stretch>
                  <a:fillRect l="-1333" t="-2941"/>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93913553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F8731630-D65B-4E4B-ADAE-3017772A52D2}"/>
              </a:ext>
            </a:extLst>
          </p:cNvPr>
          <p:cNvSpPr>
            <a:spLocks noGrp="1"/>
          </p:cNvSpPr>
          <p:nvPr>
            <p:ph type="title"/>
          </p:nvPr>
        </p:nvSpPr>
        <p:spPr/>
        <p:txBody>
          <a:bodyPr/>
          <a:lstStyle/>
          <a:p>
            <a:r>
              <a:rPr lang="zh-TW" altLang="en-US" dirty="0" smtClean="0"/>
              <a:t>獨立集 </a:t>
            </a:r>
            <a:r>
              <a:rPr lang="en-US" altLang="zh-TW" dirty="0" smtClean="0"/>
              <a:t>&amp;</a:t>
            </a:r>
            <a:r>
              <a:rPr lang="zh-TW" altLang="en-US" dirty="0" smtClean="0"/>
              <a:t> 覆蓋</a:t>
            </a:r>
            <a:endParaRPr lang="zh-TW" altLang="en-US"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 xmlns:a16="http://schemas.microsoft.com/office/drawing/2014/main" id="{D46730E1-C50B-468C-832F-9B47A713BA63}"/>
                  </a:ext>
                </a:extLst>
              </p:cNvPr>
              <p:cNvSpPr>
                <a:spLocks noGrp="1"/>
              </p:cNvSpPr>
              <p:nvPr>
                <p:ph idx="1"/>
              </p:nvPr>
            </p:nvSpPr>
            <p:spPr/>
            <p:txBody>
              <a:bodyPr/>
              <a:lstStyle/>
              <a:p>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綜合</a:t>
                </a:r>
                <a14:m>
                  <m:oMath xmlns:m="http://schemas.openxmlformats.org/officeDocument/2006/math">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d>
                      <m:dPr>
                        <m:begChr m:val="|"/>
                        <m:endChr m:val="|"/>
                        <m:ctrlP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ctrlPr>
                      </m:dPr>
                      <m:e>
                        <m:sSub>
                          <m:sSubPr>
                            <m:ctrlP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𝐶</m:t>
                            </m:r>
                          </m:e>
                          <m:sub>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𝑒</m:t>
                            </m:r>
                          </m:sub>
                        </m:sSub>
                      </m:e>
                    </m:d>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m:t>
                    </m:r>
                    <m:d>
                      <m:dPr>
                        <m:begChr m:val="|"/>
                        <m:endChr m:val="|"/>
                        <m:ctrlP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ctrlPr>
                      </m:dPr>
                      <m:e>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𝑉</m:t>
                        </m:r>
                      </m:e>
                    </m:d>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m:t>
                    </m:r>
                    <m:d>
                      <m:dPr>
                        <m:begChr m:val="|"/>
                        <m:endChr m:val="|"/>
                        <m:ctrlP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ctrlPr>
                      </m:dPr>
                      <m:e>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𝑀</m:t>
                        </m:r>
                      </m:e>
                    </m:d>
                    <m:r>
                      <a:rPr lang="zh-TW" altLang="en-US"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 </m:t>
                    </m:r>
                  </m:oMath>
                </a14:m>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與</a:t>
                </a:r>
                <a14:m>
                  <m:oMath xmlns:m="http://schemas.openxmlformats.org/officeDocument/2006/math">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d>
                      <m:dPr>
                        <m:begChr m:val="|"/>
                        <m:endChr m:val="|"/>
                        <m:ctrlP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ctrlPr>
                      </m:dPr>
                      <m:e>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𝑀</m:t>
                        </m:r>
                      </m:e>
                    </m:d>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m:t>
                    </m:r>
                    <m:d>
                      <m:dPr>
                        <m:begChr m:val="|"/>
                        <m:endChr m:val="|"/>
                        <m:ctrlP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ctrlPr>
                      </m:dPr>
                      <m:e>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𝑉</m:t>
                        </m:r>
                      </m:e>
                    </m:d>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m:t>
                    </m:r>
                    <m:d>
                      <m:dPr>
                        <m:begChr m:val="|"/>
                        <m:endChr m:val="|"/>
                        <m:ctrlP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ctrlPr>
                      </m:dPr>
                      <m:e>
                        <m:sSub>
                          <m:sSubPr>
                            <m:ctrlP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𝐶</m:t>
                            </m:r>
                          </m:e>
                          <m:sub>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𝑒</m:t>
                            </m:r>
                          </m:sub>
                        </m:sSub>
                      </m:e>
                    </m:d>
                    <m:r>
                      <a:rPr lang="zh-TW" altLang="en-US"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 </m:t>
                    </m:r>
                  </m:oMath>
                </a14:m>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得到：</a:t>
                </a:r>
                <a:endParaRPr lang="en-US" altLang="zh-TW"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endParaRPr lang="en-US" altLang="zh-TW"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pPr marL="0" indent="0">
                  <a:buNone/>
                </a:pPr>
                <a14:m>
                  <m:oMathPara xmlns:m="http://schemas.openxmlformats.org/officeDocument/2006/math">
                    <m:oMathParaPr>
                      <m:jc m:val="centerGroup"/>
                    </m:oMathParaPr>
                    <m:oMath xmlns:m="http://schemas.openxmlformats.org/officeDocument/2006/math">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d>
                        <m:dPr>
                          <m:begChr m:val="|"/>
                          <m:endChr m:val="|"/>
                          <m:ctrlPr>
                            <a:rPr lang="en-US" altLang="zh-TW" i="1" smtClean="0">
                              <a:latin typeface="Cambria Math" panose="02040503050406030204" pitchFamily="18" charset="0"/>
                              <a:ea typeface="Meslo LG M for Powerline" panose="020B0609030804020204" pitchFamily="50" charset="0"/>
                              <a:cs typeface="Meslo LG M for Powerline" panose="020B0609030804020204" pitchFamily="50" charset="0"/>
                            </a:rPr>
                          </m:ctrlPr>
                        </m:dPr>
                        <m:e>
                          <m: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t>𝑀</m:t>
                          </m:r>
                        </m:e>
                      </m:d>
                      <m: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t>+</m:t>
                      </m:r>
                      <m:d>
                        <m:dPr>
                          <m:begChr m:val="|"/>
                          <m:endChr m:val="|"/>
                          <m:ctrlPr>
                            <a:rPr lang="en-US" altLang="zh-TW" i="1" smtClean="0">
                              <a:latin typeface="Cambria Math" panose="02040503050406030204" pitchFamily="18" charset="0"/>
                              <a:ea typeface="Meslo LG M for Powerline" panose="020B0609030804020204" pitchFamily="50" charset="0"/>
                              <a:cs typeface="Meslo LG M for Powerline" panose="020B0609030804020204" pitchFamily="50" charset="0"/>
                            </a:rPr>
                          </m:ctrlPr>
                        </m:dPr>
                        <m:e>
                          <m:sSub>
                            <m:sSubPr>
                              <m:ctrlPr>
                                <a:rPr lang="en-US" altLang="zh-TW" i="1" smtClean="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t>𝐶</m:t>
                              </m:r>
                            </m:e>
                            <m:sub>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𝑒</m:t>
                              </m:r>
                            </m:sub>
                          </m:sSub>
                        </m:e>
                      </m:d>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m:t>
                      </m:r>
                      <m:d>
                        <m:dPr>
                          <m:begChr m:val="|"/>
                          <m:endChr m:val="|"/>
                          <m:ctrlP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ctrlPr>
                        </m:dPr>
                        <m:e>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𝑉</m:t>
                          </m:r>
                        </m:e>
                      </m:d>
                      <m:r>
                        <a:rPr lang="zh-TW" altLang="en-US" i="1">
                          <a:latin typeface="Cambria Math" panose="02040503050406030204" pitchFamily="18" charset="0"/>
                          <a:ea typeface="Meslo LG M for Powerline" panose="020B0609030804020204" pitchFamily="50" charset="0"/>
                          <a:cs typeface="Meslo LG M for Powerline" panose="020B0609030804020204" pitchFamily="50" charset="0"/>
                        </a:rPr>
                        <m:t> </m:t>
                      </m:r>
                    </m:oMath>
                  </m:oMathPara>
                </a14:m>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p:txBody>
          </p:sp>
        </mc:Choice>
        <mc:Fallback xmlns="">
          <p:sp>
            <p:nvSpPr>
              <p:cNvPr id="3" name="內容版面配置區 2">
                <a:extLst>
                  <a:ext uri="{FF2B5EF4-FFF2-40B4-BE49-F238E27FC236}">
                    <a16:creationId xmlns:a16="http://schemas.microsoft.com/office/drawing/2014/main" xmlns="" xmlns:a14="http://schemas.microsoft.com/office/drawing/2010/main" id="{D46730E1-C50B-468C-832F-9B47A713BA63}"/>
                  </a:ext>
                </a:extLst>
              </p:cNvPr>
              <p:cNvSpPr>
                <a:spLocks noGrp="1" noRot="1" noChangeAspect="1" noMove="1" noResize="1" noEditPoints="1" noAdjustHandles="1" noChangeArrowheads="1" noChangeShapeType="1" noTextEdit="1"/>
              </p:cNvSpPr>
              <p:nvPr>
                <p:ph idx="1"/>
              </p:nvPr>
            </p:nvSpPr>
            <p:spPr>
              <a:blipFill rotWithShape="0">
                <a:blip r:embed="rId2"/>
                <a:stretch>
                  <a:fillRect l="-1333" t="-3361"/>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9215229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F8731630-D65B-4E4B-ADAE-3017772A52D2}"/>
              </a:ext>
            </a:extLst>
          </p:cNvPr>
          <p:cNvSpPr>
            <a:spLocks noGrp="1"/>
          </p:cNvSpPr>
          <p:nvPr>
            <p:ph type="title"/>
          </p:nvPr>
        </p:nvSpPr>
        <p:spPr/>
        <p:txBody>
          <a:bodyPr/>
          <a:lstStyle/>
          <a:p>
            <a:r>
              <a:rPr lang="zh-TW" altLang="en-US" dirty="0" smtClean="0"/>
              <a:t>獨立集 </a:t>
            </a:r>
            <a:r>
              <a:rPr lang="en-US" altLang="zh-TW" dirty="0" smtClean="0"/>
              <a:t>&amp;</a:t>
            </a:r>
            <a:r>
              <a:rPr lang="zh-TW" altLang="en-US" dirty="0" smtClean="0"/>
              <a:t> 覆蓋</a:t>
            </a:r>
            <a:endParaRPr lang="zh-TW" altLang="en-US"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 xmlns:a16="http://schemas.microsoft.com/office/drawing/2014/main" id="{D46730E1-C50B-468C-832F-9B47A713BA63}"/>
                  </a:ext>
                </a:extLst>
              </p:cNvPr>
              <p:cNvSpPr>
                <a:spLocks noGrp="1"/>
              </p:cNvSpPr>
              <p:nvPr>
                <p:ph idx="1"/>
              </p:nvPr>
            </p:nvSpPr>
            <p:spPr/>
            <p:txBody>
              <a:bodyPr>
                <a:normAutofit/>
              </a:bodyPr>
              <a:lstStyle/>
              <a:p>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在一般圖上，最大點獨立集與最小點覆蓋都是 </a:t>
                </a:r>
                <a:r>
                  <a:rPr lang="en-US" altLang="zh-TW"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NPC</a:t>
                </a:r>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 問題，但是在二分圖上，根據 </a:t>
                </a:r>
                <a:r>
                  <a:rPr lang="en-US" altLang="zh-TW" dirty="0" err="1" smtClean="0"/>
                  <a:t>Kőnig</a:t>
                </a:r>
                <a:r>
                  <a:rPr lang="en-US" altLang="zh-TW" dirty="0"/>
                  <a:t> </a:t>
                </a:r>
                <a:r>
                  <a:rPr lang="zh-TW" altLang="en-US" dirty="0" smtClean="0"/>
                  <a:t>定理得知</a:t>
                </a:r>
                <a14:m>
                  <m:oMath xmlns:m="http://schemas.openxmlformats.org/officeDocument/2006/math">
                    <m:r>
                      <a:rPr lang="en-US" altLang="zh-TW" b="0" i="0" dirty="0" smtClean="0">
                        <a:latin typeface="Cambria Math" panose="02040503050406030204" pitchFamily="18" charset="0"/>
                      </a:rPr>
                      <m:t> </m:t>
                    </m:r>
                    <m:d>
                      <m:dPr>
                        <m:begChr m:val="|"/>
                        <m:endChr m:val="|"/>
                        <m:ctrlPr>
                          <a:rPr lang="en-US" altLang="zh-TW" i="1" dirty="0" smtClean="0">
                            <a:latin typeface="Cambria Math" panose="02040503050406030204" pitchFamily="18" charset="0"/>
                          </a:rPr>
                        </m:ctrlPr>
                      </m:dPr>
                      <m:e>
                        <m:r>
                          <a:rPr lang="en-US" altLang="zh-TW" i="1" dirty="0">
                            <a:latin typeface="Cambria Math" panose="02040503050406030204" pitchFamily="18" charset="0"/>
                          </a:rPr>
                          <m:t>𝑀</m:t>
                        </m:r>
                      </m:e>
                    </m:d>
                    <m:r>
                      <a:rPr lang="en-US" altLang="zh-TW" i="1" dirty="0">
                        <a:latin typeface="Cambria Math" panose="02040503050406030204" pitchFamily="18" charset="0"/>
                      </a:rPr>
                      <m:t>=</m:t>
                    </m:r>
                    <m:d>
                      <m:dPr>
                        <m:begChr m:val="|"/>
                        <m:endChr m:val="|"/>
                        <m:ctrlPr>
                          <a:rPr lang="en-US" altLang="zh-TW" i="1" dirty="0" smtClean="0">
                            <a:latin typeface="Cambria Math" panose="02040503050406030204" pitchFamily="18" charset="0"/>
                          </a:rPr>
                        </m:ctrlPr>
                      </m:dPr>
                      <m:e>
                        <m:sSub>
                          <m:sSubPr>
                            <m:ctrlPr>
                              <a:rPr lang="en-US" altLang="zh-TW" b="0" i="1" dirty="0" smtClean="0">
                                <a:latin typeface="Cambria Math" panose="02040503050406030204" pitchFamily="18" charset="0"/>
                              </a:rPr>
                            </m:ctrlPr>
                          </m:sSubPr>
                          <m:e>
                            <m:r>
                              <a:rPr lang="en-US" altLang="zh-TW" b="0" i="1" dirty="0" smtClean="0">
                                <a:latin typeface="Cambria Math" panose="02040503050406030204" pitchFamily="18" charset="0"/>
                              </a:rPr>
                              <m:t>𝐶</m:t>
                            </m:r>
                          </m:e>
                          <m:sub>
                            <m:r>
                              <a:rPr lang="en-US" altLang="zh-TW" b="0" i="1" dirty="0" smtClean="0">
                                <a:latin typeface="Cambria Math" panose="02040503050406030204" pitchFamily="18" charset="0"/>
                              </a:rPr>
                              <m:t>𝑣</m:t>
                            </m:r>
                          </m:sub>
                        </m:sSub>
                      </m:e>
                    </m:d>
                    <m:r>
                      <a:rPr lang="zh-TW" altLang="en-US" i="1" dirty="0">
                        <a:latin typeface="Cambria Math" panose="02040503050406030204" pitchFamily="18" charset="0"/>
                      </a:rPr>
                      <m:t> </m:t>
                    </m:r>
                  </m:oMath>
                </a14:m>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，也就是以上四種問題都可以對應到最大匹配</a:t>
                </a:r>
                <a:endParaRPr lang="en-US" altLang="zh-TW"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但是這個定理證明複雜，在此略過。</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p:txBody>
          </p:sp>
        </mc:Choice>
        <mc:Fallback xmlns="">
          <p:sp>
            <p:nvSpPr>
              <p:cNvPr id="3" name="內容版面配置區 2">
                <a:extLst>
                  <a:ext uri="{FF2B5EF4-FFF2-40B4-BE49-F238E27FC236}">
                    <a16:creationId xmlns:a16="http://schemas.microsoft.com/office/drawing/2014/main" xmlns="" xmlns:a14="http://schemas.microsoft.com/office/drawing/2010/main" id="{D46730E1-C50B-468C-832F-9B47A713BA63}"/>
                  </a:ext>
                </a:extLst>
              </p:cNvPr>
              <p:cNvSpPr>
                <a:spLocks noGrp="1" noRot="1" noChangeAspect="1" noMove="1" noResize="1" noEditPoints="1" noAdjustHandles="1" noChangeArrowheads="1" noChangeShapeType="1" noTextEdit="1"/>
              </p:cNvSpPr>
              <p:nvPr>
                <p:ph idx="1"/>
              </p:nvPr>
            </p:nvSpPr>
            <p:spPr>
              <a:blipFill rotWithShape="0">
                <a:blip r:embed="rId2"/>
                <a:stretch>
                  <a:fillRect l="-1333" t="-3361" r="-5333"/>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18712922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F8731630-D65B-4E4B-ADAE-3017772A52D2}"/>
              </a:ext>
            </a:extLst>
          </p:cNvPr>
          <p:cNvSpPr>
            <a:spLocks noGrp="1"/>
          </p:cNvSpPr>
          <p:nvPr>
            <p:ph type="title"/>
          </p:nvPr>
        </p:nvSpPr>
        <p:spPr/>
        <p:txBody>
          <a:bodyPr/>
          <a:lstStyle/>
          <a:p>
            <a:r>
              <a:rPr lang="zh-TW" altLang="en-US" dirty="0" smtClean="0"/>
              <a:t>重點整理</a:t>
            </a:r>
            <a:endParaRPr lang="zh-TW" altLang="en-US"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 xmlns:a16="http://schemas.microsoft.com/office/drawing/2014/main" id="{D46730E1-C50B-468C-832F-9B47A713BA63}"/>
                  </a:ext>
                </a:extLst>
              </p:cNvPr>
              <p:cNvSpPr>
                <a:spLocks noGrp="1"/>
              </p:cNvSpPr>
              <p:nvPr>
                <p:ph idx="1"/>
              </p:nvPr>
            </p:nvSpPr>
            <p:spPr/>
            <p:txBody>
              <a:bodyPr>
                <a:normAutofit/>
              </a:bodyPr>
              <a:lstStyle/>
              <a:p>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在所有圖上：</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14:m>
                  <m:oMath xmlns:m="http://schemas.openxmlformats.org/officeDocument/2006/math">
                    <m:r>
                      <a:rPr lang="en-US" altLang="zh-TW" b="0" i="0" smtClean="0">
                        <a:latin typeface="Cambria Math" panose="02040503050406030204" pitchFamily="18" charset="0"/>
                        <a:ea typeface="Meslo LG M for Powerline" panose="020B0609030804020204" pitchFamily="50" charset="0"/>
                        <a:cs typeface="Meslo LG M for Powerline" panose="020B0609030804020204" pitchFamily="50" charset="0"/>
                      </a:rPr>
                      <m:t> </m:t>
                    </m:r>
                    <m:d>
                      <m:dPr>
                        <m:begChr m:val="|"/>
                        <m:endChr m:val="|"/>
                        <m:ctrlP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ctrlPr>
                      </m:dPr>
                      <m:e>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𝐼</m:t>
                        </m:r>
                      </m:e>
                    </m:d>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m:t>
                    </m:r>
                    <m:d>
                      <m:dPr>
                        <m:begChr m:val="|"/>
                        <m:endChr m:val="|"/>
                        <m:ctrlP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ctrlPr>
                      </m:dPr>
                      <m:e>
                        <m:sSub>
                          <m:sSubPr>
                            <m:ctrlP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𝐶</m:t>
                            </m:r>
                          </m:e>
                          <m:sub>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𝑣</m:t>
                            </m:r>
                          </m:sub>
                        </m:sSub>
                      </m:e>
                    </m:d>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m:t>
                    </m:r>
                    <m:d>
                      <m:dPr>
                        <m:begChr m:val="|"/>
                        <m:endChr m:val="|"/>
                        <m:ctrlP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ctrlPr>
                      </m:dPr>
                      <m:e>
                        <m: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t>𝑉</m:t>
                        </m:r>
                      </m:e>
                    </m:d>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 </m:t>
                    </m:r>
                  </m:oMath>
                </a14:m>
                <a:endParaRPr lang="en-US" altLang="zh-TW" b="0"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14:m>
                  <m:oMath xmlns:m="http://schemas.openxmlformats.org/officeDocument/2006/math">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d>
                      <m:dPr>
                        <m:begChr m:val="|"/>
                        <m:endChr m:val="|"/>
                        <m:ctrlPr>
                          <a:rPr lang="en-US" altLang="zh-TW" i="1" smtClean="0">
                            <a:latin typeface="Cambria Math" panose="02040503050406030204" pitchFamily="18" charset="0"/>
                            <a:ea typeface="Meslo LG M for Powerline" panose="020B0609030804020204" pitchFamily="50" charset="0"/>
                            <a:cs typeface="Meslo LG M for Powerline" panose="020B0609030804020204" pitchFamily="50" charset="0"/>
                          </a:rPr>
                        </m:ctrlPr>
                      </m:dPr>
                      <m:e>
                        <m: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t>𝑀</m:t>
                        </m:r>
                      </m:e>
                    </m:d>
                    <m: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t>+</m:t>
                    </m:r>
                    <m:d>
                      <m:dPr>
                        <m:begChr m:val="|"/>
                        <m:endChr m:val="|"/>
                        <m:ctrlPr>
                          <a:rPr lang="en-US" altLang="zh-TW" i="1" smtClean="0">
                            <a:latin typeface="Cambria Math" panose="02040503050406030204" pitchFamily="18" charset="0"/>
                            <a:ea typeface="Meslo LG M for Powerline" panose="020B0609030804020204" pitchFamily="50" charset="0"/>
                            <a:cs typeface="Meslo LG M for Powerline" panose="020B0609030804020204" pitchFamily="50" charset="0"/>
                          </a:rPr>
                        </m:ctrlPr>
                      </m:dPr>
                      <m:e>
                        <m:sSub>
                          <m:sSubPr>
                            <m:ctrlPr>
                              <a:rPr lang="en-US" altLang="zh-TW" i="1" smtClean="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t>𝐶</m:t>
                            </m:r>
                          </m:e>
                          <m:sub>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𝑒</m:t>
                            </m:r>
                          </m:sub>
                        </m:sSub>
                      </m:e>
                    </m:d>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m:t>
                    </m:r>
                    <m:d>
                      <m:dPr>
                        <m:begChr m:val="|"/>
                        <m:endChr m:val="|"/>
                        <m:ctrlP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ctrlPr>
                      </m:dPr>
                      <m:e>
                        <m: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t>𝑉</m:t>
                        </m:r>
                      </m:e>
                    </m:d>
                    <m:r>
                      <a:rPr lang="zh-TW" altLang="en-US" i="1">
                        <a:latin typeface="Cambria Math" panose="02040503050406030204" pitchFamily="18" charset="0"/>
                        <a:ea typeface="Meslo LG M for Powerline" panose="020B0609030804020204" pitchFamily="50" charset="0"/>
                        <a:cs typeface="Meslo LG M for Powerline" panose="020B0609030804020204" pitchFamily="50" charset="0"/>
                      </a:rPr>
                      <m:t> </m:t>
                    </m:r>
                  </m:oMath>
                </a14:m>
                <a:endParaRPr lang="en-US" altLang="zh-TW"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在二分圖上：</a:t>
                </a:r>
                <a:endParaRPr lang="en-US" altLang="zh-TW"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14:m>
                  <m:oMath xmlns:m="http://schemas.openxmlformats.org/officeDocument/2006/math">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d>
                      <m:dPr>
                        <m:begChr m:val="|"/>
                        <m:endChr m:val="|"/>
                        <m:ctrlPr>
                          <a:rPr lang="en-US" altLang="zh-TW" i="1" smtClean="0">
                            <a:latin typeface="Cambria Math" panose="02040503050406030204" pitchFamily="18" charset="0"/>
                            <a:ea typeface="Meslo LG M for Powerline" panose="020B0609030804020204" pitchFamily="50" charset="0"/>
                            <a:cs typeface="Meslo LG M for Powerline" panose="020B0609030804020204" pitchFamily="50" charset="0"/>
                          </a:rPr>
                        </m:ctrlPr>
                      </m:dPr>
                      <m:e>
                        <m: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t>𝑀</m:t>
                        </m:r>
                      </m:e>
                    </m:d>
                    <m: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t>=</m:t>
                    </m:r>
                    <m:d>
                      <m:dPr>
                        <m:begChr m:val="|"/>
                        <m:endChr m:val="|"/>
                        <m:ctrlPr>
                          <a:rPr lang="en-US" altLang="zh-TW" i="1" smtClean="0">
                            <a:latin typeface="Cambria Math" panose="02040503050406030204" pitchFamily="18" charset="0"/>
                            <a:ea typeface="Meslo LG M for Powerline" panose="020B0609030804020204" pitchFamily="50" charset="0"/>
                            <a:cs typeface="Meslo LG M for Powerline" panose="020B0609030804020204" pitchFamily="50" charset="0"/>
                          </a:rPr>
                        </m:ctrlPr>
                      </m:dPr>
                      <m:e>
                        <m:sSub>
                          <m:sSubPr>
                            <m:ctrlPr>
                              <a:rPr lang="en-US" altLang="zh-TW" i="1" smtClean="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i="1">
                                <a:latin typeface="Cambria Math" panose="02040503050406030204" pitchFamily="18" charset="0"/>
                                <a:ea typeface="Meslo LG M for Powerline" panose="020B0609030804020204" pitchFamily="50" charset="0"/>
                                <a:cs typeface="Meslo LG M for Powerline" panose="020B0609030804020204" pitchFamily="50" charset="0"/>
                              </a:rPr>
                              <m:t>𝐶</m:t>
                            </m:r>
                          </m:e>
                          <m:sub>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𝑣</m:t>
                            </m:r>
                          </m:sub>
                        </m:sSub>
                      </m:e>
                    </m:d>
                    <m:r>
                      <a:rPr lang="zh-TW" altLang="en-US" i="1">
                        <a:latin typeface="Cambria Math" panose="02040503050406030204" pitchFamily="18" charset="0"/>
                        <a:ea typeface="Meslo LG M for Powerline" panose="020B0609030804020204" pitchFamily="50" charset="0"/>
                        <a:cs typeface="Meslo LG M for Powerline" panose="020B0609030804020204" pitchFamily="50" charset="0"/>
                      </a:rPr>
                      <m:t> </m:t>
                    </m:r>
                  </m:oMath>
                </a14:m>
                <a:endParaRPr lang="en-US" altLang="zh-TW"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14:m>
                  <m:oMath xmlns:m="http://schemas.openxmlformats.org/officeDocument/2006/math">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d>
                      <m:dPr>
                        <m:begChr m:val="|"/>
                        <m:endChr m:val="|"/>
                        <m:ctrlPr>
                          <a:rPr lang="en-US" altLang="zh-TW" i="1" dirty="0" smtClean="0">
                            <a:latin typeface="Cambria Math" panose="02040503050406030204" pitchFamily="18" charset="0"/>
                            <a:ea typeface="Meslo LG M for Powerline" panose="020B0609030804020204" pitchFamily="50" charset="0"/>
                            <a:cs typeface="Meslo LG M for Powerline" panose="020B0609030804020204" pitchFamily="50" charset="0"/>
                          </a:rPr>
                        </m:ctrlPr>
                      </m:dPr>
                      <m:e>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𝐼</m:t>
                        </m:r>
                      </m:e>
                    </m:d>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m:t>
                    </m:r>
                    <m:d>
                      <m:dPr>
                        <m:begChr m:val="|"/>
                        <m:endChr m:val="|"/>
                        <m:ctrlPr>
                          <a:rPr lang="en-US" altLang="zh-TW" i="1" dirty="0" smtClean="0">
                            <a:latin typeface="Cambria Math" panose="02040503050406030204" pitchFamily="18" charset="0"/>
                            <a:ea typeface="Meslo LG M for Powerline" panose="020B0609030804020204" pitchFamily="50" charset="0"/>
                            <a:cs typeface="Meslo LG M for Powerline" panose="020B0609030804020204" pitchFamily="50" charset="0"/>
                          </a:rPr>
                        </m:ctrlPr>
                      </m:dPr>
                      <m:e>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𝑀</m:t>
                        </m:r>
                      </m:e>
                    </m:d>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m:t>
                    </m:r>
                    <m:d>
                      <m:dPr>
                        <m:begChr m:val="|"/>
                        <m:endChr m:val="|"/>
                        <m:ctrlPr>
                          <a:rPr lang="en-US" altLang="zh-TW" i="1" dirty="0" smtClean="0">
                            <a:latin typeface="Cambria Math" panose="02040503050406030204" pitchFamily="18" charset="0"/>
                            <a:ea typeface="Meslo LG M for Powerline" panose="020B0609030804020204" pitchFamily="50" charset="0"/>
                            <a:cs typeface="Meslo LG M for Powerline" panose="020B0609030804020204" pitchFamily="50" charset="0"/>
                          </a:rPr>
                        </m:ctrlPr>
                      </m:dPr>
                      <m:e>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𝑉</m:t>
                        </m:r>
                      </m:e>
                    </m:d>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oMath>
                </a14:m>
                <a:endParaRPr lang="en-US" altLang="zh-TW"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p:txBody>
          </p:sp>
        </mc:Choice>
        <mc:Fallback xmlns="">
          <p:sp>
            <p:nvSpPr>
              <p:cNvPr id="3" name="內容版面配置區 2">
                <a:extLst>
                  <a:ext uri="{FF2B5EF4-FFF2-40B4-BE49-F238E27FC236}">
                    <a16:creationId xmlns:a16="http://schemas.microsoft.com/office/drawing/2014/main" xmlns="" xmlns:a14="http://schemas.microsoft.com/office/drawing/2010/main" id="{D46730E1-C50B-468C-832F-9B47A713BA63}"/>
                  </a:ext>
                </a:extLst>
              </p:cNvPr>
              <p:cNvSpPr>
                <a:spLocks noGrp="1" noRot="1" noChangeAspect="1" noMove="1" noResize="1" noEditPoints="1" noAdjustHandles="1" noChangeArrowheads="1" noChangeShapeType="1" noTextEdit="1"/>
              </p:cNvSpPr>
              <p:nvPr>
                <p:ph idx="1"/>
              </p:nvPr>
            </p:nvSpPr>
            <p:spPr>
              <a:blipFill rotWithShape="0">
                <a:blip r:embed="rId2"/>
                <a:stretch>
                  <a:fillRect l="-1333" t="-3361"/>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7170512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4005" y="1900867"/>
            <a:ext cx="3745524" cy="4276096"/>
          </a:xfrm>
          <a:prstGeom prst="rect">
            <a:avLst/>
          </a:prstGeom>
        </p:spPr>
      </p:pic>
      <p:pic>
        <p:nvPicPr>
          <p:cNvPr id="3" name="圖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5057" y="1900867"/>
            <a:ext cx="3745524" cy="4276096"/>
          </a:xfrm>
          <a:prstGeom prst="rect">
            <a:avLst/>
          </a:prstGeom>
        </p:spPr>
      </p:pic>
      <p:sp>
        <p:nvSpPr>
          <p:cNvPr id="2" name="標題 1">
            <a:extLst>
              <a:ext uri="{FF2B5EF4-FFF2-40B4-BE49-F238E27FC236}">
                <a16:creationId xmlns="" xmlns:a16="http://schemas.microsoft.com/office/drawing/2014/main" id="{F8731630-D65B-4E4B-ADAE-3017772A52D2}"/>
              </a:ext>
            </a:extLst>
          </p:cNvPr>
          <p:cNvSpPr>
            <a:spLocks noGrp="1"/>
          </p:cNvSpPr>
          <p:nvPr>
            <p:ph type="title"/>
          </p:nvPr>
        </p:nvSpPr>
        <p:spPr/>
        <p:txBody>
          <a:bodyPr/>
          <a:lstStyle/>
          <a:p>
            <a:r>
              <a:rPr lang="zh-TW" altLang="en-US" dirty="0" smtClean="0"/>
              <a:t>二分</a:t>
            </a:r>
            <a:r>
              <a:rPr lang="zh-TW" altLang="en-US" dirty="0"/>
              <a:t>圖</a:t>
            </a:r>
          </a:p>
        </p:txBody>
      </p:sp>
      <mc:AlternateContent xmlns:mc="http://schemas.openxmlformats.org/markup-compatibility/2006" xmlns:a14="http://schemas.microsoft.com/office/drawing/2010/main">
        <mc:Choice Requires="a14">
          <p:sp>
            <p:nvSpPr>
              <p:cNvPr id="5" name="內容版面配置區 4"/>
              <p:cNvSpPr>
                <a:spLocks noGrp="1"/>
              </p:cNvSpPr>
              <p:nvPr>
                <p:ph idx="1"/>
              </p:nvPr>
            </p:nvSpPr>
            <p:spPr/>
            <p:txBody>
              <a:bodyPr/>
              <a:lstStyle/>
              <a:p>
                <a:endParaRPr lang="en-US" altLang="zh-TW" dirty="0" smtClean="0"/>
              </a:p>
              <a:p>
                <a:endParaRPr lang="en-US" altLang="zh-TW" dirty="0"/>
              </a:p>
              <a:p>
                <a:endParaRPr lang="en-US" altLang="zh-TW" dirty="0" smtClean="0"/>
              </a:p>
              <a:p>
                <a:pPr marL="0" indent="0">
                  <a:buNone/>
                </a:pPr>
                <a14:m>
                  <m:oMathPara xmlns:m="http://schemas.openxmlformats.org/officeDocument/2006/math">
                    <m:oMathParaPr>
                      <m:jc m:val="centerGroup"/>
                    </m:oMathParaPr>
                    <m:oMath xmlns:m="http://schemas.openxmlformats.org/officeDocument/2006/math">
                      <m:r>
                        <a:rPr lang="en-US" altLang="zh-TW" sz="6600" b="0" i="1" smtClean="0">
                          <a:latin typeface="Cambria Math" panose="02040503050406030204" pitchFamily="18" charset="0"/>
                        </a:rPr>
                        <m:t> </m:t>
                      </m:r>
                      <m:r>
                        <a:rPr lang="en-US" altLang="zh-TW" sz="6600" i="1" smtClean="0">
                          <a:latin typeface="Cambria Math" panose="02040503050406030204" pitchFamily="18" charset="0"/>
                        </a:rPr>
                        <m:t>⇒</m:t>
                      </m:r>
                      <m:r>
                        <m:rPr>
                          <m:lit/>
                        </m:rPr>
                        <a:rPr lang="en-US" altLang="zh-TW" sz="6600" b="0" i="1" smtClean="0">
                          <a:latin typeface="Cambria Math" panose="02040503050406030204" pitchFamily="18" charset="0"/>
                        </a:rPr>
                        <m:t> </m:t>
                      </m:r>
                    </m:oMath>
                  </m:oMathPara>
                </a14:m>
                <a:endParaRPr lang="en-US" altLang="zh-TW" sz="6600" dirty="0"/>
              </a:p>
            </p:txBody>
          </p:sp>
        </mc:Choice>
        <mc:Fallback xmlns="">
          <p:sp>
            <p:nvSpPr>
              <p:cNvPr id="5" name="內容版面配置區 4"/>
              <p:cNvSpPr>
                <a:spLocks noGrp="1" noRot="1" noChangeAspect="1" noMove="1" noResize="1" noEditPoints="1" noAdjustHandles="1" noChangeArrowheads="1" noChangeShapeType="1" noTextEdit="1"/>
              </p:cNvSpPr>
              <p:nvPr>
                <p:ph idx="1"/>
              </p:nvPr>
            </p:nvSpPr>
            <p:spPr>
              <a:blipFill rotWithShape="0">
                <a:blip r:embed="rId4"/>
                <a:stretch>
                  <a:fillRect/>
                </a:stretch>
              </a:blipFill>
            </p:spPr>
            <p:txBody>
              <a:bodyPr/>
              <a:lstStyle/>
              <a:p>
                <a:r>
                  <a:rPr lang="zh-TW" altLang="en-US">
                    <a:noFill/>
                  </a:rPr>
                  <a:t> </a:t>
                </a:r>
              </a:p>
            </p:txBody>
          </p:sp>
        </mc:Fallback>
      </mc:AlternateContent>
      <p:sp>
        <p:nvSpPr>
          <p:cNvPr id="6" name="乘號 5"/>
          <p:cNvSpPr/>
          <p:nvPr/>
        </p:nvSpPr>
        <p:spPr>
          <a:xfrm>
            <a:off x="5072248" y="2142698"/>
            <a:ext cx="1740090" cy="174009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367465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A5D1B1D8-7B5A-4BED-AB39-CB90796B6FDF}"/>
              </a:ext>
            </a:extLst>
          </p:cNvPr>
          <p:cNvSpPr>
            <a:spLocks noGrp="1"/>
          </p:cNvSpPr>
          <p:nvPr>
            <p:ph type="title"/>
          </p:nvPr>
        </p:nvSpPr>
        <p:spPr/>
        <p:txBody>
          <a:bodyPr/>
          <a:lstStyle/>
          <a:p>
            <a:r>
              <a:rPr lang="en-US" altLang="zh-TW" dirty="0" smtClean="0"/>
              <a:t>Example Problem</a:t>
            </a:r>
            <a:endParaRPr lang="zh-TW" altLang="en-US" dirty="0"/>
          </a:p>
        </p:txBody>
      </p:sp>
      <p:sp>
        <p:nvSpPr>
          <p:cNvPr id="3" name="文字版面配置區 2">
            <a:extLst>
              <a:ext uri="{FF2B5EF4-FFF2-40B4-BE49-F238E27FC236}">
                <a16:creationId xmlns="" xmlns:a16="http://schemas.microsoft.com/office/drawing/2014/main" id="{B3B906D7-A118-4330-B00A-0C1FA36F7D92}"/>
              </a:ext>
            </a:extLst>
          </p:cNvPr>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64222324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F8731630-D65B-4E4B-ADAE-3017772A52D2}"/>
              </a:ext>
            </a:extLst>
          </p:cNvPr>
          <p:cNvSpPr>
            <a:spLocks noGrp="1"/>
          </p:cNvSpPr>
          <p:nvPr>
            <p:ph type="title"/>
          </p:nvPr>
        </p:nvSpPr>
        <p:spPr/>
        <p:txBody>
          <a:bodyPr/>
          <a:lstStyle/>
          <a:p>
            <a:r>
              <a:rPr lang="en-US" altLang="zh-TW" dirty="0" smtClean="0"/>
              <a:t>TIOJ </a:t>
            </a:r>
            <a:r>
              <a:rPr lang="en-US" altLang="zh-TW" dirty="0"/>
              <a:t>1089 Asteroids</a:t>
            </a:r>
            <a:endParaRPr lang="zh-TW" altLang="en-US"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 xmlns:a16="http://schemas.microsoft.com/office/drawing/2014/main" id="{D46730E1-C50B-468C-832F-9B47A713BA63}"/>
                  </a:ext>
                </a:extLst>
              </p:cNvPr>
              <p:cNvSpPr>
                <a:spLocks noGrp="1"/>
              </p:cNvSpPr>
              <p:nvPr>
                <p:ph idx="1"/>
              </p:nvPr>
            </p:nvSpPr>
            <p:spPr/>
            <p:txBody>
              <a:bodyPr>
                <a:normAutofit/>
              </a:bodyPr>
              <a:lstStyle/>
              <a:p>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有一個</a:t>
                </a:r>
                <a14:m>
                  <m:oMath xmlns:m="http://schemas.openxmlformats.org/officeDocument/2006/math">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r>
                      <a:rPr lang="en-US" altLang="zh-TW"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𝑁</m:t>
                    </m:r>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m:t>
                    </m:r>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𝑁</m:t>
                    </m:r>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oMath>
                </a14:m>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的方格紙，在某些格子中有隕石，你現在有一種東西可以一次消滅一整行或一整列的隕石，請問最少要幾次才能將隕石全部消滅</a:t>
                </a:r>
                <a:endParaRPr lang="en-US" altLang="zh-TW"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p:txBody>
          </p:sp>
        </mc:Choice>
        <mc:Fallback xmlns="">
          <p:sp>
            <p:nvSpPr>
              <p:cNvPr id="3" name="內容版面配置區 2">
                <a:extLst>
                  <a:ext uri="{FF2B5EF4-FFF2-40B4-BE49-F238E27FC236}">
                    <a16:creationId xmlns="" xmlns:a16="http://schemas.microsoft.com/office/drawing/2014/main" xmlns:a14="http://schemas.microsoft.com/office/drawing/2010/main" id="{D46730E1-C50B-468C-832F-9B47A713BA63}"/>
                  </a:ext>
                </a:extLst>
              </p:cNvPr>
              <p:cNvSpPr>
                <a:spLocks noGrp="1" noRot="1" noChangeAspect="1" noMove="1" noResize="1" noEditPoints="1" noAdjustHandles="1" noChangeArrowheads="1" noChangeShapeType="1" noTextEdit="1"/>
              </p:cNvSpPr>
              <p:nvPr>
                <p:ph idx="1"/>
              </p:nvPr>
            </p:nvSpPr>
            <p:spPr>
              <a:blipFill rotWithShape="0">
                <a:blip r:embed="rId2"/>
                <a:stretch>
                  <a:fillRect l="-1333" t="-2941"/>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55029947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3810" y="2901442"/>
            <a:ext cx="3065067" cy="3499249"/>
          </a:xfrm>
          <a:prstGeom prst="rect">
            <a:avLst/>
          </a:prstGeom>
        </p:spPr>
      </p:pic>
      <p:sp>
        <p:nvSpPr>
          <p:cNvPr id="2" name="標題 1">
            <a:extLst>
              <a:ext uri="{FF2B5EF4-FFF2-40B4-BE49-F238E27FC236}">
                <a16:creationId xmlns="" xmlns:a16="http://schemas.microsoft.com/office/drawing/2014/main" id="{F8731630-D65B-4E4B-ADAE-3017772A52D2}"/>
              </a:ext>
            </a:extLst>
          </p:cNvPr>
          <p:cNvSpPr>
            <a:spLocks noGrp="1"/>
          </p:cNvSpPr>
          <p:nvPr>
            <p:ph type="title"/>
          </p:nvPr>
        </p:nvSpPr>
        <p:spPr/>
        <p:txBody>
          <a:bodyPr/>
          <a:lstStyle/>
          <a:p>
            <a:r>
              <a:rPr lang="en-US" altLang="zh-TW" dirty="0" smtClean="0"/>
              <a:t>TIOJ </a:t>
            </a:r>
            <a:r>
              <a:rPr lang="en-US" altLang="zh-TW" dirty="0"/>
              <a:t>1089 Asteroids</a:t>
            </a:r>
            <a:endParaRPr lang="zh-TW" altLang="en-US"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 xmlns:a16="http://schemas.microsoft.com/office/drawing/2014/main" id="{D46730E1-C50B-468C-832F-9B47A713BA63}"/>
                  </a:ext>
                </a:extLst>
              </p:cNvPr>
              <p:cNvSpPr>
                <a:spLocks noGrp="1"/>
              </p:cNvSpPr>
              <p:nvPr>
                <p:ph idx="1"/>
              </p:nvPr>
            </p:nvSpPr>
            <p:spPr/>
            <p:txBody>
              <a:bodyPr>
                <a:normAutofit/>
              </a:bodyPr>
              <a:lstStyle/>
              <a:p>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將每列編號轉換為二分圖的黑點</a:t>
                </a:r>
                <a:endParaRPr lang="en-US" altLang="zh-TW"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將每行編號轉換為二分圖的白點</a:t>
                </a:r>
                <a:endParaRPr lang="en-US" altLang="zh-TW"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endParaRPr lang="en-US" altLang="zh-TW"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pPr marL="0" indent="0">
                  <a:buNone/>
                </a:pPr>
                <a14:m>
                  <m:oMathPara xmlns:m="http://schemas.openxmlformats.org/officeDocument/2006/math">
                    <m:oMathParaPr>
                      <m:jc m:val="centerGroup"/>
                    </m:oMathParaPr>
                    <m:oMath xmlns:m="http://schemas.openxmlformats.org/officeDocument/2006/math">
                      <m:r>
                        <a:rPr lang="en-US" altLang="zh-TW" sz="7200" b="0" i="1" smtClean="0">
                          <a:latin typeface="Cambria Math" panose="02040503050406030204" pitchFamily="18" charset="0"/>
                          <a:ea typeface="Meslo LG M for Powerline" panose="020B0609030804020204" pitchFamily="50" charset="0"/>
                          <a:cs typeface="Meslo LG M for Powerline" panose="020B0609030804020204" pitchFamily="50" charset="0"/>
                        </a:rPr>
                        <m:t>⇒</m:t>
                      </m:r>
                    </m:oMath>
                  </m:oMathPara>
                </a14:m>
                <a:endParaRPr lang="en-US" altLang="zh-TW" sz="7200"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p:txBody>
          </p:sp>
        </mc:Choice>
        <mc:Fallback xmlns="">
          <p:sp>
            <p:nvSpPr>
              <p:cNvPr id="3" name="內容版面配置區 2">
                <a:extLst>
                  <a:ext uri="{FF2B5EF4-FFF2-40B4-BE49-F238E27FC236}">
                    <a16:creationId xmlns="" xmlns:a16="http://schemas.microsoft.com/office/drawing/2014/main" xmlns:a14="http://schemas.microsoft.com/office/drawing/2010/main" id="{D46730E1-C50B-468C-832F-9B47A713BA63}"/>
                  </a:ext>
                </a:extLst>
              </p:cNvPr>
              <p:cNvSpPr>
                <a:spLocks noGrp="1" noRot="1" noChangeAspect="1" noMove="1" noResize="1" noEditPoints="1" noAdjustHandles="1" noChangeArrowheads="1" noChangeShapeType="1" noTextEdit="1"/>
              </p:cNvSpPr>
              <p:nvPr>
                <p:ph idx="1"/>
              </p:nvPr>
            </p:nvSpPr>
            <p:spPr>
              <a:blipFill rotWithShape="0">
                <a:blip r:embed="rId3"/>
                <a:stretch>
                  <a:fillRect l="-1333" t="-3361"/>
                </a:stretch>
              </a:blipFill>
            </p:spPr>
            <p:txBody>
              <a:bodyPr/>
              <a:lstStyle/>
              <a:p>
                <a:r>
                  <a:rPr lang="zh-TW" altLang="en-US">
                    <a:noFill/>
                  </a:rPr>
                  <a:t> </a:t>
                </a:r>
              </a:p>
            </p:txBody>
          </p:sp>
        </mc:Fallback>
      </mc:AlternateContent>
      <p:pic>
        <p:nvPicPr>
          <p:cNvPr id="4" name="圖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4844" y="2898098"/>
            <a:ext cx="3502595" cy="3502595"/>
          </a:xfrm>
          <a:prstGeom prst="rect">
            <a:avLst/>
          </a:prstGeom>
        </p:spPr>
      </p:pic>
    </p:spTree>
    <p:extLst>
      <p:ext uri="{BB962C8B-B14F-4D97-AF65-F5344CB8AC3E}">
        <p14:creationId xmlns:p14="http://schemas.microsoft.com/office/powerpoint/2010/main" val="162130257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0881" y="2898097"/>
            <a:ext cx="3067996" cy="3502593"/>
          </a:xfrm>
          <a:prstGeom prst="rect">
            <a:avLst/>
          </a:prstGeom>
        </p:spPr>
      </p:pic>
      <p:sp>
        <p:nvSpPr>
          <p:cNvPr id="2" name="標題 1">
            <a:extLst>
              <a:ext uri="{FF2B5EF4-FFF2-40B4-BE49-F238E27FC236}">
                <a16:creationId xmlns="" xmlns:a16="http://schemas.microsoft.com/office/drawing/2014/main" id="{F8731630-D65B-4E4B-ADAE-3017772A52D2}"/>
              </a:ext>
            </a:extLst>
          </p:cNvPr>
          <p:cNvSpPr>
            <a:spLocks noGrp="1"/>
          </p:cNvSpPr>
          <p:nvPr>
            <p:ph type="title"/>
          </p:nvPr>
        </p:nvSpPr>
        <p:spPr/>
        <p:txBody>
          <a:bodyPr/>
          <a:lstStyle/>
          <a:p>
            <a:r>
              <a:rPr lang="en-US" altLang="zh-TW" dirty="0" smtClean="0"/>
              <a:t>TIOJ </a:t>
            </a:r>
            <a:r>
              <a:rPr lang="en-US" altLang="zh-TW" dirty="0"/>
              <a:t>1089 Asteroids</a:t>
            </a:r>
            <a:endParaRPr lang="zh-TW" altLang="en-US"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 xmlns:a16="http://schemas.microsoft.com/office/drawing/2014/main" id="{D46730E1-C50B-468C-832F-9B47A713BA63}"/>
                  </a:ext>
                </a:extLst>
              </p:cNvPr>
              <p:cNvSpPr>
                <a:spLocks noGrp="1"/>
              </p:cNvSpPr>
              <p:nvPr>
                <p:ph idx="1"/>
              </p:nvPr>
            </p:nvSpPr>
            <p:spPr/>
            <p:txBody>
              <a:bodyPr>
                <a:normAutofit/>
              </a:bodyPr>
              <a:lstStyle/>
              <a:p>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有隕石所在的地方，將其所在的行與列連起來</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endParaRPr lang="en-US" altLang="zh-TW"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endParaRPr lang="en-US" altLang="zh-TW"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pPr marL="0" indent="0">
                  <a:buNone/>
                </a:pPr>
                <a14:m>
                  <m:oMathPara xmlns:m="http://schemas.openxmlformats.org/officeDocument/2006/math">
                    <m:oMathParaPr>
                      <m:jc m:val="centerGroup"/>
                    </m:oMathParaPr>
                    <m:oMath xmlns:m="http://schemas.openxmlformats.org/officeDocument/2006/math">
                      <m:r>
                        <a:rPr lang="en-US" altLang="zh-TW" sz="7200" b="0" i="1" smtClean="0">
                          <a:latin typeface="Cambria Math" panose="02040503050406030204" pitchFamily="18" charset="0"/>
                          <a:ea typeface="Meslo LG M for Powerline" panose="020B0609030804020204" pitchFamily="50" charset="0"/>
                          <a:cs typeface="Meslo LG M for Powerline" panose="020B0609030804020204" pitchFamily="50" charset="0"/>
                        </a:rPr>
                        <m:t>⇒</m:t>
                      </m:r>
                    </m:oMath>
                  </m:oMathPara>
                </a14:m>
                <a:endParaRPr lang="en-US" altLang="zh-TW" sz="7200"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p:txBody>
          </p:sp>
        </mc:Choice>
        <mc:Fallback xmlns="">
          <p:sp>
            <p:nvSpPr>
              <p:cNvPr id="3" name="內容版面配置區 2">
                <a:extLst>
                  <a:ext uri="{FF2B5EF4-FFF2-40B4-BE49-F238E27FC236}">
                    <a16:creationId xmlns="" xmlns:a16="http://schemas.microsoft.com/office/drawing/2014/main" xmlns:a14="http://schemas.microsoft.com/office/drawing/2010/main" id="{D46730E1-C50B-468C-832F-9B47A713BA63}"/>
                  </a:ext>
                </a:extLst>
              </p:cNvPr>
              <p:cNvSpPr>
                <a:spLocks noGrp="1" noRot="1" noChangeAspect="1" noMove="1" noResize="1" noEditPoints="1" noAdjustHandles="1" noChangeArrowheads="1" noChangeShapeType="1" noTextEdit="1"/>
              </p:cNvSpPr>
              <p:nvPr>
                <p:ph idx="1"/>
              </p:nvPr>
            </p:nvSpPr>
            <p:spPr>
              <a:blipFill rotWithShape="0">
                <a:blip r:embed="rId3"/>
                <a:stretch>
                  <a:fillRect l="-1333" t="-3361"/>
                </a:stretch>
              </a:blipFill>
            </p:spPr>
            <p:txBody>
              <a:bodyPr/>
              <a:lstStyle/>
              <a:p>
                <a:r>
                  <a:rPr lang="zh-TW" altLang="en-US">
                    <a:noFill/>
                  </a:rPr>
                  <a:t> </a:t>
                </a:r>
              </a:p>
            </p:txBody>
          </p:sp>
        </mc:Fallback>
      </mc:AlternateContent>
      <p:pic>
        <p:nvPicPr>
          <p:cNvPr id="4" name="圖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4844" y="2898098"/>
            <a:ext cx="3502595" cy="3502595"/>
          </a:xfrm>
          <a:prstGeom prst="rect">
            <a:avLst/>
          </a:prstGeom>
        </p:spPr>
      </p:pic>
    </p:spTree>
    <p:extLst>
      <p:ext uri="{BB962C8B-B14F-4D97-AF65-F5344CB8AC3E}">
        <p14:creationId xmlns:p14="http://schemas.microsoft.com/office/powerpoint/2010/main" val="50255870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F8731630-D65B-4E4B-ADAE-3017772A52D2}"/>
              </a:ext>
            </a:extLst>
          </p:cNvPr>
          <p:cNvSpPr>
            <a:spLocks noGrp="1"/>
          </p:cNvSpPr>
          <p:nvPr>
            <p:ph type="title"/>
          </p:nvPr>
        </p:nvSpPr>
        <p:spPr/>
        <p:txBody>
          <a:bodyPr/>
          <a:lstStyle/>
          <a:p>
            <a:r>
              <a:rPr lang="en-US" altLang="zh-TW" dirty="0" smtClean="0"/>
              <a:t>TIOJ </a:t>
            </a:r>
            <a:r>
              <a:rPr lang="en-US" altLang="zh-TW" dirty="0"/>
              <a:t>1089 Asteroids</a:t>
            </a:r>
            <a:endParaRPr lang="zh-TW" altLang="en-US"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 xmlns:a16="http://schemas.microsoft.com/office/drawing/2014/main" id="{D46730E1-C50B-468C-832F-9B47A713BA63}"/>
                  </a:ext>
                </a:extLst>
              </p:cNvPr>
              <p:cNvSpPr>
                <a:spLocks noGrp="1"/>
              </p:cNvSpPr>
              <p:nvPr>
                <p:ph idx="1"/>
              </p:nvPr>
            </p:nvSpPr>
            <p:spPr/>
            <p:txBody>
              <a:bodyPr>
                <a:normAutofit/>
              </a:bodyPr>
              <a:lstStyle/>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接著你會發現當你要射某一行</a:t>
                </a:r>
                <a:r>
                  <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rPr>
                  <a:t>(</a:t>
                </a:r>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列</a:t>
                </a:r>
                <a:r>
                  <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rPr>
                  <a:t>)</a:t>
                </a:r>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時，這行</a:t>
                </a:r>
                <a:r>
                  <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rPr>
                  <a:t>(</a:t>
                </a:r>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列</a:t>
                </a:r>
                <a:r>
                  <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rPr>
                  <a:t>)</a:t>
                </a:r>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上所有</a:t>
                </a:r>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隕石都會被</a:t>
                </a:r>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消除</a:t>
                </a:r>
                <a:endParaRPr lang="en-US" altLang="zh-TW"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pPr marL="0" indent="0">
                  <a:buNone/>
                </a:pPr>
                <a:endParaRPr lang="en-US" altLang="zh-TW" sz="100"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endParaRPr lang="en-US" altLang="zh-TW" sz="3100"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endParaRPr lang="en-US" altLang="zh-TW"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pPr marL="0" indent="0">
                  <a:buNone/>
                </a:pPr>
                <a14:m>
                  <m:oMathPara xmlns:m="http://schemas.openxmlformats.org/officeDocument/2006/math">
                    <m:oMathParaPr>
                      <m:jc m:val="centerGroup"/>
                    </m:oMathParaPr>
                    <m:oMath xmlns:m="http://schemas.openxmlformats.org/officeDocument/2006/math">
                      <m:r>
                        <a:rPr lang="en-US" altLang="zh-TW" sz="7200" b="0" i="1" smtClean="0">
                          <a:latin typeface="Cambria Math" panose="02040503050406030204" pitchFamily="18" charset="0"/>
                          <a:ea typeface="Meslo LG M for Powerline" panose="020B0609030804020204" pitchFamily="50" charset="0"/>
                          <a:cs typeface="Meslo LG M for Powerline" panose="020B0609030804020204" pitchFamily="50" charset="0"/>
                        </a:rPr>
                        <m:t>⇒</m:t>
                      </m:r>
                    </m:oMath>
                  </m:oMathPara>
                </a14:m>
                <a:endParaRPr lang="en-US" altLang="zh-TW" sz="7200"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p:txBody>
          </p:sp>
        </mc:Choice>
        <mc:Fallback xmlns="">
          <p:sp>
            <p:nvSpPr>
              <p:cNvPr id="3" name="內容版面配置區 2">
                <a:extLst>
                  <a:ext uri="{FF2B5EF4-FFF2-40B4-BE49-F238E27FC236}">
                    <a16:creationId xmlns="" xmlns:a16="http://schemas.microsoft.com/office/drawing/2014/main" xmlns:a14="http://schemas.microsoft.com/office/drawing/2010/main" id="{D46730E1-C50B-468C-832F-9B47A713BA63}"/>
                  </a:ext>
                </a:extLst>
              </p:cNvPr>
              <p:cNvSpPr>
                <a:spLocks noGrp="1" noRot="1" noChangeAspect="1" noMove="1" noResize="1" noEditPoints="1" noAdjustHandles="1" noChangeArrowheads="1" noChangeShapeType="1" noTextEdit="1"/>
              </p:cNvSpPr>
              <p:nvPr>
                <p:ph idx="1"/>
              </p:nvPr>
            </p:nvSpPr>
            <p:spPr>
              <a:blipFill rotWithShape="0">
                <a:blip r:embed="rId3"/>
                <a:stretch>
                  <a:fillRect l="-1333" t="-3361"/>
                </a:stretch>
              </a:blipFill>
            </p:spPr>
            <p:txBody>
              <a:bodyPr/>
              <a:lstStyle/>
              <a:p>
                <a:r>
                  <a:rPr lang="zh-TW" altLang="en-US">
                    <a:noFill/>
                  </a:rPr>
                  <a:t> </a:t>
                </a:r>
              </a:p>
            </p:txBody>
          </p:sp>
        </mc:Fallback>
      </mc:AlternateContent>
      <p:pic>
        <p:nvPicPr>
          <p:cNvPr id="4" name="圖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4844" y="2898098"/>
            <a:ext cx="3502595" cy="3502595"/>
          </a:xfrm>
          <a:prstGeom prst="rect">
            <a:avLst/>
          </a:prstGeom>
        </p:spPr>
      </p:pic>
      <p:pic>
        <p:nvPicPr>
          <p:cNvPr id="7" name="圖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10881" y="2898097"/>
            <a:ext cx="3067996" cy="3502593"/>
          </a:xfrm>
          <a:prstGeom prst="rect">
            <a:avLst/>
          </a:prstGeom>
        </p:spPr>
      </p:pic>
    </p:spTree>
    <p:extLst>
      <p:ext uri="{BB962C8B-B14F-4D97-AF65-F5344CB8AC3E}">
        <p14:creationId xmlns:p14="http://schemas.microsoft.com/office/powerpoint/2010/main" val="35980310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F8731630-D65B-4E4B-ADAE-3017772A52D2}"/>
              </a:ext>
            </a:extLst>
          </p:cNvPr>
          <p:cNvSpPr>
            <a:spLocks noGrp="1"/>
          </p:cNvSpPr>
          <p:nvPr>
            <p:ph type="title"/>
          </p:nvPr>
        </p:nvSpPr>
        <p:spPr/>
        <p:txBody>
          <a:bodyPr/>
          <a:lstStyle/>
          <a:p>
            <a:r>
              <a:rPr lang="en-US" altLang="zh-TW" dirty="0" smtClean="0"/>
              <a:t>TIOJ </a:t>
            </a:r>
            <a:r>
              <a:rPr lang="en-US" altLang="zh-TW" dirty="0"/>
              <a:t>1089 Asteroids</a:t>
            </a:r>
            <a:endParaRPr lang="zh-TW" altLang="en-US"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 xmlns:a16="http://schemas.microsoft.com/office/drawing/2014/main" id="{D46730E1-C50B-468C-832F-9B47A713BA63}"/>
                  </a:ext>
                </a:extLst>
              </p:cNvPr>
              <p:cNvSpPr>
                <a:spLocks noGrp="1"/>
              </p:cNvSpPr>
              <p:nvPr>
                <p:ph idx="1"/>
              </p:nvPr>
            </p:nvSpPr>
            <p:spPr/>
            <p:txBody>
              <a:bodyPr>
                <a:normAutofit/>
              </a:bodyPr>
              <a:lstStyle/>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也就是選取某個點時，會消去其所有相鄰</a:t>
                </a:r>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邊</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題目要求要選取最少的點，且讓每一條邊都消失</a:t>
                </a:r>
                <a:endParaRPr lang="en-US" altLang="zh-TW"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endParaRPr lang="en-US" altLang="zh-TW"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pPr marL="0" indent="0">
                  <a:buNone/>
                </a:pPr>
                <a14:m>
                  <m:oMathPara xmlns:m="http://schemas.openxmlformats.org/officeDocument/2006/math">
                    <m:oMathParaPr>
                      <m:jc m:val="centerGroup"/>
                    </m:oMathParaPr>
                    <m:oMath xmlns:m="http://schemas.openxmlformats.org/officeDocument/2006/math">
                      <m:r>
                        <a:rPr lang="en-US" altLang="zh-TW" sz="7200" b="0" i="1" smtClean="0">
                          <a:latin typeface="Cambria Math" panose="02040503050406030204" pitchFamily="18" charset="0"/>
                          <a:ea typeface="Meslo LG M for Powerline" panose="020B0609030804020204" pitchFamily="50" charset="0"/>
                          <a:cs typeface="Meslo LG M for Powerline" panose="020B0609030804020204" pitchFamily="50" charset="0"/>
                        </a:rPr>
                        <m:t>⇒</m:t>
                      </m:r>
                    </m:oMath>
                  </m:oMathPara>
                </a14:m>
                <a:endParaRPr lang="en-US" altLang="zh-TW" sz="7200"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p:txBody>
          </p:sp>
        </mc:Choice>
        <mc:Fallback xmlns="">
          <p:sp>
            <p:nvSpPr>
              <p:cNvPr id="3" name="內容版面配置區 2">
                <a:extLst>
                  <a:ext uri="{FF2B5EF4-FFF2-40B4-BE49-F238E27FC236}">
                    <a16:creationId xmlns="" xmlns:a16="http://schemas.microsoft.com/office/drawing/2014/main" xmlns:a14="http://schemas.microsoft.com/office/drawing/2010/main" id="{D46730E1-C50B-468C-832F-9B47A713BA63}"/>
                  </a:ext>
                </a:extLst>
              </p:cNvPr>
              <p:cNvSpPr>
                <a:spLocks noGrp="1" noRot="1" noChangeAspect="1" noMove="1" noResize="1" noEditPoints="1" noAdjustHandles="1" noChangeArrowheads="1" noChangeShapeType="1" noTextEdit="1"/>
              </p:cNvSpPr>
              <p:nvPr>
                <p:ph idx="1"/>
              </p:nvPr>
            </p:nvSpPr>
            <p:spPr>
              <a:blipFill rotWithShape="0">
                <a:blip r:embed="rId2"/>
                <a:stretch>
                  <a:fillRect l="-1333" t="-3361"/>
                </a:stretch>
              </a:blipFill>
            </p:spPr>
            <p:txBody>
              <a:bodyPr/>
              <a:lstStyle/>
              <a:p>
                <a:r>
                  <a:rPr lang="zh-TW" altLang="en-US">
                    <a:noFill/>
                  </a:rPr>
                  <a:t> </a:t>
                </a:r>
              </a:p>
            </p:txBody>
          </p:sp>
        </mc:Fallback>
      </mc:AlternateContent>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4844" y="2898098"/>
            <a:ext cx="3502595" cy="3502595"/>
          </a:xfrm>
          <a:prstGeom prst="rect">
            <a:avLst/>
          </a:prstGeom>
        </p:spPr>
      </p:pic>
      <p:pic>
        <p:nvPicPr>
          <p:cNvPr id="7" name="圖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0881" y="2898097"/>
            <a:ext cx="3067996" cy="3502593"/>
          </a:xfrm>
          <a:prstGeom prst="rect">
            <a:avLst/>
          </a:prstGeom>
        </p:spPr>
      </p:pic>
    </p:spTree>
    <p:extLst>
      <p:ext uri="{BB962C8B-B14F-4D97-AF65-F5344CB8AC3E}">
        <p14:creationId xmlns:p14="http://schemas.microsoft.com/office/powerpoint/2010/main" val="2677248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F8731630-D65B-4E4B-ADAE-3017772A52D2}"/>
              </a:ext>
            </a:extLst>
          </p:cNvPr>
          <p:cNvSpPr>
            <a:spLocks noGrp="1"/>
          </p:cNvSpPr>
          <p:nvPr>
            <p:ph type="title"/>
          </p:nvPr>
        </p:nvSpPr>
        <p:spPr/>
        <p:txBody>
          <a:bodyPr/>
          <a:lstStyle/>
          <a:p>
            <a:r>
              <a:rPr lang="en-US" altLang="zh-TW" dirty="0" smtClean="0"/>
              <a:t>TIOJ </a:t>
            </a:r>
            <a:r>
              <a:rPr lang="en-US" altLang="zh-TW" dirty="0"/>
              <a:t>1089 Asteroids</a:t>
            </a:r>
            <a:endParaRPr lang="zh-TW" altLang="en-US"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 xmlns:a16="http://schemas.microsoft.com/office/drawing/2014/main" id="{D46730E1-C50B-468C-832F-9B47A713BA63}"/>
                  </a:ext>
                </a:extLst>
              </p:cNvPr>
              <p:cNvSpPr>
                <a:spLocks noGrp="1"/>
              </p:cNvSpPr>
              <p:nvPr>
                <p:ph idx="1"/>
              </p:nvPr>
            </p:nvSpPr>
            <p:spPr/>
            <p:txBody>
              <a:bodyPr>
                <a:normAutofit/>
              </a:bodyPr>
              <a:lstStyle/>
              <a:p>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此時題目轉化為二分圖上的最小點覆蓋數</a:t>
                </a:r>
                <a:endParaRPr lang="en-US" altLang="zh-TW"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又因二分圖上最大匹配數等於最小點覆蓋數</a:t>
                </a:r>
                <a:endParaRPr lang="en-US" altLang="zh-TW"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endParaRPr lang="en-US" altLang="zh-TW"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pPr marL="0" indent="0">
                  <a:buNone/>
                </a:pPr>
                <a14:m>
                  <m:oMathPara xmlns:m="http://schemas.openxmlformats.org/officeDocument/2006/math">
                    <m:oMathParaPr>
                      <m:jc m:val="centerGroup"/>
                    </m:oMathParaPr>
                    <m:oMath xmlns:m="http://schemas.openxmlformats.org/officeDocument/2006/math">
                      <m:r>
                        <a:rPr lang="en-US" altLang="zh-TW" sz="7200" b="0" i="1" smtClean="0">
                          <a:latin typeface="Cambria Math" panose="02040503050406030204" pitchFamily="18" charset="0"/>
                          <a:ea typeface="Meslo LG M for Powerline" panose="020B0609030804020204" pitchFamily="50" charset="0"/>
                          <a:cs typeface="Meslo LG M for Powerline" panose="020B0609030804020204" pitchFamily="50" charset="0"/>
                        </a:rPr>
                        <m:t>⇒</m:t>
                      </m:r>
                    </m:oMath>
                  </m:oMathPara>
                </a14:m>
                <a:endParaRPr lang="en-US" altLang="zh-TW" sz="7200"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p:txBody>
          </p:sp>
        </mc:Choice>
        <mc:Fallback xmlns="">
          <p:sp>
            <p:nvSpPr>
              <p:cNvPr id="3" name="內容版面配置區 2">
                <a:extLst>
                  <a:ext uri="{FF2B5EF4-FFF2-40B4-BE49-F238E27FC236}">
                    <a16:creationId xmlns="" xmlns:a16="http://schemas.microsoft.com/office/drawing/2014/main" xmlns:a14="http://schemas.microsoft.com/office/drawing/2010/main" id="{D46730E1-C50B-468C-832F-9B47A713BA63}"/>
                  </a:ext>
                </a:extLst>
              </p:cNvPr>
              <p:cNvSpPr>
                <a:spLocks noGrp="1" noRot="1" noChangeAspect="1" noMove="1" noResize="1" noEditPoints="1" noAdjustHandles="1" noChangeArrowheads="1" noChangeShapeType="1" noTextEdit="1"/>
              </p:cNvSpPr>
              <p:nvPr>
                <p:ph idx="1"/>
              </p:nvPr>
            </p:nvSpPr>
            <p:spPr>
              <a:blipFill rotWithShape="0">
                <a:blip r:embed="rId2"/>
                <a:stretch>
                  <a:fillRect l="-1333" t="-3361"/>
                </a:stretch>
              </a:blipFill>
            </p:spPr>
            <p:txBody>
              <a:bodyPr/>
              <a:lstStyle/>
              <a:p>
                <a:r>
                  <a:rPr lang="zh-TW" altLang="en-US">
                    <a:noFill/>
                  </a:rPr>
                  <a:t> </a:t>
                </a:r>
              </a:p>
            </p:txBody>
          </p:sp>
        </mc:Fallback>
      </mc:AlternateContent>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4844" y="2898098"/>
            <a:ext cx="3502595" cy="3502595"/>
          </a:xfrm>
          <a:prstGeom prst="rect">
            <a:avLst/>
          </a:prstGeom>
        </p:spPr>
      </p:pic>
      <p:pic>
        <p:nvPicPr>
          <p:cNvPr id="7" name="圖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0881" y="2898097"/>
            <a:ext cx="3067996" cy="3502593"/>
          </a:xfrm>
          <a:prstGeom prst="rect">
            <a:avLst/>
          </a:prstGeom>
        </p:spPr>
      </p:pic>
    </p:spTree>
    <p:extLst>
      <p:ext uri="{BB962C8B-B14F-4D97-AF65-F5344CB8AC3E}">
        <p14:creationId xmlns:p14="http://schemas.microsoft.com/office/powerpoint/2010/main" val="115102360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F8731630-D65B-4E4B-ADAE-3017772A52D2}"/>
              </a:ext>
            </a:extLst>
          </p:cNvPr>
          <p:cNvSpPr>
            <a:spLocks noGrp="1"/>
          </p:cNvSpPr>
          <p:nvPr>
            <p:ph type="title"/>
          </p:nvPr>
        </p:nvSpPr>
        <p:spPr/>
        <p:txBody>
          <a:bodyPr/>
          <a:lstStyle/>
          <a:p>
            <a:r>
              <a:rPr lang="en-US" altLang="zh-TW" dirty="0" smtClean="0"/>
              <a:t>TIOJ </a:t>
            </a:r>
            <a:r>
              <a:rPr lang="en-US" altLang="zh-TW" dirty="0"/>
              <a:t>1089 Asteroids</a:t>
            </a:r>
            <a:endParaRPr lang="zh-TW" altLang="en-US"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 xmlns:a16="http://schemas.microsoft.com/office/drawing/2014/main" id="{D46730E1-C50B-468C-832F-9B47A713BA63}"/>
                  </a:ext>
                </a:extLst>
              </p:cNvPr>
              <p:cNvSpPr>
                <a:spLocks noGrp="1"/>
              </p:cNvSpPr>
              <p:nvPr>
                <p:ph idx="1"/>
              </p:nvPr>
            </p:nvSpPr>
            <p:spPr/>
            <p:txBody>
              <a:bodyPr>
                <a:normAutofit/>
              </a:bodyPr>
              <a:lstStyle/>
              <a:p>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因此本題題目要求二分圖上的最大匹配數</a:t>
                </a:r>
                <a:endParaRPr lang="en-US" altLang="zh-TW"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endParaRPr lang="en-US" altLang="zh-TW"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endParaRPr lang="en-US" altLang="zh-TW"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pPr marL="0" indent="0">
                  <a:buNone/>
                </a:pPr>
                <a14:m>
                  <m:oMathPara xmlns:m="http://schemas.openxmlformats.org/officeDocument/2006/math">
                    <m:oMathParaPr>
                      <m:jc m:val="centerGroup"/>
                    </m:oMathParaPr>
                    <m:oMath xmlns:m="http://schemas.openxmlformats.org/officeDocument/2006/math">
                      <m:r>
                        <a:rPr lang="en-US" altLang="zh-TW" sz="7200" b="0" i="1" smtClean="0">
                          <a:latin typeface="Cambria Math" panose="02040503050406030204" pitchFamily="18" charset="0"/>
                          <a:ea typeface="Meslo LG M for Powerline" panose="020B0609030804020204" pitchFamily="50" charset="0"/>
                          <a:cs typeface="Meslo LG M for Powerline" panose="020B0609030804020204" pitchFamily="50" charset="0"/>
                        </a:rPr>
                        <m:t>⇒</m:t>
                      </m:r>
                    </m:oMath>
                  </m:oMathPara>
                </a14:m>
                <a:endParaRPr lang="en-US" altLang="zh-TW" sz="7200"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p:txBody>
          </p:sp>
        </mc:Choice>
        <mc:Fallback xmlns="">
          <p:sp>
            <p:nvSpPr>
              <p:cNvPr id="3" name="內容版面配置區 2">
                <a:extLst>
                  <a:ext uri="{FF2B5EF4-FFF2-40B4-BE49-F238E27FC236}">
                    <a16:creationId xmlns="" xmlns:a16="http://schemas.microsoft.com/office/drawing/2014/main" xmlns:a14="http://schemas.microsoft.com/office/drawing/2010/main" id="{D46730E1-C50B-468C-832F-9B47A713BA63}"/>
                  </a:ext>
                </a:extLst>
              </p:cNvPr>
              <p:cNvSpPr>
                <a:spLocks noGrp="1" noRot="1" noChangeAspect="1" noMove="1" noResize="1" noEditPoints="1" noAdjustHandles="1" noChangeArrowheads="1" noChangeShapeType="1" noTextEdit="1"/>
              </p:cNvSpPr>
              <p:nvPr>
                <p:ph idx="1"/>
              </p:nvPr>
            </p:nvSpPr>
            <p:spPr>
              <a:blipFill rotWithShape="0">
                <a:blip r:embed="rId2"/>
                <a:stretch>
                  <a:fillRect l="-1333" t="-3361"/>
                </a:stretch>
              </a:blipFill>
            </p:spPr>
            <p:txBody>
              <a:bodyPr/>
              <a:lstStyle/>
              <a:p>
                <a:r>
                  <a:rPr lang="zh-TW" altLang="en-US">
                    <a:noFill/>
                  </a:rPr>
                  <a:t> </a:t>
                </a:r>
              </a:p>
            </p:txBody>
          </p:sp>
        </mc:Fallback>
      </mc:AlternateContent>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4844" y="2898098"/>
            <a:ext cx="3502595" cy="3502595"/>
          </a:xfrm>
          <a:prstGeom prst="rect">
            <a:avLst/>
          </a:prstGeom>
        </p:spPr>
      </p:pic>
      <p:pic>
        <p:nvPicPr>
          <p:cNvPr id="7" name="圖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0881" y="2898097"/>
            <a:ext cx="3067996" cy="3502593"/>
          </a:xfrm>
          <a:prstGeom prst="rect">
            <a:avLst/>
          </a:prstGeom>
        </p:spPr>
      </p:pic>
    </p:spTree>
    <p:extLst>
      <p:ext uri="{BB962C8B-B14F-4D97-AF65-F5344CB8AC3E}">
        <p14:creationId xmlns:p14="http://schemas.microsoft.com/office/powerpoint/2010/main" val="300055873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A5D1B1D8-7B5A-4BED-AB39-CB90796B6FDF}"/>
              </a:ext>
            </a:extLst>
          </p:cNvPr>
          <p:cNvSpPr>
            <a:spLocks noGrp="1"/>
          </p:cNvSpPr>
          <p:nvPr>
            <p:ph type="title"/>
          </p:nvPr>
        </p:nvSpPr>
        <p:spPr/>
        <p:txBody>
          <a:bodyPr/>
          <a:lstStyle/>
          <a:p>
            <a:r>
              <a:rPr lang="en-US" altLang="zh-TW" dirty="0" smtClean="0"/>
              <a:t>Network Flow</a:t>
            </a:r>
            <a:endParaRPr lang="zh-TW" altLang="en-US" dirty="0"/>
          </a:p>
        </p:txBody>
      </p:sp>
      <p:sp>
        <p:nvSpPr>
          <p:cNvPr id="3" name="文字版面配置區 2">
            <a:extLst>
              <a:ext uri="{FF2B5EF4-FFF2-40B4-BE49-F238E27FC236}">
                <a16:creationId xmlns="" xmlns:a16="http://schemas.microsoft.com/office/drawing/2014/main" id="{B3B906D7-A118-4330-B00A-0C1FA36F7D92}"/>
              </a:ext>
            </a:extLst>
          </p:cNvPr>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71876152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F8731630-D65B-4E4B-ADAE-3017772A52D2}"/>
              </a:ext>
            </a:extLst>
          </p:cNvPr>
          <p:cNvSpPr>
            <a:spLocks noGrp="1"/>
          </p:cNvSpPr>
          <p:nvPr>
            <p:ph type="title"/>
          </p:nvPr>
        </p:nvSpPr>
        <p:spPr/>
        <p:txBody>
          <a:bodyPr/>
          <a:lstStyle/>
          <a:p>
            <a:r>
              <a:rPr lang="zh-TW" altLang="en-US" dirty="0" smtClean="0"/>
              <a:t>網路流</a:t>
            </a:r>
            <a:endParaRPr lang="zh-TW" altLang="en-US"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 xmlns:a16="http://schemas.microsoft.com/office/drawing/2014/main" id="{D46730E1-C50B-468C-832F-9B47A713BA63}"/>
                  </a:ext>
                </a:extLst>
              </p:cNvPr>
              <p:cNvSpPr>
                <a:spLocks noGrp="1"/>
              </p:cNvSpPr>
              <p:nvPr>
                <p:ph idx="1"/>
              </p:nvPr>
            </p:nvSpPr>
            <p:spPr/>
            <p:txBody>
              <a:bodyPr/>
              <a:lstStyle/>
              <a:p>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給定一個有向圖，其中每條邊都有自己的容量限制，試問從</a:t>
                </a:r>
                <a14:m>
                  <m:oMath xmlns:m="http://schemas.openxmlformats.org/officeDocument/2006/math">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r>
                      <a:rPr lang="en-US" altLang="zh-TW"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𝐴</m:t>
                    </m:r>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oMath>
                </a14:m>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點到</a:t>
                </a:r>
                <a14:m>
                  <m:oMath xmlns:m="http://schemas.openxmlformats.org/officeDocument/2006/math">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r>
                      <a:rPr lang="en-US" altLang="zh-TW"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𝐵</m:t>
                    </m:r>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oMath>
                </a14:m>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點最大流是多少？</a:t>
                </a:r>
                <a:endParaRPr lang="en-US" altLang="zh-TW" i="1"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p:txBody>
          </p:sp>
        </mc:Choice>
        <mc:Fallback xmlns="">
          <p:sp>
            <p:nvSpPr>
              <p:cNvPr id="3" name="內容版面配置區 2">
                <a:extLst>
                  <a:ext uri="{FF2B5EF4-FFF2-40B4-BE49-F238E27FC236}">
                    <a16:creationId xmlns:a16="http://schemas.microsoft.com/office/drawing/2014/main" xmlns="" xmlns:a14="http://schemas.microsoft.com/office/drawing/2010/main" id="{D46730E1-C50B-468C-832F-9B47A713BA63}"/>
                  </a:ext>
                </a:extLst>
              </p:cNvPr>
              <p:cNvSpPr>
                <a:spLocks noGrp="1" noRot="1" noChangeAspect="1" noMove="1" noResize="1" noEditPoints="1" noAdjustHandles="1" noChangeArrowheads="1" noChangeShapeType="1" noTextEdit="1"/>
              </p:cNvSpPr>
              <p:nvPr>
                <p:ph idx="1"/>
              </p:nvPr>
            </p:nvSpPr>
            <p:spPr>
              <a:blipFill rotWithShape="0">
                <a:blip r:embed="rId2"/>
                <a:stretch>
                  <a:fillRect l="-1333" t="-2941"/>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0133838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F8731630-D65B-4E4B-ADAE-3017772A52D2}"/>
              </a:ext>
            </a:extLst>
          </p:cNvPr>
          <p:cNvSpPr>
            <a:spLocks noGrp="1"/>
          </p:cNvSpPr>
          <p:nvPr>
            <p:ph type="title"/>
          </p:nvPr>
        </p:nvSpPr>
        <p:spPr/>
        <p:txBody>
          <a:bodyPr/>
          <a:lstStyle/>
          <a:p>
            <a:r>
              <a:rPr lang="zh-TW" altLang="en-US" dirty="0"/>
              <a:t>判別</a:t>
            </a:r>
            <a:r>
              <a:rPr lang="zh-TW" altLang="en-US" dirty="0" smtClean="0"/>
              <a:t>二分</a:t>
            </a:r>
            <a:r>
              <a:rPr lang="zh-TW" altLang="en-US" dirty="0"/>
              <a:t>圖</a:t>
            </a:r>
          </a:p>
        </p:txBody>
      </p:sp>
      <p:sp>
        <p:nvSpPr>
          <p:cNvPr id="3" name="內容版面配置區 2">
            <a:extLst>
              <a:ext uri="{FF2B5EF4-FFF2-40B4-BE49-F238E27FC236}">
                <a16:creationId xmlns:mc="http://schemas.openxmlformats.org/markup-compatibility/2006" xmlns:a14="http://schemas.microsoft.com/office/drawing/2010/main" xmlns="" xmlns:a16="http://schemas.microsoft.com/office/drawing/2014/main" id="{D46730E1-C50B-468C-832F-9B47A713BA63}"/>
              </a:ext>
            </a:extLst>
          </p:cNvPr>
          <p:cNvSpPr>
            <a:spLocks noGrp="1"/>
          </p:cNvSpPr>
          <p:nvPr>
            <p:ph idx="1"/>
          </p:nvPr>
        </p:nvSpPr>
        <p:spPr/>
        <p:txBody>
          <a:bodyPr/>
          <a:lstStyle/>
          <a:p>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假設一張圖是二分圖，那麼不妨將兩個點集分別著上不同的顏色</a:t>
            </a:r>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對於任意一條邊，其兩端點的顏色必不同</a:t>
            </a:r>
            <a:endParaRPr lang="en-US" altLang="zh-TW"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先將圖上其中一點著色，並對該點 </a:t>
            </a:r>
            <a:r>
              <a:rPr lang="en-US" altLang="zh-TW"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DFS</a:t>
            </a:r>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，若其相鄰點還沒被塗色，就將其著上與之不同的顏色，並繼續 </a:t>
            </a:r>
            <a:r>
              <a:rPr lang="en-US" altLang="zh-TW"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DFS</a:t>
            </a:r>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；若其相鄰點已經被著上相同的顏色，則表示這張圖不是二分圖</a:t>
            </a:r>
            <a:endParaRPr lang="en-US" altLang="zh-TW"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若圖不連通，須對圖中所有連通塊 </a:t>
            </a:r>
            <a:r>
              <a:rPr lang="en-US" altLang="zh-TW"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DFS</a:t>
            </a:r>
          </a:p>
        </p:txBody>
      </p:sp>
    </p:spTree>
    <p:extLst>
      <p:ext uri="{BB962C8B-B14F-4D97-AF65-F5344CB8AC3E}">
        <p14:creationId xmlns:p14="http://schemas.microsoft.com/office/powerpoint/2010/main" val="1028521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F8731630-D65B-4E4B-ADAE-3017772A52D2}"/>
              </a:ext>
            </a:extLst>
          </p:cNvPr>
          <p:cNvSpPr>
            <a:spLocks noGrp="1"/>
          </p:cNvSpPr>
          <p:nvPr>
            <p:ph type="title"/>
          </p:nvPr>
        </p:nvSpPr>
        <p:spPr/>
        <p:txBody>
          <a:bodyPr/>
          <a:lstStyle/>
          <a:p>
            <a:r>
              <a:rPr lang="zh-TW" altLang="en-US" dirty="0" smtClean="0"/>
              <a:t>名詞</a:t>
            </a:r>
            <a:r>
              <a:rPr lang="zh-TW" altLang="en-US" dirty="0"/>
              <a:t>介紹</a:t>
            </a:r>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 xmlns:a16="http://schemas.microsoft.com/office/drawing/2014/main" id="{D46730E1-C50B-468C-832F-9B47A713BA63}"/>
                  </a:ext>
                </a:extLst>
              </p:cNvPr>
              <p:cNvSpPr>
                <a:spLocks noGrp="1"/>
              </p:cNvSpPr>
              <p:nvPr>
                <p:ph idx="1"/>
              </p:nvPr>
            </p:nvSpPr>
            <p:spPr/>
            <p:txBody>
              <a:bodyPr/>
              <a:lstStyle/>
              <a:p>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管線</a:t>
                </a:r>
                <a:r>
                  <a:rPr lang="en-US" altLang="zh-TW"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(Pipe)</a:t>
                </a:r>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：就像圖論中的單向邊一樣</a:t>
                </a:r>
                <a:endParaRPr lang="en-US" altLang="zh-TW"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容量</a:t>
                </a:r>
                <a:r>
                  <a:rPr lang="en-US" altLang="zh-TW"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(Capacity)</a:t>
                </a:r>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：一條邊的最大流量限制</a:t>
                </a:r>
                <a:endParaRPr lang="en-US" altLang="zh-TW"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源點</a:t>
                </a:r>
                <a:r>
                  <a:rPr lang="en-US" altLang="zh-TW"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(Source)</a:t>
                </a:r>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：相當於起點，通常寫作</a:t>
                </a:r>
                <a14:m>
                  <m:oMath xmlns:m="http://schemas.openxmlformats.org/officeDocument/2006/math">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𝑠</m:t>
                    </m:r>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oMath>
                </a14:m>
                <a:endParaRPr lang="en-US" altLang="zh-TW" i="1"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匯</a:t>
                </a:r>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點</a:t>
                </a:r>
                <a:r>
                  <a:rPr lang="en-US" altLang="zh-TW"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(Sink)</a:t>
                </a:r>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：相當於終點，通常寫作</a:t>
                </a:r>
                <a14:m>
                  <m:oMath xmlns:m="http://schemas.openxmlformats.org/officeDocument/2006/math">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 </m:t>
                    </m:r>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𝑡</m:t>
                    </m:r>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 </m:t>
                    </m:r>
                  </m:oMath>
                </a14:m>
                <a:endParaRPr lang="en-US" altLang="zh-TW" i="1"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p:txBody>
          </p:sp>
        </mc:Choice>
        <mc:Fallback xmlns="">
          <p:sp>
            <p:nvSpPr>
              <p:cNvPr id="3" name="內容版面配置區 2">
                <a:extLst>
                  <a:ext uri="{FF2B5EF4-FFF2-40B4-BE49-F238E27FC236}">
                    <a16:creationId xmlns:a16="http://schemas.microsoft.com/office/drawing/2014/main" xmlns="" xmlns:a14="http://schemas.microsoft.com/office/drawing/2010/main" id="{D46730E1-C50B-468C-832F-9B47A713BA63}"/>
                  </a:ext>
                </a:extLst>
              </p:cNvPr>
              <p:cNvSpPr>
                <a:spLocks noGrp="1" noRot="1" noChangeAspect="1" noMove="1" noResize="1" noEditPoints="1" noAdjustHandles="1" noChangeArrowheads="1" noChangeShapeType="1" noTextEdit="1"/>
              </p:cNvSpPr>
              <p:nvPr>
                <p:ph idx="1"/>
              </p:nvPr>
            </p:nvSpPr>
            <p:spPr>
              <a:blipFill rotWithShape="0">
                <a:blip r:embed="rId2"/>
                <a:stretch>
                  <a:fillRect l="-1333" t="-3361"/>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39945403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F8731630-D65B-4E4B-ADAE-3017772A52D2}"/>
              </a:ext>
            </a:extLst>
          </p:cNvPr>
          <p:cNvSpPr>
            <a:spLocks noGrp="1"/>
          </p:cNvSpPr>
          <p:nvPr>
            <p:ph type="title"/>
          </p:nvPr>
        </p:nvSpPr>
        <p:spPr/>
        <p:txBody>
          <a:bodyPr/>
          <a:lstStyle/>
          <a:p>
            <a:r>
              <a:rPr lang="zh-TW" altLang="en-US" smtClean="0"/>
              <a:t>網路流</a:t>
            </a:r>
            <a:endParaRPr lang="zh-TW" altLang="en-US" dirty="0"/>
          </a:p>
        </p:txBody>
      </p:sp>
      <p:sp>
        <p:nvSpPr>
          <p:cNvPr id="3" name="內容版面配置區 2">
            <a:extLst>
              <a:ext uri="{FF2B5EF4-FFF2-40B4-BE49-F238E27FC236}">
                <a16:creationId xmlns="" xmlns:a16="http://schemas.microsoft.com/office/drawing/2014/main" xmlns:a14="http://schemas.microsoft.com/office/drawing/2010/main" xmlns:mc="http://schemas.openxmlformats.org/markup-compatibility/2006" id="{D46730E1-C50B-468C-832F-9B47A713BA63}"/>
              </a:ext>
            </a:extLst>
          </p:cNvPr>
          <p:cNvSpPr>
            <a:spLocks noGrp="1"/>
          </p:cNvSpPr>
          <p:nvPr>
            <p:ph idx="1"/>
          </p:nvPr>
        </p:nvSpPr>
        <p:spPr/>
        <p:txBody>
          <a:bodyPr/>
          <a:lstStyle/>
          <a:p>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在一張網路圖中，只有源點能夠供應水流，只有匯點能夠收集水流</a:t>
            </a:r>
            <a:endParaRPr lang="en-US" altLang="zh-TW"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除了源點</a:t>
            </a:r>
            <a:r>
              <a:rPr lang="zh-TW" altLang="en-US" dirty="0">
                <a:latin typeface="Meslo LG M for Powerline" panose="020B0609030804020204" pitchFamily="50" charset="0"/>
                <a:ea typeface="Meslo LG M for Powerline" panose="020B0609030804020204" pitchFamily="50" charset="0"/>
                <a:cs typeface="Meslo LG M for Powerline" panose="020B0609030804020204" pitchFamily="50" charset="0"/>
              </a:rPr>
              <a:t>及</a:t>
            </a:r>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匯點以外的點都只能夠「轉送水流」，也就是說流入的量會等於流出的量</a:t>
            </a:r>
            <a:endParaRPr lang="en-US" altLang="zh-TW"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從源點供應的水流量會等於匯點收集到的水流量，也就是中途不會有漏水或是增加水</a:t>
            </a:r>
            <a:endParaRPr lang="en-US" altLang="zh-TW"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endParaRPr lang="en-US" altLang="zh-TW"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p:txBody>
      </p:sp>
    </p:spTree>
    <p:extLst>
      <p:ext uri="{BB962C8B-B14F-4D97-AF65-F5344CB8AC3E}">
        <p14:creationId xmlns:p14="http://schemas.microsoft.com/office/powerpoint/2010/main" val="200154478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圖片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7169" y="2370442"/>
            <a:ext cx="5437662" cy="3941458"/>
          </a:xfrm>
          <a:prstGeom prst="rect">
            <a:avLst/>
          </a:prstGeom>
        </p:spPr>
      </p:pic>
      <p:sp>
        <p:nvSpPr>
          <p:cNvPr id="2" name="標題 1">
            <a:extLst>
              <a:ext uri="{FF2B5EF4-FFF2-40B4-BE49-F238E27FC236}">
                <a16:creationId xmlns="" xmlns:a16="http://schemas.microsoft.com/office/drawing/2014/main" id="{F8731630-D65B-4E4B-ADAE-3017772A52D2}"/>
              </a:ext>
            </a:extLst>
          </p:cNvPr>
          <p:cNvSpPr>
            <a:spLocks noGrp="1"/>
          </p:cNvSpPr>
          <p:nvPr>
            <p:ph type="title"/>
          </p:nvPr>
        </p:nvSpPr>
        <p:spPr/>
        <p:txBody>
          <a:bodyPr/>
          <a:lstStyle/>
          <a:p>
            <a:r>
              <a:rPr lang="en-US" altLang="zh-TW" dirty="0" smtClean="0"/>
              <a:t>Greedy</a:t>
            </a:r>
            <a:endParaRPr lang="zh-TW" altLang="en-US" dirty="0"/>
          </a:p>
        </p:txBody>
      </p:sp>
      <p:sp>
        <p:nvSpPr>
          <p:cNvPr id="9" name="內容版面配置區 8"/>
          <p:cNvSpPr>
            <a:spLocks noGrp="1"/>
          </p:cNvSpPr>
          <p:nvPr>
            <p:ph idx="1"/>
          </p:nvPr>
        </p:nvSpPr>
        <p:spPr/>
        <p:txBody>
          <a:bodyPr/>
          <a:lstStyle/>
          <a:p>
            <a:r>
              <a:rPr lang="zh-TW" altLang="en-US" dirty="0" smtClean="0"/>
              <a:t>考慮以下的圖，圖中的數字是 當前流量</a:t>
            </a:r>
            <a:r>
              <a:rPr lang="en-US" altLang="zh-TW" dirty="0" smtClean="0"/>
              <a:t>/</a:t>
            </a:r>
            <a:r>
              <a:rPr lang="zh-TW" altLang="en-US" dirty="0" smtClean="0"/>
              <a:t>容量</a:t>
            </a:r>
            <a:endParaRPr lang="zh-TW" altLang="en-US" dirty="0"/>
          </a:p>
        </p:txBody>
      </p:sp>
    </p:spTree>
    <p:extLst>
      <p:ext uri="{BB962C8B-B14F-4D97-AF65-F5344CB8AC3E}">
        <p14:creationId xmlns:p14="http://schemas.microsoft.com/office/powerpoint/2010/main" val="16820425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8907" y="2370442"/>
            <a:ext cx="5437662" cy="3941458"/>
          </a:xfrm>
          <a:prstGeom prst="rect">
            <a:avLst/>
          </a:prstGeom>
        </p:spPr>
      </p:pic>
      <p:sp>
        <p:nvSpPr>
          <p:cNvPr id="2" name="標題 1">
            <a:extLst>
              <a:ext uri="{FF2B5EF4-FFF2-40B4-BE49-F238E27FC236}">
                <a16:creationId xmlns="" xmlns:a16="http://schemas.microsoft.com/office/drawing/2014/main" id="{F8731630-D65B-4E4B-ADAE-3017772A52D2}"/>
              </a:ext>
            </a:extLst>
          </p:cNvPr>
          <p:cNvSpPr>
            <a:spLocks noGrp="1"/>
          </p:cNvSpPr>
          <p:nvPr>
            <p:ph type="title"/>
          </p:nvPr>
        </p:nvSpPr>
        <p:spPr/>
        <p:txBody>
          <a:bodyPr/>
          <a:lstStyle/>
          <a:p>
            <a:r>
              <a:rPr lang="en-US" altLang="zh-TW" dirty="0" smtClean="0"/>
              <a:t>Greedy</a:t>
            </a:r>
            <a:endParaRPr lang="zh-TW" altLang="en-US" dirty="0"/>
          </a:p>
        </p:txBody>
      </p:sp>
      <p:sp>
        <p:nvSpPr>
          <p:cNvPr id="9" name="內容版面配置區 8"/>
          <p:cNvSpPr>
            <a:spLocks noGrp="1"/>
          </p:cNvSpPr>
          <p:nvPr>
            <p:ph idx="1"/>
          </p:nvPr>
        </p:nvSpPr>
        <p:spPr/>
        <p:txBody>
          <a:bodyPr/>
          <a:lstStyle/>
          <a:p>
            <a:r>
              <a:rPr lang="zh-TW" altLang="en-US" dirty="0" smtClean="0"/>
              <a:t>一直尋找從源點到匯點還沒流滿的邊，然後用那些邊增加流量</a:t>
            </a:r>
            <a:endParaRPr lang="zh-TW" altLang="en-US" dirty="0"/>
          </a:p>
        </p:txBody>
      </p:sp>
    </p:spTree>
    <p:extLst>
      <p:ext uri="{BB962C8B-B14F-4D97-AF65-F5344CB8AC3E}">
        <p14:creationId xmlns:p14="http://schemas.microsoft.com/office/powerpoint/2010/main" val="388439076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8907" y="2370442"/>
            <a:ext cx="5437662" cy="3941458"/>
          </a:xfrm>
          <a:prstGeom prst="rect">
            <a:avLst/>
          </a:prstGeom>
        </p:spPr>
      </p:pic>
      <p:sp>
        <p:nvSpPr>
          <p:cNvPr id="2" name="標題 1">
            <a:extLst>
              <a:ext uri="{FF2B5EF4-FFF2-40B4-BE49-F238E27FC236}">
                <a16:creationId xmlns="" xmlns:a16="http://schemas.microsoft.com/office/drawing/2014/main" id="{F8731630-D65B-4E4B-ADAE-3017772A52D2}"/>
              </a:ext>
            </a:extLst>
          </p:cNvPr>
          <p:cNvSpPr>
            <a:spLocks noGrp="1"/>
          </p:cNvSpPr>
          <p:nvPr>
            <p:ph type="title"/>
          </p:nvPr>
        </p:nvSpPr>
        <p:spPr/>
        <p:txBody>
          <a:bodyPr/>
          <a:lstStyle/>
          <a:p>
            <a:r>
              <a:rPr lang="en-US" altLang="zh-TW" dirty="0" smtClean="0"/>
              <a:t>Greedy</a:t>
            </a:r>
            <a:endParaRPr lang="zh-TW" altLang="en-US" dirty="0"/>
          </a:p>
        </p:txBody>
      </p:sp>
      <mc:AlternateContent xmlns:mc="http://schemas.openxmlformats.org/markup-compatibility/2006" xmlns:a14="http://schemas.microsoft.com/office/drawing/2010/main">
        <mc:Choice Requires="a14">
          <p:sp>
            <p:nvSpPr>
              <p:cNvPr id="9" name="內容版面配置區 8"/>
              <p:cNvSpPr>
                <a:spLocks noGrp="1"/>
              </p:cNvSpPr>
              <p:nvPr>
                <p:ph idx="1"/>
              </p:nvPr>
            </p:nvSpPr>
            <p:spPr/>
            <p:txBody>
              <a:bodyPr/>
              <a:lstStyle/>
              <a:p>
                <a:r>
                  <a:rPr lang="zh-TW" altLang="en-US" dirty="0" smtClean="0"/>
                  <a:t>先依著</a:t>
                </a:r>
                <a14:m>
                  <m:oMath xmlns:m="http://schemas.openxmlformats.org/officeDocument/2006/math">
                    <m:r>
                      <a:rPr lang="en-US" altLang="zh-TW" b="0" i="0" smtClean="0">
                        <a:latin typeface="Cambria Math" panose="02040503050406030204" pitchFamily="18" charset="0"/>
                      </a:rPr>
                      <m:t> </m:t>
                    </m:r>
                    <m:r>
                      <m:rPr>
                        <m:sty m:val="p"/>
                      </m:rPr>
                      <a:rPr lang="en-US" altLang="zh-TW" b="0" i="0" smtClean="0">
                        <a:latin typeface="Cambria Math" panose="02040503050406030204" pitchFamily="18" charset="0"/>
                      </a:rPr>
                      <m:t>s</m:t>
                    </m:r>
                    <m:r>
                      <a:rPr lang="en-US" altLang="zh-TW" b="0" i="1" smtClean="0">
                        <a:latin typeface="Cambria Math" panose="02040503050406030204" pitchFamily="18" charset="0"/>
                        <a:ea typeface="Cambria Math" panose="02040503050406030204" pitchFamily="18" charset="0"/>
                      </a:rPr>
                      <m:t>→</m:t>
                    </m:r>
                    <m:r>
                      <a:rPr lang="en-US" altLang="zh-TW" b="0" i="1" smtClean="0">
                        <a:latin typeface="Cambria Math" panose="02040503050406030204" pitchFamily="18" charset="0"/>
                        <a:ea typeface="Cambria Math" panose="02040503050406030204" pitchFamily="18" charset="0"/>
                      </a:rPr>
                      <m:t>𝑎</m:t>
                    </m:r>
                    <m:r>
                      <a:rPr lang="en-US" altLang="zh-TW" b="0" i="1" smtClean="0">
                        <a:latin typeface="Cambria Math" panose="02040503050406030204" pitchFamily="18" charset="0"/>
                        <a:ea typeface="Cambria Math" panose="02040503050406030204" pitchFamily="18" charset="0"/>
                      </a:rPr>
                      <m:t>→</m:t>
                    </m:r>
                    <m:r>
                      <a:rPr lang="en-US" altLang="zh-TW" b="0" i="1" smtClean="0">
                        <a:latin typeface="Cambria Math" panose="02040503050406030204" pitchFamily="18" charset="0"/>
                        <a:ea typeface="Cambria Math" panose="02040503050406030204" pitchFamily="18" charset="0"/>
                      </a:rPr>
                      <m:t>𝑡</m:t>
                    </m:r>
                    <m:r>
                      <a:rPr lang="en-US" altLang="zh-TW" b="0" i="1" smtClean="0">
                        <a:latin typeface="Cambria Math" panose="02040503050406030204" pitchFamily="18" charset="0"/>
                      </a:rPr>
                      <m:t> </m:t>
                    </m:r>
                  </m:oMath>
                </a14:m>
                <a:r>
                  <a:rPr lang="zh-TW" altLang="en-US" dirty="0" smtClean="0"/>
                  <a:t>將流量增加</a:t>
                </a:r>
                <a:endParaRPr lang="en-US" altLang="zh-TW" dirty="0" smtClean="0"/>
              </a:p>
              <a:p>
                <a:r>
                  <a:rPr lang="zh-TW" altLang="en-US" dirty="0" smtClean="0"/>
                  <a:t>增加後當前流量為</a:t>
                </a:r>
                <a14:m>
                  <m:oMath xmlns:m="http://schemas.openxmlformats.org/officeDocument/2006/math">
                    <m:r>
                      <a:rPr lang="zh-TW" altLang="en-US" i="1" dirty="0">
                        <a:latin typeface="Cambria Math" panose="02040503050406030204" pitchFamily="18" charset="0"/>
                      </a:rPr>
                      <m:t> </m:t>
                    </m:r>
                    <m:r>
                      <a:rPr lang="en-US" altLang="zh-TW" i="1" dirty="0" smtClean="0">
                        <a:latin typeface="Cambria Math" panose="02040503050406030204" pitchFamily="18" charset="0"/>
                      </a:rPr>
                      <m:t>1</m:t>
                    </m:r>
                    <m:r>
                      <a:rPr lang="zh-TW" altLang="en-US" i="1" dirty="0">
                        <a:latin typeface="Cambria Math" panose="02040503050406030204" pitchFamily="18" charset="0"/>
                      </a:rPr>
                      <m:t> </m:t>
                    </m:r>
                  </m:oMath>
                </a14:m>
                <a:endParaRPr lang="zh-TW" altLang="en-US" dirty="0"/>
              </a:p>
            </p:txBody>
          </p:sp>
        </mc:Choice>
        <mc:Fallback xmlns="">
          <p:sp>
            <p:nvSpPr>
              <p:cNvPr id="9" name="內容版面配置區 8"/>
              <p:cNvSpPr>
                <a:spLocks noGrp="1" noRot="1" noChangeAspect="1" noMove="1" noResize="1" noEditPoints="1" noAdjustHandles="1" noChangeArrowheads="1" noChangeShapeType="1" noTextEdit="1"/>
              </p:cNvSpPr>
              <p:nvPr>
                <p:ph idx="1"/>
              </p:nvPr>
            </p:nvSpPr>
            <p:spPr>
              <a:blipFill rotWithShape="0">
                <a:blip r:embed="rId3"/>
                <a:stretch>
                  <a:fillRect l="-1333" t="-2941"/>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407836412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8907" y="2370442"/>
            <a:ext cx="5437662" cy="3941458"/>
          </a:xfrm>
          <a:prstGeom prst="rect">
            <a:avLst/>
          </a:prstGeom>
        </p:spPr>
      </p:pic>
      <p:sp>
        <p:nvSpPr>
          <p:cNvPr id="2" name="標題 1">
            <a:extLst>
              <a:ext uri="{FF2B5EF4-FFF2-40B4-BE49-F238E27FC236}">
                <a16:creationId xmlns="" xmlns:a16="http://schemas.microsoft.com/office/drawing/2014/main" id="{F8731630-D65B-4E4B-ADAE-3017772A52D2}"/>
              </a:ext>
            </a:extLst>
          </p:cNvPr>
          <p:cNvSpPr>
            <a:spLocks noGrp="1"/>
          </p:cNvSpPr>
          <p:nvPr>
            <p:ph type="title"/>
          </p:nvPr>
        </p:nvSpPr>
        <p:spPr/>
        <p:txBody>
          <a:bodyPr/>
          <a:lstStyle/>
          <a:p>
            <a:r>
              <a:rPr lang="en-US" altLang="zh-TW" dirty="0" smtClean="0"/>
              <a:t>Greedy</a:t>
            </a:r>
            <a:endParaRPr lang="zh-TW" altLang="en-US" dirty="0"/>
          </a:p>
        </p:txBody>
      </p:sp>
      <mc:AlternateContent xmlns:mc="http://schemas.openxmlformats.org/markup-compatibility/2006" xmlns:a14="http://schemas.microsoft.com/office/drawing/2010/main">
        <mc:Choice Requires="a14">
          <p:sp>
            <p:nvSpPr>
              <p:cNvPr id="9" name="內容版面配置區 8"/>
              <p:cNvSpPr>
                <a:spLocks noGrp="1"/>
              </p:cNvSpPr>
              <p:nvPr>
                <p:ph idx="1"/>
              </p:nvPr>
            </p:nvSpPr>
            <p:spPr/>
            <p:txBody>
              <a:bodyPr/>
              <a:lstStyle/>
              <a:p>
                <a:r>
                  <a:rPr lang="zh-TW" altLang="en-US" dirty="0" smtClean="0"/>
                  <a:t>接著依</a:t>
                </a:r>
                <a14:m>
                  <m:oMath xmlns:m="http://schemas.openxmlformats.org/officeDocument/2006/math">
                    <m:r>
                      <a:rPr lang="en-US" altLang="zh-TW" b="0" i="0" smtClean="0">
                        <a:latin typeface="Cambria Math" panose="02040503050406030204" pitchFamily="18" charset="0"/>
                      </a:rPr>
                      <m:t> </m:t>
                    </m:r>
                    <m:r>
                      <m:rPr>
                        <m:sty m:val="p"/>
                      </m:rPr>
                      <a:rPr lang="en-US" altLang="zh-TW" b="0" i="0" smtClean="0">
                        <a:latin typeface="Cambria Math" panose="02040503050406030204" pitchFamily="18" charset="0"/>
                      </a:rPr>
                      <m:t>s</m:t>
                    </m:r>
                    <m:r>
                      <a:rPr lang="en-US" altLang="zh-TW" b="0" i="1" smtClean="0">
                        <a:latin typeface="Cambria Math" panose="02040503050406030204" pitchFamily="18" charset="0"/>
                        <a:ea typeface="Cambria Math" panose="02040503050406030204" pitchFamily="18" charset="0"/>
                      </a:rPr>
                      <m:t>→</m:t>
                    </m:r>
                    <m:r>
                      <a:rPr lang="en-US" altLang="zh-TW" b="0" i="1" smtClean="0">
                        <a:latin typeface="Cambria Math" panose="02040503050406030204" pitchFamily="18" charset="0"/>
                        <a:ea typeface="Cambria Math" panose="02040503050406030204" pitchFamily="18" charset="0"/>
                      </a:rPr>
                      <m:t>𝑏</m:t>
                    </m:r>
                    <m:r>
                      <a:rPr lang="en-US" altLang="zh-TW" b="0" i="1" smtClean="0">
                        <a:latin typeface="Cambria Math" panose="02040503050406030204" pitchFamily="18" charset="0"/>
                        <a:ea typeface="Cambria Math" panose="02040503050406030204" pitchFamily="18" charset="0"/>
                      </a:rPr>
                      <m:t>→</m:t>
                    </m:r>
                    <m:r>
                      <a:rPr lang="en-US" altLang="zh-TW" b="0" i="1" smtClean="0">
                        <a:latin typeface="Cambria Math" panose="02040503050406030204" pitchFamily="18" charset="0"/>
                        <a:ea typeface="Cambria Math" panose="02040503050406030204" pitchFamily="18" charset="0"/>
                      </a:rPr>
                      <m:t>𝑡</m:t>
                    </m:r>
                    <m:r>
                      <a:rPr lang="en-US" altLang="zh-TW" b="0" i="1" smtClean="0">
                        <a:latin typeface="Cambria Math" panose="02040503050406030204" pitchFamily="18" charset="0"/>
                      </a:rPr>
                      <m:t> </m:t>
                    </m:r>
                  </m:oMath>
                </a14:m>
                <a:r>
                  <a:rPr lang="zh-TW" altLang="en-US" dirty="0" smtClean="0"/>
                  <a:t>將流量增加</a:t>
                </a:r>
                <a:endParaRPr lang="en-US" altLang="zh-TW" dirty="0" smtClean="0"/>
              </a:p>
              <a:p>
                <a:r>
                  <a:rPr lang="zh-TW" altLang="en-US" dirty="0" smtClean="0"/>
                  <a:t>增加後當前流量為</a:t>
                </a:r>
                <a14:m>
                  <m:oMath xmlns:m="http://schemas.openxmlformats.org/officeDocument/2006/math">
                    <m:r>
                      <a:rPr lang="zh-TW" altLang="en-US" i="1" dirty="0">
                        <a:latin typeface="Cambria Math" panose="02040503050406030204" pitchFamily="18" charset="0"/>
                      </a:rPr>
                      <m:t> </m:t>
                    </m:r>
                    <m:r>
                      <a:rPr lang="en-US" altLang="zh-TW" i="1" dirty="0" smtClean="0">
                        <a:latin typeface="Cambria Math" panose="02040503050406030204" pitchFamily="18" charset="0"/>
                      </a:rPr>
                      <m:t>2</m:t>
                    </m:r>
                    <m:r>
                      <a:rPr lang="zh-TW" altLang="en-US" i="1" dirty="0">
                        <a:latin typeface="Cambria Math" panose="02040503050406030204" pitchFamily="18" charset="0"/>
                      </a:rPr>
                      <m:t> </m:t>
                    </m:r>
                  </m:oMath>
                </a14:m>
                <a:endParaRPr lang="zh-TW" altLang="en-US" dirty="0"/>
              </a:p>
            </p:txBody>
          </p:sp>
        </mc:Choice>
        <mc:Fallback xmlns="">
          <p:sp>
            <p:nvSpPr>
              <p:cNvPr id="9" name="內容版面配置區 8"/>
              <p:cNvSpPr>
                <a:spLocks noGrp="1" noRot="1" noChangeAspect="1" noMove="1" noResize="1" noEditPoints="1" noAdjustHandles="1" noChangeArrowheads="1" noChangeShapeType="1" noTextEdit="1"/>
              </p:cNvSpPr>
              <p:nvPr>
                <p:ph idx="1"/>
              </p:nvPr>
            </p:nvSpPr>
            <p:spPr>
              <a:blipFill rotWithShape="0">
                <a:blip r:embed="rId3"/>
                <a:stretch>
                  <a:fillRect l="-1333" t="-2941"/>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09086531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8907" y="2370442"/>
            <a:ext cx="5437662" cy="3941458"/>
          </a:xfrm>
          <a:prstGeom prst="rect">
            <a:avLst/>
          </a:prstGeom>
        </p:spPr>
      </p:pic>
      <p:sp>
        <p:nvSpPr>
          <p:cNvPr id="2" name="標題 1">
            <a:extLst>
              <a:ext uri="{FF2B5EF4-FFF2-40B4-BE49-F238E27FC236}">
                <a16:creationId xmlns="" xmlns:a16="http://schemas.microsoft.com/office/drawing/2014/main" id="{F8731630-D65B-4E4B-ADAE-3017772A52D2}"/>
              </a:ext>
            </a:extLst>
          </p:cNvPr>
          <p:cNvSpPr>
            <a:spLocks noGrp="1"/>
          </p:cNvSpPr>
          <p:nvPr>
            <p:ph type="title"/>
          </p:nvPr>
        </p:nvSpPr>
        <p:spPr/>
        <p:txBody>
          <a:bodyPr/>
          <a:lstStyle/>
          <a:p>
            <a:r>
              <a:rPr lang="en-US" altLang="zh-TW" dirty="0" smtClean="0"/>
              <a:t>Greedy</a:t>
            </a:r>
            <a:endParaRPr lang="zh-TW" altLang="en-US" dirty="0"/>
          </a:p>
        </p:txBody>
      </p:sp>
      <mc:AlternateContent xmlns:mc="http://schemas.openxmlformats.org/markup-compatibility/2006" xmlns:a14="http://schemas.microsoft.com/office/drawing/2010/main">
        <mc:Choice Requires="a14">
          <p:sp>
            <p:nvSpPr>
              <p:cNvPr id="9" name="內容版面配置區 8"/>
              <p:cNvSpPr>
                <a:spLocks noGrp="1"/>
              </p:cNvSpPr>
              <p:nvPr>
                <p:ph idx="1"/>
              </p:nvPr>
            </p:nvSpPr>
            <p:spPr/>
            <p:txBody>
              <a:bodyPr/>
              <a:lstStyle/>
              <a:p>
                <a:r>
                  <a:rPr lang="zh-TW" altLang="en-US" dirty="0" smtClean="0"/>
                  <a:t>發現已經沒有邊可以讓流量增加，因此流量為</a:t>
                </a:r>
                <a14:m>
                  <m:oMath xmlns:m="http://schemas.openxmlformats.org/officeDocument/2006/math">
                    <m:r>
                      <a:rPr lang="zh-TW" altLang="en-US" i="1" dirty="0">
                        <a:latin typeface="Cambria Math" panose="02040503050406030204" pitchFamily="18" charset="0"/>
                      </a:rPr>
                      <m:t> </m:t>
                    </m:r>
                    <m:r>
                      <a:rPr lang="en-US" altLang="zh-TW" i="1" dirty="0" smtClean="0">
                        <a:latin typeface="Cambria Math" panose="02040503050406030204" pitchFamily="18" charset="0"/>
                      </a:rPr>
                      <m:t>2</m:t>
                    </m:r>
                    <m:r>
                      <a:rPr lang="zh-TW" altLang="en-US" i="1" dirty="0">
                        <a:latin typeface="Cambria Math" panose="02040503050406030204" pitchFamily="18" charset="0"/>
                      </a:rPr>
                      <m:t> </m:t>
                    </m:r>
                  </m:oMath>
                </a14:m>
                <a:r>
                  <a:rPr lang="zh-TW" altLang="en-US" dirty="0" smtClean="0"/>
                  <a:t>，經檢查發現其為最大流</a:t>
                </a:r>
                <a:endParaRPr lang="zh-TW" altLang="en-US" dirty="0"/>
              </a:p>
            </p:txBody>
          </p:sp>
        </mc:Choice>
        <mc:Fallback xmlns="">
          <p:sp>
            <p:nvSpPr>
              <p:cNvPr id="9" name="內容版面配置區 8"/>
              <p:cNvSpPr>
                <a:spLocks noGrp="1" noRot="1" noChangeAspect="1" noMove="1" noResize="1" noEditPoints="1" noAdjustHandles="1" noChangeArrowheads="1" noChangeShapeType="1" noTextEdit="1"/>
              </p:cNvSpPr>
              <p:nvPr>
                <p:ph idx="1"/>
              </p:nvPr>
            </p:nvSpPr>
            <p:spPr>
              <a:blipFill rotWithShape="0">
                <a:blip r:embed="rId3"/>
                <a:stretch>
                  <a:fillRect l="-1333" t="-2941"/>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18695899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F8731630-D65B-4E4B-ADAE-3017772A52D2}"/>
              </a:ext>
            </a:extLst>
          </p:cNvPr>
          <p:cNvSpPr>
            <a:spLocks noGrp="1"/>
          </p:cNvSpPr>
          <p:nvPr>
            <p:ph type="title"/>
          </p:nvPr>
        </p:nvSpPr>
        <p:spPr/>
        <p:txBody>
          <a:bodyPr/>
          <a:lstStyle/>
          <a:p>
            <a:r>
              <a:rPr lang="en-US" altLang="zh-TW" dirty="0" smtClean="0"/>
              <a:t>Greedy</a:t>
            </a:r>
            <a:endParaRPr lang="zh-TW" altLang="en-US" dirty="0"/>
          </a:p>
        </p:txBody>
      </p:sp>
      <p:sp>
        <p:nvSpPr>
          <p:cNvPr id="9" name="內容版面配置區 8"/>
          <p:cNvSpPr>
            <a:spLocks noGrp="1"/>
          </p:cNvSpPr>
          <p:nvPr>
            <p:ph idx="1"/>
          </p:nvPr>
        </p:nvSpPr>
        <p:spPr/>
        <p:txBody>
          <a:bodyPr/>
          <a:lstStyle/>
          <a:p>
            <a:r>
              <a:rPr lang="zh-TW" altLang="en-US" dirty="0" smtClean="0"/>
              <a:t>這種方法「有時」可以找到最大流，但是有時卻會失敗</a:t>
            </a:r>
            <a:endParaRPr lang="zh-TW" altLang="en-US" dirty="0"/>
          </a:p>
        </p:txBody>
      </p:sp>
      <p:pic>
        <p:nvPicPr>
          <p:cNvPr id="7" name="圖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8907" y="2370442"/>
            <a:ext cx="5437662" cy="3941458"/>
          </a:xfrm>
          <a:prstGeom prst="rect">
            <a:avLst/>
          </a:prstGeom>
        </p:spPr>
      </p:pic>
    </p:spTree>
    <p:extLst>
      <p:ext uri="{BB962C8B-B14F-4D97-AF65-F5344CB8AC3E}">
        <p14:creationId xmlns:p14="http://schemas.microsoft.com/office/powerpoint/2010/main" val="6463028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8907" y="2370442"/>
            <a:ext cx="5437662" cy="3941458"/>
          </a:xfrm>
          <a:prstGeom prst="rect">
            <a:avLst/>
          </a:prstGeom>
        </p:spPr>
      </p:pic>
      <p:sp>
        <p:nvSpPr>
          <p:cNvPr id="2" name="標題 1">
            <a:extLst>
              <a:ext uri="{FF2B5EF4-FFF2-40B4-BE49-F238E27FC236}">
                <a16:creationId xmlns="" xmlns:a16="http://schemas.microsoft.com/office/drawing/2014/main" id="{F8731630-D65B-4E4B-ADAE-3017772A52D2}"/>
              </a:ext>
            </a:extLst>
          </p:cNvPr>
          <p:cNvSpPr>
            <a:spLocks noGrp="1"/>
          </p:cNvSpPr>
          <p:nvPr>
            <p:ph type="title"/>
          </p:nvPr>
        </p:nvSpPr>
        <p:spPr/>
        <p:txBody>
          <a:bodyPr/>
          <a:lstStyle/>
          <a:p>
            <a:r>
              <a:rPr lang="en-US" altLang="zh-TW" dirty="0" smtClean="0"/>
              <a:t>Greedy</a:t>
            </a:r>
            <a:endParaRPr lang="zh-TW" altLang="en-US" dirty="0"/>
          </a:p>
        </p:txBody>
      </p:sp>
      <p:sp>
        <p:nvSpPr>
          <p:cNvPr id="9" name="內容版面配置區 8"/>
          <p:cNvSpPr>
            <a:spLocks noGrp="1"/>
          </p:cNvSpPr>
          <p:nvPr>
            <p:ph idx="1"/>
          </p:nvPr>
        </p:nvSpPr>
        <p:spPr/>
        <p:txBody>
          <a:bodyPr/>
          <a:lstStyle/>
          <a:p>
            <a:r>
              <a:rPr lang="zh-TW" altLang="en-US" dirty="0" smtClean="0"/>
              <a:t>我們用同一張圖再來跑一次</a:t>
            </a:r>
            <a:endParaRPr lang="zh-TW" altLang="en-US" dirty="0"/>
          </a:p>
        </p:txBody>
      </p:sp>
    </p:spTree>
    <p:extLst>
      <p:ext uri="{BB962C8B-B14F-4D97-AF65-F5344CB8AC3E}">
        <p14:creationId xmlns:p14="http://schemas.microsoft.com/office/powerpoint/2010/main" val="257154683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8907" y="2370442"/>
            <a:ext cx="5437662" cy="3941458"/>
          </a:xfrm>
          <a:prstGeom prst="rect">
            <a:avLst/>
          </a:prstGeom>
        </p:spPr>
      </p:pic>
      <p:sp>
        <p:nvSpPr>
          <p:cNvPr id="2" name="標題 1">
            <a:extLst>
              <a:ext uri="{FF2B5EF4-FFF2-40B4-BE49-F238E27FC236}">
                <a16:creationId xmlns="" xmlns:a16="http://schemas.microsoft.com/office/drawing/2014/main" id="{F8731630-D65B-4E4B-ADAE-3017772A52D2}"/>
              </a:ext>
            </a:extLst>
          </p:cNvPr>
          <p:cNvSpPr>
            <a:spLocks noGrp="1"/>
          </p:cNvSpPr>
          <p:nvPr>
            <p:ph type="title"/>
          </p:nvPr>
        </p:nvSpPr>
        <p:spPr/>
        <p:txBody>
          <a:bodyPr/>
          <a:lstStyle/>
          <a:p>
            <a:r>
              <a:rPr lang="en-US" altLang="zh-TW" dirty="0" smtClean="0"/>
              <a:t>Greedy</a:t>
            </a:r>
            <a:endParaRPr lang="zh-TW" altLang="en-US" dirty="0"/>
          </a:p>
        </p:txBody>
      </p:sp>
      <mc:AlternateContent xmlns:mc="http://schemas.openxmlformats.org/markup-compatibility/2006" xmlns:a14="http://schemas.microsoft.com/office/drawing/2010/main">
        <mc:Choice Requires="a14">
          <p:sp>
            <p:nvSpPr>
              <p:cNvPr id="9" name="內容版面配置區 8"/>
              <p:cNvSpPr>
                <a:spLocks noGrp="1"/>
              </p:cNvSpPr>
              <p:nvPr>
                <p:ph idx="1"/>
              </p:nvPr>
            </p:nvSpPr>
            <p:spPr/>
            <p:txBody>
              <a:bodyPr/>
              <a:lstStyle/>
              <a:p>
                <a:r>
                  <a:rPr lang="zh-TW" altLang="en-US" dirty="0" smtClean="0"/>
                  <a:t>依著</a:t>
                </a:r>
                <a14:m>
                  <m:oMath xmlns:m="http://schemas.openxmlformats.org/officeDocument/2006/math">
                    <m:r>
                      <a:rPr lang="en-US" altLang="zh-TW">
                        <a:latin typeface="Cambria Math" panose="02040503050406030204" pitchFamily="18" charset="0"/>
                      </a:rPr>
                      <m:t> </m:t>
                    </m:r>
                    <m:r>
                      <m:rPr>
                        <m:sty m:val="p"/>
                      </m:rPr>
                      <a:rPr lang="en-US" altLang="zh-TW">
                        <a:latin typeface="Cambria Math" panose="02040503050406030204" pitchFamily="18" charset="0"/>
                      </a:rPr>
                      <m:t>s</m:t>
                    </m:r>
                    <m:r>
                      <a:rPr lang="en-US" altLang="zh-TW" i="1">
                        <a:latin typeface="Cambria Math" panose="02040503050406030204" pitchFamily="18" charset="0"/>
                        <a:ea typeface="Cambria Math" panose="02040503050406030204" pitchFamily="18" charset="0"/>
                      </a:rPr>
                      <m:t>→</m:t>
                    </m:r>
                    <m:r>
                      <a:rPr lang="en-US" altLang="zh-TW" i="1">
                        <a:latin typeface="Cambria Math" panose="02040503050406030204" pitchFamily="18" charset="0"/>
                        <a:ea typeface="Cambria Math" panose="02040503050406030204" pitchFamily="18" charset="0"/>
                      </a:rPr>
                      <m:t>𝑎</m:t>
                    </m:r>
                    <m:r>
                      <a:rPr lang="en-US" altLang="zh-TW" i="1" smtClean="0">
                        <a:latin typeface="Cambria Math" panose="02040503050406030204" pitchFamily="18" charset="0"/>
                        <a:ea typeface="Cambria Math" panose="02040503050406030204" pitchFamily="18" charset="0"/>
                      </a:rPr>
                      <m:t>→</m:t>
                    </m:r>
                    <m:r>
                      <a:rPr lang="en-US" altLang="zh-TW" b="0" i="1" smtClean="0">
                        <a:latin typeface="Cambria Math" panose="02040503050406030204" pitchFamily="18" charset="0"/>
                        <a:ea typeface="Cambria Math" panose="02040503050406030204" pitchFamily="18" charset="0"/>
                      </a:rPr>
                      <m:t>𝑏</m:t>
                    </m:r>
                    <m:r>
                      <a:rPr lang="en-US" altLang="zh-TW" i="1">
                        <a:latin typeface="Cambria Math" panose="02040503050406030204" pitchFamily="18" charset="0"/>
                        <a:ea typeface="Cambria Math" panose="02040503050406030204" pitchFamily="18" charset="0"/>
                      </a:rPr>
                      <m:t>→</m:t>
                    </m:r>
                    <m:r>
                      <a:rPr lang="en-US" altLang="zh-TW" i="1">
                        <a:latin typeface="Cambria Math" panose="02040503050406030204" pitchFamily="18" charset="0"/>
                        <a:ea typeface="Cambria Math" panose="02040503050406030204" pitchFamily="18" charset="0"/>
                      </a:rPr>
                      <m:t>𝑡</m:t>
                    </m:r>
                    <m:r>
                      <a:rPr lang="en-US" altLang="zh-TW" i="1">
                        <a:latin typeface="Cambria Math" panose="02040503050406030204" pitchFamily="18" charset="0"/>
                      </a:rPr>
                      <m:t> </m:t>
                    </m:r>
                  </m:oMath>
                </a14:m>
                <a:r>
                  <a:rPr lang="zh-TW" altLang="en-US" dirty="0"/>
                  <a:t>將流量增加</a:t>
                </a:r>
                <a:endParaRPr lang="en-US" altLang="zh-TW" dirty="0"/>
              </a:p>
              <a:p>
                <a:r>
                  <a:rPr lang="zh-TW" altLang="en-US" dirty="0"/>
                  <a:t>增加後當前流量為</a:t>
                </a:r>
                <a14:m>
                  <m:oMath xmlns:m="http://schemas.openxmlformats.org/officeDocument/2006/math">
                    <m:r>
                      <a:rPr lang="zh-TW" altLang="en-US" i="1" dirty="0">
                        <a:latin typeface="Cambria Math" panose="02040503050406030204" pitchFamily="18" charset="0"/>
                      </a:rPr>
                      <m:t> </m:t>
                    </m:r>
                    <m:r>
                      <a:rPr lang="en-US" altLang="zh-TW" i="1" dirty="0">
                        <a:latin typeface="Cambria Math" panose="02040503050406030204" pitchFamily="18" charset="0"/>
                      </a:rPr>
                      <m:t>1</m:t>
                    </m:r>
                    <m:r>
                      <a:rPr lang="zh-TW" altLang="en-US" i="1" dirty="0">
                        <a:latin typeface="Cambria Math" panose="02040503050406030204" pitchFamily="18" charset="0"/>
                      </a:rPr>
                      <m:t> </m:t>
                    </m:r>
                  </m:oMath>
                </a14:m>
                <a:endParaRPr lang="zh-TW" altLang="en-US" dirty="0"/>
              </a:p>
            </p:txBody>
          </p:sp>
        </mc:Choice>
        <mc:Fallback xmlns="">
          <p:sp>
            <p:nvSpPr>
              <p:cNvPr id="9" name="內容版面配置區 8"/>
              <p:cNvSpPr>
                <a:spLocks noGrp="1" noRot="1" noChangeAspect="1" noMove="1" noResize="1" noEditPoints="1" noAdjustHandles="1" noChangeArrowheads="1" noChangeShapeType="1" noTextEdit="1"/>
              </p:cNvSpPr>
              <p:nvPr>
                <p:ph idx="1"/>
              </p:nvPr>
            </p:nvSpPr>
            <p:spPr>
              <a:blipFill rotWithShape="0">
                <a:blip r:embed="rId3"/>
                <a:stretch>
                  <a:fillRect l="-1333" t="-2941"/>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4899218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A5D1B1D8-7B5A-4BED-AB39-CB90796B6FDF}"/>
              </a:ext>
            </a:extLst>
          </p:cNvPr>
          <p:cNvSpPr>
            <a:spLocks noGrp="1"/>
          </p:cNvSpPr>
          <p:nvPr>
            <p:ph type="title"/>
          </p:nvPr>
        </p:nvSpPr>
        <p:spPr/>
        <p:txBody>
          <a:bodyPr/>
          <a:lstStyle/>
          <a:p>
            <a:r>
              <a:rPr lang="en-US" altLang="zh-TW" dirty="0" smtClean="0"/>
              <a:t>Matching</a:t>
            </a:r>
            <a:endParaRPr lang="zh-TW" altLang="en-US" dirty="0"/>
          </a:p>
        </p:txBody>
      </p:sp>
      <p:sp>
        <p:nvSpPr>
          <p:cNvPr id="3" name="文字版面配置區 2">
            <a:extLst>
              <a:ext uri="{FF2B5EF4-FFF2-40B4-BE49-F238E27FC236}">
                <a16:creationId xmlns="" xmlns:a16="http://schemas.microsoft.com/office/drawing/2014/main" id="{B3B906D7-A118-4330-B00A-0C1FA36F7D92}"/>
              </a:ext>
            </a:extLst>
          </p:cNvPr>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81964472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8907" y="2370442"/>
            <a:ext cx="5437662" cy="3941458"/>
          </a:xfrm>
          <a:prstGeom prst="rect">
            <a:avLst/>
          </a:prstGeom>
        </p:spPr>
      </p:pic>
      <p:sp>
        <p:nvSpPr>
          <p:cNvPr id="2" name="標題 1">
            <a:extLst>
              <a:ext uri="{FF2B5EF4-FFF2-40B4-BE49-F238E27FC236}">
                <a16:creationId xmlns="" xmlns:a16="http://schemas.microsoft.com/office/drawing/2014/main" id="{F8731630-D65B-4E4B-ADAE-3017772A52D2}"/>
              </a:ext>
            </a:extLst>
          </p:cNvPr>
          <p:cNvSpPr>
            <a:spLocks noGrp="1"/>
          </p:cNvSpPr>
          <p:nvPr>
            <p:ph type="title"/>
          </p:nvPr>
        </p:nvSpPr>
        <p:spPr/>
        <p:txBody>
          <a:bodyPr/>
          <a:lstStyle/>
          <a:p>
            <a:r>
              <a:rPr lang="en-US" altLang="zh-TW" dirty="0" smtClean="0"/>
              <a:t>Greedy</a:t>
            </a:r>
            <a:endParaRPr lang="zh-TW" altLang="en-US" dirty="0"/>
          </a:p>
        </p:txBody>
      </p:sp>
      <mc:AlternateContent xmlns:mc="http://schemas.openxmlformats.org/markup-compatibility/2006" xmlns:a14="http://schemas.microsoft.com/office/drawing/2010/main">
        <mc:Choice Requires="a14">
          <p:sp>
            <p:nvSpPr>
              <p:cNvPr id="9" name="內容版面配置區 8"/>
              <p:cNvSpPr>
                <a:spLocks noGrp="1"/>
              </p:cNvSpPr>
              <p:nvPr>
                <p:ph idx="1"/>
              </p:nvPr>
            </p:nvSpPr>
            <p:spPr/>
            <p:txBody>
              <a:bodyPr/>
              <a:lstStyle/>
              <a:p>
                <a:r>
                  <a:rPr lang="zh-TW" altLang="en-US" dirty="0"/>
                  <a:t>發現已經沒有邊可以讓流量增加，因此流量為</a:t>
                </a:r>
                <a14:m>
                  <m:oMath xmlns:m="http://schemas.openxmlformats.org/officeDocument/2006/math">
                    <m:r>
                      <a:rPr lang="zh-TW" altLang="en-US" i="1" dirty="0">
                        <a:latin typeface="Cambria Math" panose="02040503050406030204" pitchFamily="18" charset="0"/>
                      </a:rPr>
                      <m:t> </m:t>
                    </m:r>
                    <m:r>
                      <a:rPr lang="en-US" altLang="zh-TW" i="1" dirty="0">
                        <a:latin typeface="Cambria Math" panose="02040503050406030204" pitchFamily="18" charset="0"/>
                      </a:rPr>
                      <m:t>1</m:t>
                    </m:r>
                    <m:r>
                      <a:rPr lang="zh-TW" altLang="en-US" i="1" dirty="0">
                        <a:latin typeface="Cambria Math" panose="02040503050406030204" pitchFamily="18" charset="0"/>
                      </a:rPr>
                      <m:t> </m:t>
                    </m:r>
                  </m:oMath>
                </a14:m>
                <a:r>
                  <a:rPr lang="zh-TW" altLang="en-US" dirty="0"/>
                  <a:t>，</a:t>
                </a:r>
                <a:r>
                  <a:rPr lang="zh-TW" altLang="en-US" dirty="0" smtClean="0"/>
                  <a:t>但是這不是最大流</a:t>
                </a:r>
                <a:endParaRPr lang="zh-TW" altLang="en-US" dirty="0"/>
              </a:p>
            </p:txBody>
          </p:sp>
        </mc:Choice>
        <mc:Fallback xmlns="">
          <p:sp>
            <p:nvSpPr>
              <p:cNvPr id="9" name="內容版面配置區 8"/>
              <p:cNvSpPr>
                <a:spLocks noGrp="1" noRot="1" noChangeAspect="1" noMove="1" noResize="1" noEditPoints="1" noAdjustHandles="1" noChangeArrowheads="1" noChangeShapeType="1" noTextEdit="1"/>
              </p:cNvSpPr>
              <p:nvPr>
                <p:ph idx="1"/>
              </p:nvPr>
            </p:nvSpPr>
            <p:spPr>
              <a:blipFill rotWithShape="0">
                <a:blip r:embed="rId3"/>
                <a:stretch>
                  <a:fillRect l="-1333" t="-2941"/>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91578842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A5D1B1D8-7B5A-4BED-AB39-CB90796B6FDF}"/>
              </a:ext>
            </a:extLst>
          </p:cNvPr>
          <p:cNvSpPr>
            <a:spLocks noGrp="1"/>
          </p:cNvSpPr>
          <p:nvPr>
            <p:ph type="title"/>
          </p:nvPr>
        </p:nvSpPr>
        <p:spPr/>
        <p:txBody>
          <a:bodyPr/>
          <a:lstStyle/>
          <a:p>
            <a:r>
              <a:rPr lang="en-US" altLang="zh-TW" dirty="0" smtClean="0"/>
              <a:t>Residual Network</a:t>
            </a:r>
            <a:endParaRPr lang="zh-TW" altLang="en-US" dirty="0"/>
          </a:p>
        </p:txBody>
      </p:sp>
      <p:sp>
        <p:nvSpPr>
          <p:cNvPr id="3" name="文字版面配置區 2">
            <a:extLst>
              <a:ext uri="{FF2B5EF4-FFF2-40B4-BE49-F238E27FC236}">
                <a16:creationId xmlns="" xmlns:a16="http://schemas.microsoft.com/office/drawing/2014/main" id="{B3B906D7-A118-4330-B00A-0C1FA36F7D92}"/>
              </a:ext>
            </a:extLst>
          </p:cNvPr>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31326058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F8731630-D65B-4E4B-ADAE-3017772A52D2}"/>
              </a:ext>
            </a:extLst>
          </p:cNvPr>
          <p:cNvSpPr>
            <a:spLocks noGrp="1"/>
          </p:cNvSpPr>
          <p:nvPr>
            <p:ph type="title"/>
          </p:nvPr>
        </p:nvSpPr>
        <p:spPr/>
        <p:txBody>
          <a:bodyPr/>
          <a:lstStyle/>
          <a:p>
            <a:r>
              <a:rPr lang="zh-TW" altLang="en-US" dirty="0" smtClean="0"/>
              <a:t>剩餘網路</a:t>
            </a:r>
            <a:endParaRPr lang="zh-TW" altLang="en-US" dirty="0"/>
          </a:p>
        </p:txBody>
      </p:sp>
      <p:sp>
        <p:nvSpPr>
          <p:cNvPr id="9" name="內容版面配置區 8"/>
          <p:cNvSpPr>
            <a:spLocks noGrp="1"/>
          </p:cNvSpPr>
          <p:nvPr>
            <p:ph idx="1"/>
          </p:nvPr>
        </p:nvSpPr>
        <p:spPr/>
        <p:txBody>
          <a:bodyPr/>
          <a:lstStyle/>
          <a:p>
            <a:r>
              <a:rPr lang="zh-TW" altLang="en-US" dirty="0" smtClean="0"/>
              <a:t>為了解決 </a:t>
            </a:r>
            <a:r>
              <a:rPr lang="en-US" altLang="zh-TW" dirty="0" smtClean="0"/>
              <a:t>Greedy</a:t>
            </a:r>
            <a:r>
              <a:rPr lang="zh-TW" altLang="en-US" dirty="0" smtClean="0"/>
              <a:t> 的問題，我們需要讓</a:t>
            </a:r>
            <a:r>
              <a:rPr lang="zh-TW" altLang="en-US" dirty="0"/>
              <a:t>他</a:t>
            </a:r>
            <a:r>
              <a:rPr lang="zh-TW" altLang="en-US" dirty="0" smtClean="0"/>
              <a:t>能「逆流」回去抵銷已經流過的地方</a:t>
            </a:r>
            <a:endParaRPr lang="zh-TW" altLang="en-US" dirty="0"/>
          </a:p>
        </p:txBody>
      </p:sp>
    </p:spTree>
    <p:extLst>
      <p:ext uri="{BB962C8B-B14F-4D97-AF65-F5344CB8AC3E}">
        <p14:creationId xmlns:p14="http://schemas.microsoft.com/office/powerpoint/2010/main" val="264516588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F8731630-D65B-4E4B-ADAE-3017772A52D2}"/>
              </a:ext>
            </a:extLst>
          </p:cNvPr>
          <p:cNvSpPr>
            <a:spLocks noGrp="1"/>
          </p:cNvSpPr>
          <p:nvPr>
            <p:ph type="title"/>
          </p:nvPr>
        </p:nvSpPr>
        <p:spPr/>
        <p:txBody>
          <a:bodyPr/>
          <a:lstStyle/>
          <a:p>
            <a:r>
              <a:rPr lang="zh-TW" altLang="en-US" dirty="0" smtClean="0"/>
              <a:t>剩餘網路</a:t>
            </a:r>
            <a:endParaRPr lang="zh-TW" altLang="en-US" dirty="0"/>
          </a:p>
        </p:txBody>
      </p:sp>
      <mc:AlternateContent xmlns:mc="http://schemas.openxmlformats.org/markup-compatibility/2006" xmlns:a14="http://schemas.microsoft.com/office/drawing/2010/main">
        <mc:Choice Requires="a14">
          <p:sp>
            <p:nvSpPr>
              <p:cNvPr id="9" name="內容版面配置區 8"/>
              <p:cNvSpPr>
                <a:spLocks noGrp="1"/>
              </p:cNvSpPr>
              <p:nvPr>
                <p:ph idx="1"/>
              </p:nvPr>
            </p:nvSpPr>
            <p:spPr/>
            <p:txBody>
              <a:bodyPr/>
              <a:lstStyle/>
              <a:p>
                <a:r>
                  <a:rPr lang="zh-TW" altLang="en-US" dirty="0" smtClean="0"/>
                  <a:t>以剛剛這張圖來看，若能讓其由</a:t>
                </a:r>
                <a14:m>
                  <m:oMath xmlns:m="http://schemas.openxmlformats.org/officeDocument/2006/math">
                    <m:r>
                      <a:rPr lang="zh-TW" altLang="en-US" i="1" dirty="0">
                        <a:latin typeface="Cambria Math" panose="02040503050406030204" pitchFamily="18" charset="0"/>
                      </a:rPr>
                      <m:t> </m:t>
                    </m:r>
                    <m:r>
                      <a:rPr lang="en-US" altLang="zh-TW" b="0" i="1" dirty="0" smtClean="0">
                        <a:latin typeface="Cambria Math" panose="02040503050406030204" pitchFamily="18" charset="0"/>
                      </a:rPr>
                      <m:t>𝑠</m:t>
                    </m:r>
                    <m:r>
                      <a:rPr lang="en-US" altLang="zh-TW" b="0" i="1" dirty="0" smtClean="0">
                        <a:latin typeface="Cambria Math" panose="02040503050406030204" pitchFamily="18" charset="0"/>
                        <a:ea typeface="Cambria Math" panose="02040503050406030204" pitchFamily="18" charset="0"/>
                      </a:rPr>
                      <m:t>→</m:t>
                    </m:r>
                    <m:r>
                      <a:rPr lang="en-US" altLang="zh-TW" b="0" i="1" dirty="0" smtClean="0">
                        <a:latin typeface="Cambria Math" panose="02040503050406030204" pitchFamily="18" charset="0"/>
                      </a:rPr>
                      <m:t>𝑏</m:t>
                    </m:r>
                    <m:r>
                      <a:rPr lang="en-US" altLang="zh-TW" b="0" i="1" dirty="0" smtClean="0">
                        <a:latin typeface="Cambria Math" panose="02040503050406030204" pitchFamily="18" charset="0"/>
                        <a:ea typeface="Cambria Math" panose="02040503050406030204" pitchFamily="18" charset="0"/>
                      </a:rPr>
                      <m:t>→</m:t>
                    </m:r>
                    <m:r>
                      <a:rPr lang="en-US" altLang="zh-TW" b="0" i="1" dirty="0" smtClean="0">
                        <a:latin typeface="Cambria Math" panose="02040503050406030204" pitchFamily="18" charset="0"/>
                        <a:ea typeface="Cambria Math" panose="02040503050406030204" pitchFamily="18" charset="0"/>
                      </a:rPr>
                      <m:t>𝑎</m:t>
                    </m:r>
                    <m:r>
                      <a:rPr lang="en-US" altLang="zh-TW" b="0" i="1" dirty="0" smtClean="0">
                        <a:latin typeface="Cambria Math" panose="02040503050406030204" pitchFamily="18" charset="0"/>
                        <a:ea typeface="Cambria Math" panose="02040503050406030204" pitchFamily="18" charset="0"/>
                      </a:rPr>
                      <m:t>→</m:t>
                    </m:r>
                    <m:r>
                      <a:rPr lang="en-US" altLang="zh-TW" b="0" i="1" dirty="0" smtClean="0">
                        <a:latin typeface="Cambria Math" panose="02040503050406030204" pitchFamily="18" charset="0"/>
                        <a:ea typeface="Cambria Math" panose="02040503050406030204" pitchFamily="18" charset="0"/>
                      </a:rPr>
                      <m:t>𝑡</m:t>
                    </m:r>
                    <m:r>
                      <a:rPr lang="zh-TW" altLang="en-US" i="1" dirty="0">
                        <a:latin typeface="Cambria Math" panose="02040503050406030204" pitchFamily="18" charset="0"/>
                      </a:rPr>
                      <m:t> </m:t>
                    </m:r>
                  </m:oMath>
                </a14:m>
                <a:r>
                  <a:rPr lang="zh-TW" altLang="en-US" dirty="0" smtClean="0"/>
                  <a:t>逆流回去抵銷</a:t>
                </a:r>
                <a14:m>
                  <m:oMath xmlns:m="http://schemas.openxmlformats.org/officeDocument/2006/math">
                    <m:r>
                      <a:rPr lang="en-US" altLang="zh-TW" b="0" i="0" smtClean="0">
                        <a:latin typeface="Cambria Math" panose="02040503050406030204" pitchFamily="18" charset="0"/>
                      </a:rPr>
                      <m:t> </m:t>
                    </m:r>
                    <m:r>
                      <a:rPr lang="en-US" altLang="zh-TW" b="0" i="1" smtClean="0">
                        <a:latin typeface="Cambria Math" panose="02040503050406030204" pitchFamily="18" charset="0"/>
                      </a:rPr>
                      <m:t>𝑎</m:t>
                    </m:r>
                    <m:r>
                      <a:rPr lang="en-US" altLang="zh-TW" b="0" i="1" smtClean="0">
                        <a:latin typeface="Cambria Math" panose="02040503050406030204" pitchFamily="18" charset="0"/>
                        <a:ea typeface="Cambria Math" panose="02040503050406030204" pitchFamily="18" charset="0"/>
                      </a:rPr>
                      <m:t>→</m:t>
                    </m:r>
                    <m:r>
                      <a:rPr lang="en-US" altLang="zh-TW" b="0" i="1" smtClean="0">
                        <a:latin typeface="Cambria Math" panose="02040503050406030204" pitchFamily="18" charset="0"/>
                        <a:ea typeface="Cambria Math" panose="02040503050406030204" pitchFamily="18" charset="0"/>
                      </a:rPr>
                      <m:t>𝑏</m:t>
                    </m:r>
                    <m:r>
                      <a:rPr lang="en-US" altLang="zh-TW" b="0" i="1" smtClean="0">
                        <a:latin typeface="Cambria Math" panose="02040503050406030204" pitchFamily="18" charset="0"/>
                      </a:rPr>
                      <m:t> </m:t>
                    </m:r>
                  </m:oMath>
                </a14:m>
                <a:r>
                  <a:rPr lang="zh-TW" altLang="en-US" dirty="0" smtClean="0"/>
                  <a:t>已經流過的流量</a:t>
                </a:r>
                <a:r>
                  <a:rPr lang="en-US" altLang="zh-TW" dirty="0" smtClean="0"/>
                  <a:t/>
                </a:r>
                <a:br>
                  <a:rPr lang="en-US" altLang="zh-TW" dirty="0" smtClean="0"/>
                </a:br>
                <a:r>
                  <a:rPr lang="zh-TW" altLang="en-US" dirty="0" smtClean="0"/>
                  <a:t>的話，就可以得到最大流了</a:t>
                </a:r>
                <a:endParaRPr lang="zh-TW" altLang="en-US" dirty="0"/>
              </a:p>
            </p:txBody>
          </p:sp>
        </mc:Choice>
        <mc:Fallback xmlns="">
          <p:sp>
            <p:nvSpPr>
              <p:cNvPr id="9" name="內容版面配置區 8"/>
              <p:cNvSpPr>
                <a:spLocks noGrp="1" noRot="1" noChangeAspect="1" noMove="1" noResize="1" noEditPoints="1" noAdjustHandles="1" noChangeArrowheads="1" noChangeShapeType="1" noTextEdit="1"/>
              </p:cNvSpPr>
              <p:nvPr>
                <p:ph idx="1"/>
              </p:nvPr>
            </p:nvSpPr>
            <p:spPr>
              <a:blipFill rotWithShape="0">
                <a:blip r:embed="rId2"/>
                <a:stretch>
                  <a:fillRect l="-1333" t="-2941" r="-928"/>
                </a:stretch>
              </a:blipFill>
            </p:spPr>
            <p:txBody>
              <a:bodyPr/>
              <a:lstStyle/>
              <a:p>
                <a:r>
                  <a:rPr lang="zh-TW" altLang="en-US">
                    <a:noFill/>
                  </a:rPr>
                  <a:t> </a:t>
                </a:r>
              </a:p>
            </p:txBody>
          </p:sp>
        </mc:Fallback>
      </mc:AlternateContent>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8907" y="2370442"/>
            <a:ext cx="5437662" cy="3941458"/>
          </a:xfrm>
          <a:prstGeom prst="rect">
            <a:avLst/>
          </a:prstGeom>
        </p:spPr>
      </p:pic>
    </p:spTree>
    <p:extLst>
      <p:ext uri="{BB962C8B-B14F-4D97-AF65-F5344CB8AC3E}">
        <p14:creationId xmlns:p14="http://schemas.microsoft.com/office/powerpoint/2010/main" val="145981635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8907" y="2370442"/>
            <a:ext cx="5437662" cy="3941458"/>
          </a:xfrm>
          <a:prstGeom prst="rect">
            <a:avLst/>
          </a:prstGeom>
        </p:spPr>
      </p:pic>
      <p:sp>
        <p:nvSpPr>
          <p:cNvPr id="2" name="標題 1">
            <a:extLst>
              <a:ext uri="{FF2B5EF4-FFF2-40B4-BE49-F238E27FC236}">
                <a16:creationId xmlns="" xmlns:a16="http://schemas.microsoft.com/office/drawing/2014/main" id="{F8731630-D65B-4E4B-ADAE-3017772A52D2}"/>
              </a:ext>
            </a:extLst>
          </p:cNvPr>
          <p:cNvSpPr>
            <a:spLocks noGrp="1"/>
          </p:cNvSpPr>
          <p:nvPr>
            <p:ph type="title"/>
          </p:nvPr>
        </p:nvSpPr>
        <p:spPr/>
        <p:txBody>
          <a:bodyPr/>
          <a:lstStyle/>
          <a:p>
            <a:r>
              <a:rPr lang="zh-TW" altLang="en-US" dirty="0" smtClean="0"/>
              <a:t>剩餘網路</a:t>
            </a:r>
            <a:endParaRPr lang="zh-TW" altLang="en-US" dirty="0"/>
          </a:p>
        </p:txBody>
      </p:sp>
      <mc:AlternateContent xmlns:mc="http://schemas.openxmlformats.org/markup-compatibility/2006" xmlns:a14="http://schemas.microsoft.com/office/drawing/2010/main">
        <mc:Choice Requires="a14">
          <p:sp>
            <p:nvSpPr>
              <p:cNvPr id="9" name="內容版面配置區 8"/>
              <p:cNvSpPr>
                <a:spLocks noGrp="1"/>
              </p:cNvSpPr>
              <p:nvPr>
                <p:ph idx="1"/>
              </p:nvPr>
            </p:nvSpPr>
            <p:spPr/>
            <p:txBody>
              <a:bodyPr/>
              <a:lstStyle/>
              <a:p>
                <a:r>
                  <a:rPr lang="zh-TW" altLang="en-US" dirty="0" smtClean="0"/>
                  <a:t>以剛剛這張圖來看，若能讓其由</a:t>
                </a:r>
                <a14:m>
                  <m:oMath xmlns:m="http://schemas.openxmlformats.org/officeDocument/2006/math">
                    <m:r>
                      <a:rPr lang="zh-TW" altLang="en-US" i="1" dirty="0">
                        <a:latin typeface="Cambria Math" panose="02040503050406030204" pitchFamily="18" charset="0"/>
                      </a:rPr>
                      <m:t> </m:t>
                    </m:r>
                    <m:r>
                      <a:rPr lang="en-US" altLang="zh-TW" b="0" i="1" dirty="0" smtClean="0">
                        <a:latin typeface="Cambria Math" panose="02040503050406030204" pitchFamily="18" charset="0"/>
                      </a:rPr>
                      <m:t>𝑠</m:t>
                    </m:r>
                    <m:r>
                      <a:rPr lang="en-US" altLang="zh-TW" b="0" i="1" dirty="0" smtClean="0">
                        <a:latin typeface="Cambria Math" panose="02040503050406030204" pitchFamily="18" charset="0"/>
                        <a:ea typeface="Cambria Math" panose="02040503050406030204" pitchFamily="18" charset="0"/>
                      </a:rPr>
                      <m:t>→</m:t>
                    </m:r>
                    <m:r>
                      <a:rPr lang="en-US" altLang="zh-TW" b="0" i="1" dirty="0" smtClean="0">
                        <a:latin typeface="Cambria Math" panose="02040503050406030204" pitchFamily="18" charset="0"/>
                      </a:rPr>
                      <m:t>𝑏</m:t>
                    </m:r>
                    <m:r>
                      <a:rPr lang="en-US" altLang="zh-TW" b="0" i="1" dirty="0" smtClean="0">
                        <a:latin typeface="Cambria Math" panose="02040503050406030204" pitchFamily="18" charset="0"/>
                        <a:ea typeface="Cambria Math" panose="02040503050406030204" pitchFamily="18" charset="0"/>
                      </a:rPr>
                      <m:t>→</m:t>
                    </m:r>
                    <m:r>
                      <a:rPr lang="en-US" altLang="zh-TW" b="0" i="1" dirty="0" smtClean="0">
                        <a:latin typeface="Cambria Math" panose="02040503050406030204" pitchFamily="18" charset="0"/>
                        <a:ea typeface="Cambria Math" panose="02040503050406030204" pitchFamily="18" charset="0"/>
                      </a:rPr>
                      <m:t>𝑎</m:t>
                    </m:r>
                    <m:r>
                      <a:rPr lang="en-US" altLang="zh-TW" b="0" i="1" dirty="0" smtClean="0">
                        <a:latin typeface="Cambria Math" panose="02040503050406030204" pitchFamily="18" charset="0"/>
                        <a:ea typeface="Cambria Math" panose="02040503050406030204" pitchFamily="18" charset="0"/>
                      </a:rPr>
                      <m:t>→</m:t>
                    </m:r>
                    <m:r>
                      <a:rPr lang="en-US" altLang="zh-TW" b="0" i="1" dirty="0" smtClean="0">
                        <a:latin typeface="Cambria Math" panose="02040503050406030204" pitchFamily="18" charset="0"/>
                        <a:ea typeface="Cambria Math" panose="02040503050406030204" pitchFamily="18" charset="0"/>
                      </a:rPr>
                      <m:t>𝑡</m:t>
                    </m:r>
                    <m:r>
                      <a:rPr lang="zh-TW" altLang="en-US" i="1" dirty="0">
                        <a:latin typeface="Cambria Math" panose="02040503050406030204" pitchFamily="18" charset="0"/>
                      </a:rPr>
                      <m:t> </m:t>
                    </m:r>
                  </m:oMath>
                </a14:m>
                <a:r>
                  <a:rPr lang="zh-TW" altLang="en-US" dirty="0" smtClean="0"/>
                  <a:t>逆流回去抵銷</a:t>
                </a:r>
                <a14:m>
                  <m:oMath xmlns:m="http://schemas.openxmlformats.org/officeDocument/2006/math">
                    <m:r>
                      <a:rPr lang="en-US" altLang="zh-TW" b="0" i="0" smtClean="0">
                        <a:latin typeface="Cambria Math" panose="02040503050406030204" pitchFamily="18" charset="0"/>
                      </a:rPr>
                      <m:t> </m:t>
                    </m:r>
                    <m:r>
                      <a:rPr lang="en-US" altLang="zh-TW" b="0" i="1" smtClean="0">
                        <a:latin typeface="Cambria Math" panose="02040503050406030204" pitchFamily="18" charset="0"/>
                      </a:rPr>
                      <m:t>𝑎</m:t>
                    </m:r>
                    <m:r>
                      <a:rPr lang="en-US" altLang="zh-TW" b="0" i="1" smtClean="0">
                        <a:latin typeface="Cambria Math" panose="02040503050406030204" pitchFamily="18" charset="0"/>
                        <a:ea typeface="Cambria Math" panose="02040503050406030204" pitchFamily="18" charset="0"/>
                      </a:rPr>
                      <m:t>→</m:t>
                    </m:r>
                    <m:r>
                      <a:rPr lang="en-US" altLang="zh-TW" b="0" i="1" smtClean="0">
                        <a:latin typeface="Cambria Math" panose="02040503050406030204" pitchFamily="18" charset="0"/>
                        <a:ea typeface="Cambria Math" panose="02040503050406030204" pitchFamily="18" charset="0"/>
                      </a:rPr>
                      <m:t>𝑏</m:t>
                    </m:r>
                    <m:r>
                      <a:rPr lang="en-US" altLang="zh-TW" b="0" i="1" smtClean="0">
                        <a:latin typeface="Cambria Math" panose="02040503050406030204" pitchFamily="18" charset="0"/>
                      </a:rPr>
                      <m:t> </m:t>
                    </m:r>
                  </m:oMath>
                </a14:m>
                <a:r>
                  <a:rPr lang="zh-TW" altLang="en-US" dirty="0" smtClean="0"/>
                  <a:t>已經流過的流量</a:t>
                </a:r>
                <a:r>
                  <a:rPr lang="en-US" altLang="zh-TW" dirty="0" smtClean="0"/>
                  <a:t/>
                </a:r>
                <a:br>
                  <a:rPr lang="en-US" altLang="zh-TW" dirty="0" smtClean="0"/>
                </a:br>
                <a:r>
                  <a:rPr lang="zh-TW" altLang="en-US" dirty="0" smtClean="0"/>
                  <a:t>的話，就可以得到最大流了</a:t>
                </a:r>
                <a:endParaRPr lang="zh-TW" altLang="en-US" dirty="0"/>
              </a:p>
            </p:txBody>
          </p:sp>
        </mc:Choice>
        <mc:Fallback xmlns="">
          <p:sp>
            <p:nvSpPr>
              <p:cNvPr id="9" name="內容版面配置區 8"/>
              <p:cNvSpPr>
                <a:spLocks noGrp="1" noRot="1" noChangeAspect="1" noMove="1" noResize="1" noEditPoints="1" noAdjustHandles="1" noChangeArrowheads="1" noChangeShapeType="1" noTextEdit="1"/>
              </p:cNvSpPr>
              <p:nvPr>
                <p:ph idx="1"/>
              </p:nvPr>
            </p:nvSpPr>
            <p:spPr>
              <a:blipFill rotWithShape="0">
                <a:blip r:embed="rId3"/>
                <a:stretch>
                  <a:fillRect l="-1333" t="-2941" r="-928"/>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65394735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8907" y="2370442"/>
            <a:ext cx="5437662" cy="3941458"/>
          </a:xfrm>
          <a:prstGeom prst="rect">
            <a:avLst/>
          </a:prstGeom>
        </p:spPr>
      </p:pic>
      <p:sp>
        <p:nvSpPr>
          <p:cNvPr id="2" name="標題 1">
            <a:extLst>
              <a:ext uri="{FF2B5EF4-FFF2-40B4-BE49-F238E27FC236}">
                <a16:creationId xmlns="" xmlns:a16="http://schemas.microsoft.com/office/drawing/2014/main" id="{F8731630-D65B-4E4B-ADAE-3017772A52D2}"/>
              </a:ext>
            </a:extLst>
          </p:cNvPr>
          <p:cNvSpPr>
            <a:spLocks noGrp="1"/>
          </p:cNvSpPr>
          <p:nvPr>
            <p:ph type="title"/>
          </p:nvPr>
        </p:nvSpPr>
        <p:spPr/>
        <p:txBody>
          <a:bodyPr/>
          <a:lstStyle/>
          <a:p>
            <a:r>
              <a:rPr lang="zh-TW" altLang="en-US" dirty="0" smtClean="0"/>
              <a:t>剩餘網路</a:t>
            </a:r>
            <a:endParaRPr lang="zh-TW" altLang="en-US" dirty="0"/>
          </a:p>
        </p:txBody>
      </p:sp>
      <mc:AlternateContent xmlns:mc="http://schemas.openxmlformats.org/markup-compatibility/2006" xmlns:a14="http://schemas.microsoft.com/office/drawing/2010/main">
        <mc:Choice Requires="a14">
          <p:sp>
            <p:nvSpPr>
              <p:cNvPr id="9" name="內容版面配置區 8"/>
              <p:cNvSpPr>
                <a:spLocks noGrp="1"/>
              </p:cNvSpPr>
              <p:nvPr>
                <p:ph idx="1"/>
              </p:nvPr>
            </p:nvSpPr>
            <p:spPr/>
            <p:txBody>
              <a:bodyPr/>
              <a:lstStyle/>
              <a:p>
                <a:r>
                  <a:rPr lang="zh-TW" altLang="en-US" dirty="0" smtClean="0"/>
                  <a:t>以剛剛這張圖來看，若能讓其由</a:t>
                </a:r>
                <a14:m>
                  <m:oMath xmlns:m="http://schemas.openxmlformats.org/officeDocument/2006/math">
                    <m:r>
                      <a:rPr lang="zh-TW" altLang="en-US" i="1" dirty="0">
                        <a:latin typeface="Cambria Math" panose="02040503050406030204" pitchFamily="18" charset="0"/>
                      </a:rPr>
                      <m:t> </m:t>
                    </m:r>
                    <m:r>
                      <a:rPr lang="en-US" altLang="zh-TW" b="0" i="1" dirty="0" smtClean="0">
                        <a:latin typeface="Cambria Math" panose="02040503050406030204" pitchFamily="18" charset="0"/>
                      </a:rPr>
                      <m:t>𝑠</m:t>
                    </m:r>
                    <m:r>
                      <a:rPr lang="en-US" altLang="zh-TW" b="0" i="1" dirty="0" smtClean="0">
                        <a:latin typeface="Cambria Math" panose="02040503050406030204" pitchFamily="18" charset="0"/>
                        <a:ea typeface="Cambria Math" panose="02040503050406030204" pitchFamily="18" charset="0"/>
                      </a:rPr>
                      <m:t>→</m:t>
                    </m:r>
                    <m:r>
                      <a:rPr lang="en-US" altLang="zh-TW" b="0" i="1" dirty="0" smtClean="0">
                        <a:latin typeface="Cambria Math" panose="02040503050406030204" pitchFamily="18" charset="0"/>
                      </a:rPr>
                      <m:t>𝑏</m:t>
                    </m:r>
                    <m:r>
                      <a:rPr lang="en-US" altLang="zh-TW" b="0" i="1" dirty="0" smtClean="0">
                        <a:latin typeface="Cambria Math" panose="02040503050406030204" pitchFamily="18" charset="0"/>
                        <a:ea typeface="Cambria Math" panose="02040503050406030204" pitchFamily="18" charset="0"/>
                      </a:rPr>
                      <m:t>→</m:t>
                    </m:r>
                    <m:r>
                      <a:rPr lang="en-US" altLang="zh-TW" b="0" i="1" dirty="0" smtClean="0">
                        <a:latin typeface="Cambria Math" panose="02040503050406030204" pitchFamily="18" charset="0"/>
                        <a:ea typeface="Cambria Math" panose="02040503050406030204" pitchFamily="18" charset="0"/>
                      </a:rPr>
                      <m:t>𝑎</m:t>
                    </m:r>
                    <m:r>
                      <a:rPr lang="en-US" altLang="zh-TW" b="0" i="1" dirty="0" smtClean="0">
                        <a:latin typeface="Cambria Math" panose="02040503050406030204" pitchFamily="18" charset="0"/>
                        <a:ea typeface="Cambria Math" panose="02040503050406030204" pitchFamily="18" charset="0"/>
                      </a:rPr>
                      <m:t>→</m:t>
                    </m:r>
                    <m:r>
                      <a:rPr lang="en-US" altLang="zh-TW" b="0" i="1" dirty="0" smtClean="0">
                        <a:latin typeface="Cambria Math" panose="02040503050406030204" pitchFamily="18" charset="0"/>
                        <a:ea typeface="Cambria Math" panose="02040503050406030204" pitchFamily="18" charset="0"/>
                      </a:rPr>
                      <m:t>𝑡</m:t>
                    </m:r>
                    <m:r>
                      <a:rPr lang="zh-TW" altLang="en-US" i="1" dirty="0">
                        <a:latin typeface="Cambria Math" panose="02040503050406030204" pitchFamily="18" charset="0"/>
                      </a:rPr>
                      <m:t> </m:t>
                    </m:r>
                  </m:oMath>
                </a14:m>
                <a:r>
                  <a:rPr lang="zh-TW" altLang="en-US" dirty="0" smtClean="0"/>
                  <a:t>逆流回去抵銷</a:t>
                </a:r>
                <a14:m>
                  <m:oMath xmlns:m="http://schemas.openxmlformats.org/officeDocument/2006/math">
                    <m:r>
                      <a:rPr lang="en-US" altLang="zh-TW" b="0" i="0" smtClean="0">
                        <a:latin typeface="Cambria Math" panose="02040503050406030204" pitchFamily="18" charset="0"/>
                      </a:rPr>
                      <m:t> </m:t>
                    </m:r>
                    <m:r>
                      <a:rPr lang="en-US" altLang="zh-TW" b="0" i="1" smtClean="0">
                        <a:latin typeface="Cambria Math" panose="02040503050406030204" pitchFamily="18" charset="0"/>
                      </a:rPr>
                      <m:t>𝑎</m:t>
                    </m:r>
                    <m:r>
                      <a:rPr lang="en-US" altLang="zh-TW" b="0" i="1" smtClean="0">
                        <a:latin typeface="Cambria Math" panose="02040503050406030204" pitchFamily="18" charset="0"/>
                        <a:ea typeface="Cambria Math" panose="02040503050406030204" pitchFamily="18" charset="0"/>
                      </a:rPr>
                      <m:t>→</m:t>
                    </m:r>
                    <m:r>
                      <a:rPr lang="en-US" altLang="zh-TW" b="0" i="1" smtClean="0">
                        <a:latin typeface="Cambria Math" panose="02040503050406030204" pitchFamily="18" charset="0"/>
                        <a:ea typeface="Cambria Math" panose="02040503050406030204" pitchFamily="18" charset="0"/>
                      </a:rPr>
                      <m:t>𝑏</m:t>
                    </m:r>
                    <m:r>
                      <a:rPr lang="en-US" altLang="zh-TW" b="0" i="1" smtClean="0">
                        <a:latin typeface="Cambria Math" panose="02040503050406030204" pitchFamily="18" charset="0"/>
                      </a:rPr>
                      <m:t> </m:t>
                    </m:r>
                  </m:oMath>
                </a14:m>
                <a:r>
                  <a:rPr lang="zh-TW" altLang="en-US" dirty="0" smtClean="0"/>
                  <a:t>已經流過的流量</a:t>
                </a:r>
                <a:r>
                  <a:rPr lang="en-US" altLang="zh-TW" dirty="0" smtClean="0"/>
                  <a:t/>
                </a:r>
                <a:br>
                  <a:rPr lang="en-US" altLang="zh-TW" dirty="0" smtClean="0"/>
                </a:br>
                <a:r>
                  <a:rPr lang="zh-TW" altLang="en-US" dirty="0" smtClean="0"/>
                  <a:t>的話，就可以得到最大流了</a:t>
                </a:r>
                <a:endParaRPr lang="zh-TW" altLang="en-US" dirty="0"/>
              </a:p>
            </p:txBody>
          </p:sp>
        </mc:Choice>
        <mc:Fallback xmlns="">
          <p:sp>
            <p:nvSpPr>
              <p:cNvPr id="9" name="內容版面配置區 8"/>
              <p:cNvSpPr>
                <a:spLocks noGrp="1" noRot="1" noChangeAspect="1" noMove="1" noResize="1" noEditPoints="1" noAdjustHandles="1" noChangeArrowheads="1" noChangeShapeType="1" noTextEdit="1"/>
              </p:cNvSpPr>
              <p:nvPr>
                <p:ph idx="1"/>
              </p:nvPr>
            </p:nvSpPr>
            <p:spPr>
              <a:blipFill rotWithShape="0">
                <a:blip r:embed="rId3"/>
                <a:stretch>
                  <a:fillRect l="-1333" t="-2941" r="-928"/>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06468130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F8731630-D65B-4E4B-ADAE-3017772A52D2}"/>
              </a:ext>
            </a:extLst>
          </p:cNvPr>
          <p:cNvSpPr>
            <a:spLocks noGrp="1"/>
          </p:cNvSpPr>
          <p:nvPr>
            <p:ph type="title"/>
          </p:nvPr>
        </p:nvSpPr>
        <p:spPr/>
        <p:txBody>
          <a:bodyPr/>
          <a:lstStyle/>
          <a:p>
            <a:r>
              <a:rPr lang="zh-TW" altLang="en-US" dirty="0" smtClean="0"/>
              <a:t>剩餘網路</a:t>
            </a:r>
            <a:endParaRPr lang="zh-TW" altLang="en-US" dirty="0"/>
          </a:p>
        </p:txBody>
      </p:sp>
      <p:sp>
        <p:nvSpPr>
          <p:cNvPr id="9" name="內容版面配置區 8"/>
          <p:cNvSpPr>
            <a:spLocks noGrp="1"/>
          </p:cNvSpPr>
          <p:nvPr>
            <p:ph idx="1"/>
          </p:nvPr>
        </p:nvSpPr>
        <p:spPr/>
        <p:txBody>
          <a:bodyPr/>
          <a:lstStyle/>
          <a:p>
            <a:r>
              <a:rPr lang="zh-TW" altLang="en-US" dirty="0" smtClean="0"/>
              <a:t>由剛剛的範例可知，每次在增加流量時，會做兩種事：</a:t>
            </a:r>
            <a:endParaRPr lang="en-US" altLang="zh-TW" dirty="0" smtClean="0"/>
          </a:p>
          <a:p>
            <a:pPr marL="514350" indent="-514350">
              <a:buFont typeface="+mj-lt"/>
              <a:buAutoNum type="arabicPeriod"/>
            </a:pPr>
            <a:endParaRPr lang="en-US" altLang="zh-TW" dirty="0" smtClean="0"/>
          </a:p>
          <a:p>
            <a:pPr marL="514350" indent="-514350">
              <a:buFont typeface="+mj-lt"/>
              <a:buAutoNum type="arabicPeriod"/>
            </a:pPr>
            <a:r>
              <a:rPr lang="zh-TW" altLang="en-US" dirty="0" smtClean="0"/>
              <a:t>將沒流滿的邊增加流量</a:t>
            </a:r>
            <a:endParaRPr lang="en-US" altLang="zh-TW" dirty="0" smtClean="0"/>
          </a:p>
          <a:p>
            <a:pPr marL="514350" indent="-514350">
              <a:buFont typeface="+mj-lt"/>
              <a:buAutoNum type="arabicPeriod"/>
            </a:pPr>
            <a:r>
              <a:rPr lang="zh-TW" altLang="en-US" dirty="0" smtClean="0"/>
              <a:t>將已有流量的邊「逆流」回去抵銷原本的流量</a:t>
            </a:r>
          </a:p>
          <a:p>
            <a:pPr marL="514350" indent="-514350">
              <a:buFont typeface="+mj-lt"/>
              <a:buAutoNum type="arabicPeriod"/>
            </a:pPr>
            <a:endParaRPr lang="zh-TW" altLang="en-US" dirty="0" smtClean="0"/>
          </a:p>
        </p:txBody>
      </p:sp>
    </p:spTree>
    <p:extLst>
      <p:ext uri="{BB962C8B-B14F-4D97-AF65-F5344CB8AC3E}">
        <p14:creationId xmlns:p14="http://schemas.microsoft.com/office/powerpoint/2010/main" val="230711381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F8731630-D65B-4E4B-ADAE-3017772A52D2}"/>
              </a:ext>
            </a:extLst>
          </p:cNvPr>
          <p:cNvSpPr>
            <a:spLocks noGrp="1"/>
          </p:cNvSpPr>
          <p:nvPr>
            <p:ph type="title"/>
          </p:nvPr>
        </p:nvSpPr>
        <p:spPr/>
        <p:txBody>
          <a:bodyPr/>
          <a:lstStyle/>
          <a:p>
            <a:r>
              <a:rPr lang="zh-TW" altLang="en-US" dirty="0" smtClean="0"/>
              <a:t>剩餘網路</a:t>
            </a:r>
            <a:endParaRPr lang="zh-TW" altLang="en-US" dirty="0"/>
          </a:p>
        </p:txBody>
      </p:sp>
      <mc:AlternateContent xmlns:mc="http://schemas.openxmlformats.org/markup-compatibility/2006" xmlns:a14="http://schemas.microsoft.com/office/drawing/2010/main">
        <mc:Choice Requires="a14">
          <p:sp>
            <p:nvSpPr>
              <p:cNvPr id="9" name="內容版面配置區 8"/>
              <p:cNvSpPr>
                <a:spLocks noGrp="1"/>
              </p:cNvSpPr>
              <p:nvPr>
                <p:ph idx="1"/>
              </p:nvPr>
            </p:nvSpPr>
            <p:spPr/>
            <p:txBody>
              <a:bodyPr/>
              <a:lstStyle/>
              <a:p>
                <a:r>
                  <a:rPr lang="zh-TW" altLang="en-US" dirty="0" smtClean="0"/>
                  <a:t>為了方便處理，我們對</a:t>
                </a:r>
                <a:r>
                  <a:rPr lang="zh-TW" altLang="en-US" dirty="0"/>
                  <a:t>原</a:t>
                </a:r>
                <a:r>
                  <a:rPr lang="zh-TW" altLang="en-US" dirty="0" smtClean="0"/>
                  <a:t>圖進行一些變</a:t>
                </a:r>
                <a:r>
                  <a:rPr lang="zh-TW" altLang="en-US" dirty="0"/>
                  <a:t>化</a:t>
                </a:r>
                <a:r>
                  <a:rPr lang="zh-TW" altLang="en-US" dirty="0" smtClean="0"/>
                  <a:t>：</a:t>
                </a:r>
                <a:endParaRPr lang="en-US" altLang="zh-TW" dirty="0" smtClean="0"/>
              </a:p>
              <a:p>
                <a:pPr marL="514350" indent="-514350">
                  <a:buFont typeface="+mj-lt"/>
                  <a:buAutoNum type="arabicPeriod"/>
                </a:pPr>
                <a:endParaRPr lang="en-US" altLang="zh-TW" dirty="0" smtClean="0"/>
              </a:p>
              <a:p>
                <a:pPr marL="514350" indent="-514350">
                  <a:buFont typeface="+mj-lt"/>
                  <a:buAutoNum type="arabicPeriod"/>
                </a:pPr>
                <a:r>
                  <a:rPr lang="zh-TW" altLang="en-US" dirty="0"/>
                  <a:t>對每條邊紀錄其流量</a:t>
                </a:r>
                <a:endParaRPr lang="en-US" altLang="zh-TW" dirty="0"/>
              </a:p>
              <a:p>
                <a:pPr marL="514350" indent="-514350">
                  <a:buFont typeface="+mj-lt"/>
                  <a:buAutoNum type="arabicPeriod"/>
                </a:pPr>
                <a:r>
                  <a:rPr lang="zh-TW" altLang="en-US" dirty="0" smtClean="0"/>
                  <a:t>每條邊都增加一條容量相同的反向邊，並且在一開始將其流量設為原本那條邊的容量</a:t>
                </a:r>
                <a:endParaRPr lang="en-US" altLang="zh-TW" dirty="0" smtClean="0"/>
              </a:p>
              <a:p>
                <a:pPr marL="514350" indent="-514350">
                  <a:buFont typeface="+mj-lt"/>
                  <a:buAutoNum type="arabicPeriod"/>
                </a:pPr>
                <a:endParaRPr lang="en-US" altLang="zh-TW" sz="2800" dirty="0"/>
              </a:p>
              <a:p>
                <a:pPr marL="0" indent="0">
                  <a:buNone/>
                </a:pPr>
                <a14:m>
                  <m:oMathPara xmlns:m="http://schemas.openxmlformats.org/officeDocument/2006/math">
                    <m:oMathParaPr>
                      <m:jc m:val="centerGroup"/>
                    </m:oMathParaPr>
                    <m:oMath xmlns:m="http://schemas.openxmlformats.org/officeDocument/2006/math">
                      <m:r>
                        <a:rPr lang="en-US" altLang="zh-TW" sz="6600" b="0" i="1" smtClean="0">
                          <a:latin typeface="Cambria Math" panose="02040503050406030204" pitchFamily="18" charset="0"/>
                        </a:rPr>
                        <m:t>⇒ </m:t>
                      </m:r>
                    </m:oMath>
                  </m:oMathPara>
                </a14:m>
                <a:endParaRPr lang="en-US" altLang="zh-TW" sz="6600" dirty="0" smtClean="0"/>
              </a:p>
              <a:p>
                <a:pPr marL="514350" indent="-514350">
                  <a:buFont typeface="+mj-lt"/>
                  <a:buAutoNum type="arabicPeriod"/>
                </a:pPr>
                <a:endParaRPr lang="zh-TW" altLang="en-US" dirty="0" smtClean="0"/>
              </a:p>
            </p:txBody>
          </p:sp>
        </mc:Choice>
        <mc:Fallback xmlns="">
          <p:sp>
            <p:nvSpPr>
              <p:cNvPr id="9" name="內容版面配置區 8"/>
              <p:cNvSpPr>
                <a:spLocks noGrp="1" noRot="1" noChangeAspect="1" noMove="1" noResize="1" noEditPoints="1" noAdjustHandles="1" noChangeArrowheads="1" noChangeShapeType="1" noTextEdit="1"/>
              </p:cNvSpPr>
              <p:nvPr>
                <p:ph idx="1"/>
              </p:nvPr>
            </p:nvSpPr>
            <p:spPr>
              <a:blipFill rotWithShape="0">
                <a:blip r:embed="rId3"/>
                <a:stretch>
                  <a:fillRect l="-1739" t="-2941" r="-986"/>
                </a:stretch>
              </a:blipFill>
            </p:spPr>
            <p:txBody>
              <a:bodyPr/>
              <a:lstStyle/>
              <a:p>
                <a:r>
                  <a:rPr lang="zh-TW" altLang="en-US">
                    <a:noFill/>
                  </a:rPr>
                  <a:t> </a:t>
                </a:r>
              </a:p>
            </p:txBody>
          </p:sp>
        </mc:Fallback>
      </mc:AlternateContent>
      <p:pic>
        <p:nvPicPr>
          <p:cNvPr id="3" name="圖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0814" y="4477090"/>
            <a:ext cx="3452507" cy="1834810"/>
          </a:xfrm>
          <a:prstGeom prst="rect">
            <a:avLst/>
          </a:prstGeom>
        </p:spPr>
      </p:pic>
      <p:pic>
        <p:nvPicPr>
          <p:cNvPr id="4" name="圖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44730" y="4477090"/>
            <a:ext cx="3452507" cy="1834810"/>
          </a:xfrm>
          <a:prstGeom prst="rect">
            <a:avLst/>
          </a:prstGeom>
        </p:spPr>
      </p:pic>
    </p:spTree>
    <p:extLst>
      <p:ext uri="{BB962C8B-B14F-4D97-AF65-F5344CB8AC3E}">
        <p14:creationId xmlns:p14="http://schemas.microsoft.com/office/powerpoint/2010/main" val="144521738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F8731630-D65B-4E4B-ADAE-3017772A52D2}"/>
              </a:ext>
            </a:extLst>
          </p:cNvPr>
          <p:cNvSpPr>
            <a:spLocks noGrp="1"/>
          </p:cNvSpPr>
          <p:nvPr>
            <p:ph type="title"/>
          </p:nvPr>
        </p:nvSpPr>
        <p:spPr/>
        <p:txBody>
          <a:bodyPr/>
          <a:lstStyle/>
          <a:p>
            <a:r>
              <a:rPr lang="zh-TW" altLang="en-US" dirty="0" smtClean="0"/>
              <a:t>剩餘網路</a:t>
            </a:r>
            <a:endParaRPr lang="zh-TW" altLang="en-US" dirty="0"/>
          </a:p>
        </p:txBody>
      </p:sp>
      <mc:AlternateContent xmlns:mc="http://schemas.openxmlformats.org/markup-compatibility/2006" xmlns:a14="http://schemas.microsoft.com/office/drawing/2010/main">
        <mc:Choice Requires="a14">
          <p:sp>
            <p:nvSpPr>
              <p:cNvPr id="9" name="內容版面配置區 8"/>
              <p:cNvSpPr>
                <a:spLocks noGrp="1"/>
              </p:cNvSpPr>
              <p:nvPr>
                <p:ph idx="1"/>
              </p:nvPr>
            </p:nvSpPr>
            <p:spPr/>
            <p:txBody>
              <a:bodyPr/>
              <a:lstStyle/>
              <a:p>
                <a:r>
                  <a:rPr lang="zh-TW" altLang="en-US" dirty="0" smtClean="0"/>
                  <a:t>經轉換後我們定義剩餘流量</a:t>
                </a:r>
                <a14:m>
                  <m:oMath xmlns:m="http://schemas.openxmlformats.org/officeDocument/2006/math">
                    <m:r>
                      <a:rPr lang="en-US" altLang="zh-TW" b="0" i="0" smtClean="0">
                        <a:latin typeface="Cambria Math" panose="02040503050406030204" pitchFamily="18" charset="0"/>
                      </a:rPr>
                      <m:t> </m:t>
                    </m:r>
                    <m:r>
                      <a:rPr lang="en-US" altLang="zh-TW" b="0" i="1" smtClean="0">
                        <a:latin typeface="Cambria Math" panose="02040503050406030204" pitchFamily="18" charset="0"/>
                      </a:rPr>
                      <m:t>𝑟</m:t>
                    </m:r>
                    <m:r>
                      <a:rPr lang="en-US" altLang="zh-TW" b="0" i="1" smtClean="0">
                        <a:latin typeface="Cambria Math" panose="02040503050406030204" pitchFamily="18" charset="0"/>
                      </a:rPr>
                      <m:t>(</m:t>
                    </m:r>
                    <m:r>
                      <a:rPr lang="en-US" altLang="zh-TW" b="0" i="1" smtClean="0">
                        <a:latin typeface="Cambria Math" panose="02040503050406030204" pitchFamily="18" charset="0"/>
                      </a:rPr>
                      <m:t>𝑢</m:t>
                    </m:r>
                    <m:r>
                      <a:rPr lang="en-US" altLang="zh-TW" b="0" i="1" smtClean="0">
                        <a:latin typeface="Cambria Math" panose="02040503050406030204" pitchFamily="18" charset="0"/>
                      </a:rPr>
                      <m:t>,</m:t>
                    </m:r>
                    <m:r>
                      <a:rPr lang="en-US" altLang="zh-TW" b="0" i="1" smtClean="0">
                        <a:latin typeface="Cambria Math" panose="02040503050406030204" pitchFamily="18" charset="0"/>
                      </a:rPr>
                      <m:t>𝑣</m:t>
                    </m:r>
                    <m:r>
                      <a:rPr lang="en-US" altLang="zh-TW" b="0" i="1" smtClean="0">
                        <a:latin typeface="Cambria Math" panose="02040503050406030204" pitchFamily="18" charset="0"/>
                      </a:rPr>
                      <m:t>) </m:t>
                    </m:r>
                  </m:oMath>
                </a14:m>
                <a:endParaRPr lang="en-US" altLang="zh-TW" dirty="0" smtClean="0"/>
              </a:p>
              <a:p>
                <a:endParaRPr lang="en-US" altLang="zh-TW" dirty="0"/>
              </a:p>
              <a:p>
                <a:pPr marL="0" indent="0">
                  <a:buNone/>
                </a:pPr>
                <a14:m>
                  <m:oMathPara xmlns:m="http://schemas.openxmlformats.org/officeDocument/2006/math">
                    <m:oMathParaPr>
                      <m:jc m:val="centerGroup"/>
                    </m:oMathParaPr>
                    <m:oMath xmlns:m="http://schemas.openxmlformats.org/officeDocument/2006/math">
                      <m:r>
                        <a:rPr lang="en-US" altLang="zh-TW" b="0" i="1" smtClean="0">
                          <a:latin typeface="Cambria Math" panose="02040503050406030204" pitchFamily="18" charset="0"/>
                        </a:rPr>
                        <m:t>𝑟</m:t>
                      </m:r>
                      <m:d>
                        <m:dPr>
                          <m:ctrlPr>
                            <a:rPr lang="en-US" altLang="zh-TW" b="0" i="1" smtClean="0">
                              <a:latin typeface="Cambria Math" panose="02040503050406030204" pitchFamily="18" charset="0"/>
                            </a:rPr>
                          </m:ctrlPr>
                        </m:dPr>
                        <m:e>
                          <m:r>
                            <a:rPr lang="en-US" altLang="zh-TW" b="0" i="1" smtClean="0">
                              <a:latin typeface="Cambria Math" panose="02040503050406030204" pitchFamily="18" charset="0"/>
                            </a:rPr>
                            <m:t>𝑢</m:t>
                          </m:r>
                          <m:r>
                            <a:rPr lang="en-US" altLang="zh-TW" b="0" i="1" smtClean="0">
                              <a:latin typeface="Cambria Math" panose="02040503050406030204" pitchFamily="18" charset="0"/>
                            </a:rPr>
                            <m:t>,</m:t>
                          </m:r>
                          <m:r>
                            <a:rPr lang="en-US" altLang="zh-TW" b="0" i="1" smtClean="0">
                              <a:latin typeface="Cambria Math" panose="02040503050406030204" pitchFamily="18" charset="0"/>
                            </a:rPr>
                            <m:t>𝑣</m:t>
                          </m:r>
                        </m:e>
                      </m:d>
                      <m:r>
                        <a:rPr lang="en-US" altLang="zh-TW" b="0" i="1" smtClean="0">
                          <a:latin typeface="Cambria Math" panose="02040503050406030204" pitchFamily="18" charset="0"/>
                        </a:rPr>
                        <m:t>=</m:t>
                      </m:r>
                      <m:r>
                        <a:rPr lang="en-US" altLang="zh-TW" b="0" i="1" smtClean="0">
                          <a:latin typeface="Cambria Math" panose="02040503050406030204" pitchFamily="18" charset="0"/>
                        </a:rPr>
                        <m:t>𝑐</m:t>
                      </m:r>
                      <m:d>
                        <m:dPr>
                          <m:ctrlPr>
                            <a:rPr lang="en-US" altLang="zh-TW" b="0" i="1" smtClean="0">
                              <a:latin typeface="Cambria Math" panose="02040503050406030204" pitchFamily="18" charset="0"/>
                            </a:rPr>
                          </m:ctrlPr>
                        </m:dPr>
                        <m:e>
                          <m:r>
                            <a:rPr lang="en-US" altLang="zh-TW" b="0" i="1" smtClean="0">
                              <a:latin typeface="Cambria Math" panose="02040503050406030204" pitchFamily="18" charset="0"/>
                            </a:rPr>
                            <m:t>𝑢</m:t>
                          </m:r>
                          <m:r>
                            <a:rPr lang="en-US" altLang="zh-TW" b="0" i="1" smtClean="0">
                              <a:latin typeface="Cambria Math" panose="02040503050406030204" pitchFamily="18" charset="0"/>
                            </a:rPr>
                            <m:t>,</m:t>
                          </m:r>
                          <m:r>
                            <a:rPr lang="en-US" altLang="zh-TW" b="0" i="1" smtClean="0">
                              <a:latin typeface="Cambria Math" panose="02040503050406030204" pitchFamily="18" charset="0"/>
                            </a:rPr>
                            <m:t>𝑣</m:t>
                          </m:r>
                        </m:e>
                      </m:d>
                      <m:r>
                        <a:rPr lang="en-US" altLang="zh-TW" b="0" i="1" smtClean="0">
                          <a:latin typeface="Cambria Math" panose="02040503050406030204" pitchFamily="18" charset="0"/>
                        </a:rPr>
                        <m:t>−</m:t>
                      </m:r>
                      <m:r>
                        <a:rPr lang="en-US" altLang="zh-TW" b="0" i="1" smtClean="0">
                          <a:latin typeface="Cambria Math" panose="02040503050406030204" pitchFamily="18" charset="0"/>
                        </a:rPr>
                        <m:t>𝑓</m:t>
                      </m:r>
                      <m:r>
                        <a:rPr lang="en-US" altLang="zh-TW" b="0" i="1" smtClean="0">
                          <a:latin typeface="Cambria Math" panose="02040503050406030204" pitchFamily="18" charset="0"/>
                        </a:rPr>
                        <m:t>(</m:t>
                      </m:r>
                      <m:r>
                        <a:rPr lang="en-US" altLang="zh-TW" b="0" i="1" smtClean="0">
                          <a:latin typeface="Cambria Math" panose="02040503050406030204" pitchFamily="18" charset="0"/>
                        </a:rPr>
                        <m:t>𝑢</m:t>
                      </m:r>
                      <m:r>
                        <a:rPr lang="en-US" altLang="zh-TW" b="0" i="1" smtClean="0">
                          <a:latin typeface="Cambria Math" panose="02040503050406030204" pitchFamily="18" charset="0"/>
                        </a:rPr>
                        <m:t>,</m:t>
                      </m:r>
                      <m:r>
                        <a:rPr lang="en-US" altLang="zh-TW" b="0" i="1" smtClean="0">
                          <a:latin typeface="Cambria Math" panose="02040503050406030204" pitchFamily="18" charset="0"/>
                        </a:rPr>
                        <m:t>𝑣</m:t>
                      </m:r>
                      <m:r>
                        <a:rPr lang="en-US" altLang="zh-TW" b="0" i="1" smtClean="0">
                          <a:latin typeface="Cambria Math" panose="02040503050406030204" pitchFamily="18" charset="0"/>
                        </a:rPr>
                        <m:t>)</m:t>
                      </m:r>
                    </m:oMath>
                  </m:oMathPara>
                </a14:m>
                <a:endParaRPr lang="en-US" altLang="zh-TW" i="1" dirty="0" smtClean="0"/>
              </a:p>
              <a:p>
                <a:pPr marL="0" indent="0">
                  <a:buNone/>
                </a:pPr>
                <a:endParaRPr lang="en-US" altLang="zh-TW" i="1" dirty="0"/>
              </a:p>
              <a:p>
                <a14:m>
                  <m:oMath xmlns:m="http://schemas.openxmlformats.org/officeDocument/2006/math">
                    <m:r>
                      <a:rPr lang="zh-TW" altLang="en-US" i="1" dirty="0">
                        <a:latin typeface="Cambria Math" panose="02040503050406030204" pitchFamily="18" charset="0"/>
                      </a:rPr>
                      <m:t> </m:t>
                    </m:r>
                    <m:r>
                      <a:rPr lang="en-US" altLang="zh-TW" i="1" dirty="0">
                        <a:latin typeface="Cambria Math" panose="02040503050406030204" pitchFamily="18" charset="0"/>
                      </a:rPr>
                      <m:t>𝑐</m:t>
                    </m:r>
                    <m:r>
                      <a:rPr lang="en-US" altLang="zh-TW" i="1" dirty="0">
                        <a:latin typeface="Cambria Math" panose="02040503050406030204" pitchFamily="18" charset="0"/>
                      </a:rPr>
                      <m:t>(</m:t>
                    </m:r>
                    <m:r>
                      <a:rPr lang="en-US" altLang="zh-TW" i="1" dirty="0">
                        <a:latin typeface="Cambria Math" panose="02040503050406030204" pitchFamily="18" charset="0"/>
                      </a:rPr>
                      <m:t>𝑢</m:t>
                    </m:r>
                    <m:r>
                      <a:rPr lang="en-US" altLang="zh-TW" i="1" dirty="0">
                        <a:latin typeface="Cambria Math" panose="02040503050406030204" pitchFamily="18" charset="0"/>
                      </a:rPr>
                      <m:t>,</m:t>
                    </m:r>
                    <m:r>
                      <a:rPr lang="en-US" altLang="zh-TW" i="1" dirty="0">
                        <a:latin typeface="Cambria Math" panose="02040503050406030204" pitchFamily="18" charset="0"/>
                      </a:rPr>
                      <m:t>𝑣</m:t>
                    </m:r>
                    <m:r>
                      <a:rPr lang="en-US" altLang="zh-TW" i="1" dirty="0">
                        <a:latin typeface="Cambria Math" panose="02040503050406030204" pitchFamily="18" charset="0"/>
                      </a:rPr>
                      <m:t>) </m:t>
                    </m:r>
                  </m:oMath>
                </a14:m>
                <a:r>
                  <a:rPr lang="zh-TW" altLang="en-US" dirty="0"/>
                  <a:t>代表從</a:t>
                </a:r>
                <a14:m>
                  <m:oMath xmlns:m="http://schemas.openxmlformats.org/officeDocument/2006/math">
                    <m:r>
                      <a:rPr lang="zh-TW" altLang="en-US" i="1" dirty="0">
                        <a:latin typeface="Cambria Math" panose="02040503050406030204" pitchFamily="18" charset="0"/>
                      </a:rPr>
                      <m:t> </m:t>
                    </m:r>
                    <m:r>
                      <a:rPr lang="en-US" altLang="zh-TW" i="1" dirty="0">
                        <a:latin typeface="Cambria Math" panose="02040503050406030204" pitchFamily="18" charset="0"/>
                      </a:rPr>
                      <m:t>𝑢</m:t>
                    </m:r>
                    <m:r>
                      <a:rPr lang="zh-TW" altLang="en-US" i="1" dirty="0">
                        <a:latin typeface="Cambria Math" panose="02040503050406030204" pitchFamily="18" charset="0"/>
                      </a:rPr>
                      <m:t> </m:t>
                    </m:r>
                  </m:oMath>
                </a14:m>
                <a:r>
                  <a:rPr lang="zh-TW" altLang="en-US" dirty="0"/>
                  <a:t>到</a:t>
                </a:r>
                <a14:m>
                  <m:oMath xmlns:m="http://schemas.openxmlformats.org/officeDocument/2006/math">
                    <m:r>
                      <a:rPr lang="zh-TW" altLang="en-US" i="1" dirty="0">
                        <a:latin typeface="Cambria Math" panose="02040503050406030204" pitchFamily="18" charset="0"/>
                      </a:rPr>
                      <m:t> </m:t>
                    </m:r>
                    <m:r>
                      <a:rPr lang="en-US" altLang="zh-TW" i="1" dirty="0">
                        <a:latin typeface="Cambria Math" panose="02040503050406030204" pitchFamily="18" charset="0"/>
                      </a:rPr>
                      <m:t>𝑣</m:t>
                    </m:r>
                    <m:r>
                      <a:rPr lang="zh-TW" altLang="en-US" i="1" dirty="0">
                        <a:latin typeface="Cambria Math" panose="02040503050406030204" pitchFamily="18" charset="0"/>
                      </a:rPr>
                      <m:t> </m:t>
                    </m:r>
                  </m:oMath>
                </a14:m>
                <a:r>
                  <a:rPr lang="zh-TW" altLang="en-US" dirty="0"/>
                  <a:t>這條邊的容量</a:t>
                </a:r>
                <a:endParaRPr lang="en-US" altLang="zh-TW" dirty="0" smtClean="0"/>
              </a:p>
              <a:p>
                <a14:m>
                  <m:oMath xmlns:m="http://schemas.openxmlformats.org/officeDocument/2006/math">
                    <m:r>
                      <a:rPr lang="zh-TW" altLang="en-US" i="1" dirty="0">
                        <a:latin typeface="Cambria Math" panose="02040503050406030204" pitchFamily="18" charset="0"/>
                      </a:rPr>
                      <m:t> </m:t>
                    </m:r>
                    <m:r>
                      <a:rPr lang="en-US" altLang="zh-TW" b="0" i="1" dirty="0" smtClean="0">
                        <a:latin typeface="Cambria Math" panose="02040503050406030204" pitchFamily="18" charset="0"/>
                      </a:rPr>
                      <m:t>𝑓</m:t>
                    </m:r>
                    <m:r>
                      <a:rPr lang="en-US" altLang="zh-TW" i="1" dirty="0">
                        <a:latin typeface="Cambria Math" panose="02040503050406030204" pitchFamily="18" charset="0"/>
                      </a:rPr>
                      <m:t>(</m:t>
                    </m:r>
                    <m:r>
                      <a:rPr lang="en-US" altLang="zh-TW" i="1" dirty="0">
                        <a:latin typeface="Cambria Math" panose="02040503050406030204" pitchFamily="18" charset="0"/>
                      </a:rPr>
                      <m:t>𝑢</m:t>
                    </m:r>
                    <m:r>
                      <a:rPr lang="en-US" altLang="zh-TW" i="1" dirty="0">
                        <a:latin typeface="Cambria Math" panose="02040503050406030204" pitchFamily="18" charset="0"/>
                      </a:rPr>
                      <m:t>,</m:t>
                    </m:r>
                    <m:r>
                      <a:rPr lang="en-US" altLang="zh-TW" i="1" dirty="0">
                        <a:latin typeface="Cambria Math" panose="02040503050406030204" pitchFamily="18" charset="0"/>
                      </a:rPr>
                      <m:t>𝑣</m:t>
                    </m:r>
                    <m:r>
                      <a:rPr lang="en-US" altLang="zh-TW" i="1" dirty="0">
                        <a:latin typeface="Cambria Math" panose="02040503050406030204" pitchFamily="18" charset="0"/>
                      </a:rPr>
                      <m:t>) </m:t>
                    </m:r>
                  </m:oMath>
                </a14:m>
                <a:r>
                  <a:rPr lang="zh-TW" altLang="en-US" dirty="0"/>
                  <a:t>代表從</a:t>
                </a:r>
                <a14:m>
                  <m:oMath xmlns:m="http://schemas.openxmlformats.org/officeDocument/2006/math">
                    <m:r>
                      <a:rPr lang="zh-TW" altLang="en-US" i="1" dirty="0">
                        <a:latin typeface="Cambria Math" panose="02040503050406030204" pitchFamily="18" charset="0"/>
                      </a:rPr>
                      <m:t> </m:t>
                    </m:r>
                    <m:r>
                      <a:rPr lang="en-US" altLang="zh-TW" i="1" dirty="0">
                        <a:latin typeface="Cambria Math" panose="02040503050406030204" pitchFamily="18" charset="0"/>
                      </a:rPr>
                      <m:t>𝑢</m:t>
                    </m:r>
                    <m:r>
                      <a:rPr lang="zh-TW" altLang="en-US" i="1" dirty="0">
                        <a:latin typeface="Cambria Math" panose="02040503050406030204" pitchFamily="18" charset="0"/>
                      </a:rPr>
                      <m:t> </m:t>
                    </m:r>
                  </m:oMath>
                </a14:m>
                <a:r>
                  <a:rPr lang="zh-TW" altLang="en-US" dirty="0"/>
                  <a:t>到</a:t>
                </a:r>
                <a14:m>
                  <m:oMath xmlns:m="http://schemas.openxmlformats.org/officeDocument/2006/math">
                    <m:r>
                      <a:rPr lang="zh-TW" altLang="en-US" i="1" dirty="0">
                        <a:latin typeface="Cambria Math" panose="02040503050406030204" pitchFamily="18" charset="0"/>
                      </a:rPr>
                      <m:t> </m:t>
                    </m:r>
                    <m:r>
                      <a:rPr lang="en-US" altLang="zh-TW" i="1" dirty="0">
                        <a:latin typeface="Cambria Math" panose="02040503050406030204" pitchFamily="18" charset="0"/>
                      </a:rPr>
                      <m:t>𝑣</m:t>
                    </m:r>
                    <m:r>
                      <a:rPr lang="zh-TW" altLang="en-US" i="1" dirty="0">
                        <a:latin typeface="Cambria Math" panose="02040503050406030204" pitchFamily="18" charset="0"/>
                      </a:rPr>
                      <m:t> </m:t>
                    </m:r>
                  </m:oMath>
                </a14:m>
                <a:r>
                  <a:rPr lang="zh-TW" altLang="en-US" dirty="0"/>
                  <a:t>這條</a:t>
                </a:r>
                <a:r>
                  <a:rPr lang="zh-TW" altLang="en-US" dirty="0" smtClean="0"/>
                  <a:t>邊當前的流量</a:t>
                </a:r>
                <a:endParaRPr lang="zh-TW" altLang="en-US" dirty="0"/>
              </a:p>
              <a:p>
                <a:endParaRPr lang="zh-TW" altLang="en-US" dirty="0"/>
              </a:p>
            </p:txBody>
          </p:sp>
        </mc:Choice>
        <mc:Fallback xmlns="">
          <p:sp>
            <p:nvSpPr>
              <p:cNvPr id="9" name="內容版面配置區 8"/>
              <p:cNvSpPr>
                <a:spLocks noGrp="1" noRot="1" noChangeAspect="1" noMove="1" noResize="1" noEditPoints="1" noAdjustHandles="1" noChangeArrowheads="1" noChangeShapeType="1" noTextEdit="1"/>
              </p:cNvSpPr>
              <p:nvPr>
                <p:ph idx="1"/>
              </p:nvPr>
            </p:nvSpPr>
            <p:spPr>
              <a:blipFill rotWithShape="0">
                <a:blip r:embed="rId2"/>
                <a:stretch>
                  <a:fillRect l="-1333" t="-2941"/>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407709767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F8731630-D65B-4E4B-ADAE-3017772A52D2}"/>
              </a:ext>
            </a:extLst>
          </p:cNvPr>
          <p:cNvSpPr>
            <a:spLocks noGrp="1"/>
          </p:cNvSpPr>
          <p:nvPr>
            <p:ph type="title"/>
          </p:nvPr>
        </p:nvSpPr>
        <p:spPr/>
        <p:txBody>
          <a:bodyPr/>
          <a:lstStyle/>
          <a:p>
            <a:r>
              <a:rPr lang="zh-TW" altLang="en-US" dirty="0" smtClean="0"/>
              <a:t>剩餘網路</a:t>
            </a:r>
            <a:endParaRPr lang="zh-TW" altLang="en-US" dirty="0"/>
          </a:p>
        </p:txBody>
      </p:sp>
      <mc:AlternateContent xmlns:mc="http://schemas.openxmlformats.org/markup-compatibility/2006" xmlns:a14="http://schemas.microsoft.com/office/drawing/2010/main">
        <mc:Choice Requires="a14">
          <p:sp>
            <p:nvSpPr>
              <p:cNvPr id="9" name="內容版面配置區 8"/>
              <p:cNvSpPr>
                <a:spLocks noGrp="1"/>
              </p:cNvSpPr>
              <p:nvPr>
                <p:ph idx="1"/>
              </p:nvPr>
            </p:nvSpPr>
            <p:spPr/>
            <p:txBody>
              <a:bodyPr/>
              <a:lstStyle/>
              <a:p>
                <a:r>
                  <a:rPr lang="zh-TW" altLang="en-US" dirty="0" smtClean="0"/>
                  <a:t>轉換過後的圖稱之為「剩餘網路」</a:t>
                </a:r>
                <a:endParaRPr lang="en-US" altLang="zh-TW" dirty="0" smtClean="0"/>
              </a:p>
              <a:p>
                <a:r>
                  <a:rPr lang="zh-TW" altLang="en-US" dirty="0" smtClean="0"/>
                  <a:t>在剩餘網路中會將</a:t>
                </a:r>
                <a14:m>
                  <m:oMath xmlns:m="http://schemas.openxmlformats.org/officeDocument/2006/math">
                    <m:r>
                      <a:rPr lang="en-US" altLang="zh-TW" b="0" i="0" smtClean="0">
                        <a:latin typeface="Cambria Math" panose="02040503050406030204" pitchFamily="18" charset="0"/>
                      </a:rPr>
                      <m:t> </m:t>
                    </m:r>
                    <m:r>
                      <a:rPr lang="en-US" altLang="zh-TW" b="0" i="1" smtClean="0">
                        <a:latin typeface="Cambria Math" panose="02040503050406030204" pitchFamily="18" charset="0"/>
                      </a:rPr>
                      <m:t>𝑟</m:t>
                    </m:r>
                    <m:d>
                      <m:dPr>
                        <m:ctrlPr>
                          <a:rPr lang="en-US" altLang="zh-TW" b="0" i="1" smtClean="0">
                            <a:latin typeface="Cambria Math" panose="02040503050406030204" pitchFamily="18" charset="0"/>
                          </a:rPr>
                        </m:ctrlPr>
                      </m:dPr>
                      <m:e>
                        <m:r>
                          <a:rPr lang="en-US" altLang="zh-TW" b="0" i="1" smtClean="0">
                            <a:latin typeface="Cambria Math" panose="02040503050406030204" pitchFamily="18" charset="0"/>
                          </a:rPr>
                          <m:t>𝑢</m:t>
                        </m:r>
                        <m:r>
                          <a:rPr lang="en-US" altLang="zh-TW" b="0" i="1" smtClean="0">
                            <a:latin typeface="Cambria Math" panose="02040503050406030204" pitchFamily="18" charset="0"/>
                          </a:rPr>
                          <m:t>,</m:t>
                        </m:r>
                        <m:r>
                          <a:rPr lang="en-US" altLang="zh-TW" b="0" i="1" smtClean="0">
                            <a:latin typeface="Cambria Math" panose="02040503050406030204" pitchFamily="18" charset="0"/>
                          </a:rPr>
                          <m:t>𝑣</m:t>
                        </m:r>
                      </m:e>
                    </m:d>
                    <m:r>
                      <a:rPr lang="en-US" altLang="zh-TW" b="0" i="1" smtClean="0">
                        <a:latin typeface="Cambria Math" panose="02040503050406030204" pitchFamily="18" charset="0"/>
                      </a:rPr>
                      <m:t>=0 </m:t>
                    </m:r>
                  </m:oMath>
                </a14:m>
                <a:r>
                  <a:rPr lang="zh-TW" altLang="en-US" dirty="0" smtClean="0"/>
                  <a:t>的邊視為不存在</a:t>
                </a:r>
                <a:endParaRPr lang="en-US" altLang="zh-TW" dirty="0" smtClean="0"/>
              </a:p>
              <a:p>
                <a:r>
                  <a:rPr lang="zh-TW" altLang="en-US" dirty="0" smtClean="0"/>
                  <a:t>如果存在一條從</a:t>
                </a:r>
                <a14:m>
                  <m:oMath xmlns:m="http://schemas.openxmlformats.org/officeDocument/2006/math">
                    <m:r>
                      <a:rPr lang="en-US" altLang="zh-TW" b="0" i="0" smtClean="0">
                        <a:latin typeface="Cambria Math" panose="02040503050406030204" pitchFamily="18" charset="0"/>
                      </a:rPr>
                      <m:t> </m:t>
                    </m:r>
                    <m:r>
                      <a:rPr lang="en-US" altLang="zh-TW" b="0" i="1" smtClean="0">
                        <a:latin typeface="Cambria Math" panose="02040503050406030204" pitchFamily="18" charset="0"/>
                      </a:rPr>
                      <m:t>𝑥</m:t>
                    </m:r>
                    <m:r>
                      <a:rPr lang="en-US" altLang="zh-TW" b="0" i="1" smtClean="0">
                        <a:latin typeface="Cambria Math" panose="02040503050406030204" pitchFamily="18" charset="0"/>
                      </a:rPr>
                      <m:t> </m:t>
                    </m:r>
                  </m:oMath>
                </a14:m>
                <a:r>
                  <a:rPr lang="zh-TW" altLang="en-US" dirty="0" smtClean="0"/>
                  <a:t>走到</a:t>
                </a:r>
                <a14:m>
                  <m:oMath xmlns:m="http://schemas.openxmlformats.org/officeDocument/2006/math">
                    <m:r>
                      <a:rPr lang="en-US" altLang="zh-TW" b="0" i="1" dirty="0" smtClean="0">
                        <a:latin typeface="Cambria Math" panose="02040503050406030204" pitchFamily="18" charset="0"/>
                      </a:rPr>
                      <m:t> </m:t>
                    </m:r>
                    <m:r>
                      <a:rPr lang="en-US" altLang="zh-TW" b="0" i="1" dirty="0" smtClean="0">
                        <a:latin typeface="Cambria Math" panose="02040503050406030204" pitchFamily="18" charset="0"/>
                      </a:rPr>
                      <m:t>𝑦</m:t>
                    </m:r>
                    <m:r>
                      <a:rPr lang="zh-TW" altLang="en-US" i="1" dirty="0">
                        <a:latin typeface="Cambria Math" panose="02040503050406030204" pitchFamily="18" charset="0"/>
                      </a:rPr>
                      <m:t> </m:t>
                    </m:r>
                  </m:oMath>
                </a14:m>
                <a:r>
                  <a:rPr lang="zh-TW" altLang="en-US" dirty="0" smtClean="0"/>
                  <a:t>的路徑且路徑上每條邊的剩餘流量均大於零，則我們將其稱為「增廣路」</a:t>
                </a:r>
                <a:endParaRPr lang="zh-TW" altLang="en-US" i="1" dirty="0"/>
              </a:p>
            </p:txBody>
          </p:sp>
        </mc:Choice>
        <mc:Fallback xmlns="">
          <p:sp>
            <p:nvSpPr>
              <p:cNvPr id="9" name="內容版面配置區 8"/>
              <p:cNvSpPr>
                <a:spLocks noGrp="1" noRot="1" noChangeAspect="1" noMove="1" noResize="1" noEditPoints="1" noAdjustHandles="1" noChangeArrowheads="1" noChangeShapeType="1" noTextEdit="1"/>
              </p:cNvSpPr>
              <p:nvPr>
                <p:ph idx="1"/>
              </p:nvPr>
            </p:nvSpPr>
            <p:spPr>
              <a:blipFill rotWithShape="0">
                <a:blip r:embed="rId2"/>
                <a:stretch>
                  <a:fillRect l="-1333" t="-2941"/>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2935417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F8731630-D65B-4E4B-ADAE-3017772A52D2}"/>
              </a:ext>
            </a:extLst>
          </p:cNvPr>
          <p:cNvSpPr>
            <a:spLocks noGrp="1"/>
          </p:cNvSpPr>
          <p:nvPr>
            <p:ph type="title"/>
          </p:nvPr>
        </p:nvSpPr>
        <p:spPr/>
        <p:txBody>
          <a:bodyPr/>
          <a:lstStyle/>
          <a:p>
            <a:r>
              <a:rPr lang="zh-TW" altLang="en-US" dirty="0" smtClean="0"/>
              <a:t>匹配</a:t>
            </a:r>
            <a:endParaRPr lang="zh-TW" altLang="en-US"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 xmlns:a16="http://schemas.microsoft.com/office/drawing/2014/main" id="{D46730E1-C50B-468C-832F-9B47A713BA63}"/>
                  </a:ext>
                </a:extLst>
              </p:cNvPr>
              <p:cNvSpPr>
                <a:spLocks noGrp="1"/>
              </p:cNvSpPr>
              <p:nvPr>
                <p:ph idx="1"/>
              </p:nvPr>
            </p:nvSpPr>
            <p:spPr/>
            <p:txBody>
              <a:bodyPr/>
              <a:lstStyle/>
              <a:p>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對於一張無向圖，找到相異的</a:t>
                </a:r>
                <a14:m>
                  <m:oMath xmlns:m="http://schemas.openxmlformats.org/officeDocument/2006/math">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r>
                      <a:rPr lang="en-US" altLang="zh-TW"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2</m:t>
                    </m:r>
                    <m:r>
                      <a:rPr lang="en-US" altLang="zh-TW" i="1" dirty="0">
                        <a:latin typeface="Cambria Math" panose="02040503050406030204" pitchFamily="18" charset="0"/>
                        <a:ea typeface="Meslo LG M for Powerline" panose="020B0609030804020204" pitchFamily="50" charset="0"/>
                        <a:cs typeface="Meslo LG M for Powerline" panose="020B0609030804020204" pitchFamily="50" charset="0"/>
                      </a:rPr>
                      <m:t>𝑁</m:t>
                    </m:r>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oMath>
                </a14:m>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個點</a:t>
                </a:r>
                <a14:m>
                  <m:oMath xmlns:m="http://schemas.openxmlformats.org/officeDocument/2006/math">
                    <m:r>
                      <a:rPr lang="en-US" altLang="zh-TW" b="0" i="0" smtClean="0">
                        <a:latin typeface="Cambria Math" panose="02040503050406030204" pitchFamily="18" charset="0"/>
                        <a:ea typeface="Meslo LG M for Powerline" panose="020B0609030804020204" pitchFamily="50" charset="0"/>
                        <a:cs typeface="Meslo LG M for Powerline" panose="020B0609030804020204" pitchFamily="50" charset="0"/>
                      </a:rPr>
                      <m:t> </m:t>
                    </m:r>
                    <m:sSub>
                      <m:sSubPr>
                        <m:ctrlP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𝐴</m:t>
                        </m:r>
                      </m:e>
                      <m:sub>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1</m:t>
                        </m:r>
                      </m:sub>
                    </m:sSub>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 </m:t>
                    </m:r>
                    <m:sSub>
                      <m:sSubPr>
                        <m:ctrlP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𝐴</m:t>
                        </m:r>
                      </m:e>
                      <m:sub>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2</m:t>
                        </m:r>
                      </m:sub>
                    </m:sSub>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 ⋯, </m:t>
                    </m:r>
                    <m:sSub>
                      <m:sSubPr>
                        <m:ctrlP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𝐴</m:t>
                        </m:r>
                      </m:e>
                      <m:sub>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𝑁</m:t>
                        </m:r>
                      </m:sub>
                    </m:sSub>
                    <m:r>
                      <a:rPr lang="en-US" altLang="zh-TW" b="0" i="1" smtClean="0">
                        <a:latin typeface="Cambria Math" panose="02040503050406030204" pitchFamily="18" charset="0"/>
                        <a:ea typeface="Meslo LG M for Powerline" panose="020B0609030804020204" pitchFamily="50" charset="0"/>
                        <a:cs typeface="Meslo LG M for Powerline" panose="020B0609030804020204" pitchFamily="50" charset="0"/>
                      </a:rPr>
                      <m:t> </m:t>
                    </m:r>
                  </m:oMath>
                </a14:m>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及</a:t>
                </a:r>
                <a14:m>
                  <m:oMath xmlns:m="http://schemas.openxmlformats.org/officeDocument/2006/math">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sSub>
                      <m:sSubPr>
                        <m:ctrlP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𝐵</m:t>
                        </m:r>
                      </m:e>
                      <m:sub>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1</m:t>
                        </m:r>
                      </m:sub>
                    </m:sSub>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 </m:t>
                    </m:r>
                    <m:sSub>
                      <m:sSubPr>
                        <m:ctrlP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𝐵</m:t>
                        </m:r>
                      </m:e>
                      <m:sub>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2</m:t>
                        </m:r>
                      </m:sub>
                    </m:sSub>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 ⋯, </m:t>
                    </m:r>
                    <m:sSub>
                      <m:sSubPr>
                        <m:ctrlP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𝐵</m:t>
                        </m:r>
                      </m:e>
                      <m:sub>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𝑁</m:t>
                        </m:r>
                      </m:sub>
                    </m:sSub>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oMath>
                </a14:m>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，使得對於所有的</a:t>
                </a:r>
                <a14:m>
                  <m:oMath xmlns:m="http://schemas.openxmlformats.org/officeDocument/2006/math">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𝑖</m:t>
                    </m:r>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oMath>
                </a14:m>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，都有一條邊</a:t>
                </a:r>
                <a14:m>
                  <m:oMath xmlns:m="http://schemas.openxmlformats.org/officeDocument/2006/math">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sSub>
                      <m:sSubPr>
                        <m:ctrlPr>
                          <a:rPr lang="en-US" altLang="zh-TW" i="1" dirty="0" smtClean="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𝐸</m:t>
                        </m:r>
                      </m:e>
                      <m:sub>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𝑖</m:t>
                        </m:r>
                      </m:sub>
                    </m:sSub>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oMath>
                </a14:m>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連接</a:t>
                </a:r>
                <a14:m>
                  <m:oMath xmlns:m="http://schemas.openxmlformats.org/officeDocument/2006/math">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sSub>
                      <m:sSubPr>
                        <m:ctrlPr>
                          <a:rPr lang="en-US" altLang="zh-TW" i="1" dirty="0" smtClean="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𝐴</m:t>
                        </m:r>
                      </m:e>
                      <m:sub>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𝑖</m:t>
                        </m:r>
                      </m:sub>
                    </m:sSub>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oMath>
                </a14:m>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與</a:t>
                </a:r>
                <a14:m>
                  <m:oMath xmlns:m="http://schemas.openxmlformats.org/officeDocument/2006/math">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sSub>
                      <m:sSubPr>
                        <m:ctrlPr>
                          <a:rPr lang="en-US" altLang="zh-TW" i="1" dirty="0" smtClean="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𝐵</m:t>
                        </m:r>
                      </m:e>
                      <m:sub>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𝑖</m:t>
                        </m:r>
                      </m:sub>
                    </m:sSub>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oMath>
                </a14:m>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，這個匹配的權重就是</a:t>
                </a:r>
                <a14:m>
                  <m:oMath xmlns:m="http://schemas.openxmlformats.org/officeDocument/2006/math">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sSub>
                      <m:sSubPr>
                        <m:ctrlPr>
                          <a:rPr lang="en-US" altLang="zh-TW" i="1" dirty="0" smtClean="0">
                            <a:latin typeface="Cambria Math" panose="02040503050406030204" pitchFamily="18" charset="0"/>
                            <a:ea typeface="Meslo LG M for Powerline" panose="020B0609030804020204" pitchFamily="50" charset="0"/>
                            <a:cs typeface="Meslo LG M for Powerline" panose="020B0609030804020204" pitchFamily="50" charset="0"/>
                          </a:rPr>
                        </m:ctrlPr>
                      </m:sSubPr>
                      <m:e>
                        <m:r>
                          <a:rPr lang="en-US" altLang="zh-TW"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𝐸</m:t>
                        </m:r>
                      </m:e>
                      <m:sub>
                        <m:r>
                          <a:rPr lang="en-US" altLang="zh-TW" b="0"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𝑖</m:t>
                        </m:r>
                      </m:sub>
                    </m:sSub>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oMath>
                </a14:m>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的權重和</a:t>
                </a:r>
                <a:endParaRPr lang="en-US" altLang="zh-TW"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匹配有分為一般圖匹配與二分圖匹配</a:t>
                </a:r>
                <a:endParaRPr lang="en-US" altLang="zh-TW"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一般圖匹配較困難，故不在這次課程內容</a:t>
                </a:r>
                <a:endParaRPr lang="en-US" altLang="zh-TW"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p:txBody>
          </p:sp>
        </mc:Choice>
        <mc:Fallback xmlns="">
          <p:sp>
            <p:nvSpPr>
              <p:cNvPr id="3" name="內容版面配置區 2">
                <a:extLst>
                  <a:ext uri="{FF2B5EF4-FFF2-40B4-BE49-F238E27FC236}">
                    <a16:creationId xmlns:a14="http://schemas.microsoft.com/office/drawing/2010/main" xmlns="" xmlns:a16="http://schemas.microsoft.com/office/drawing/2014/main" id="{D46730E1-C50B-468C-832F-9B47A713BA63}"/>
                  </a:ext>
                </a:extLst>
              </p:cNvPr>
              <p:cNvSpPr>
                <a:spLocks noGrp="1" noRot="1" noChangeAspect="1" noMove="1" noResize="1" noEditPoints="1" noAdjustHandles="1" noChangeArrowheads="1" noChangeShapeType="1" noTextEdit="1"/>
              </p:cNvSpPr>
              <p:nvPr>
                <p:ph idx="1"/>
              </p:nvPr>
            </p:nvSpPr>
            <p:spPr>
              <a:blipFill rotWithShape="0">
                <a:blip r:embed="rId2"/>
                <a:stretch>
                  <a:fillRect l="-1333" t="-2941"/>
                </a:stretch>
              </a:blipFill>
            </p:spPr>
            <p:txBody>
              <a:bodyPr/>
              <a:lstStyle/>
              <a:p>
                <a:r>
                  <a:rPr lang="zh-TW" altLang="en-US">
                    <a:noFill/>
                  </a:rPr>
                  <a:t> </a:t>
                </a:r>
              </a:p>
            </p:txBody>
          </p:sp>
        </mc:Fallback>
      </mc:AlternateContent>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0499" y="2882766"/>
            <a:ext cx="3003652" cy="3429134"/>
          </a:xfrm>
          <a:prstGeom prst="rect">
            <a:avLst/>
          </a:prstGeom>
        </p:spPr>
      </p:pic>
    </p:spTree>
    <p:extLst>
      <p:ext uri="{BB962C8B-B14F-4D97-AF65-F5344CB8AC3E}">
        <p14:creationId xmlns:p14="http://schemas.microsoft.com/office/powerpoint/2010/main" val="6055925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F8731630-D65B-4E4B-ADAE-3017772A52D2}"/>
              </a:ext>
            </a:extLst>
          </p:cNvPr>
          <p:cNvSpPr>
            <a:spLocks noGrp="1"/>
          </p:cNvSpPr>
          <p:nvPr>
            <p:ph type="title"/>
          </p:nvPr>
        </p:nvSpPr>
        <p:spPr/>
        <p:txBody>
          <a:bodyPr/>
          <a:lstStyle/>
          <a:p>
            <a:r>
              <a:rPr lang="zh-TW" altLang="en-US" dirty="0" smtClean="0"/>
              <a:t>剩餘網路</a:t>
            </a:r>
            <a:endParaRPr lang="zh-TW" altLang="en-US" dirty="0"/>
          </a:p>
        </p:txBody>
      </p:sp>
      <p:sp>
        <p:nvSpPr>
          <p:cNvPr id="9" name="內容版面配置區 8"/>
          <p:cNvSpPr>
            <a:spLocks noGrp="1"/>
          </p:cNvSpPr>
          <p:nvPr>
            <p:ph idx="1"/>
          </p:nvPr>
        </p:nvSpPr>
        <p:spPr/>
        <p:txBody>
          <a:bodyPr/>
          <a:lstStyle/>
          <a:p>
            <a:r>
              <a:rPr lang="zh-TW" altLang="en-US" dirty="0" smtClean="0"/>
              <a:t>再以剛剛的圖為例</a:t>
            </a:r>
            <a:endParaRPr lang="zh-TW" altLang="en-US" i="1" dirty="0"/>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7169" y="2370442"/>
            <a:ext cx="5437662" cy="3941458"/>
          </a:xfrm>
          <a:prstGeom prst="rect">
            <a:avLst/>
          </a:prstGeom>
        </p:spPr>
      </p:pic>
    </p:spTree>
    <p:extLst>
      <p:ext uri="{BB962C8B-B14F-4D97-AF65-F5344CB8AC3E}">
        <p14:creationId xmlns:p14="http://schemas.microsoft.com/office/powerpoint/2010/main" val="147824596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F8731630-D65B-4E4B-ADAE-3017772A52D2}"/>
              </a:ext>
            </a:extLst>
          </p:cNvPr>
          <p:cNvSpPr>
            <a:spLocks noGrp="1"/>
          </p:cNvSpPr>
          <p:nvPr>
            <p:ph type="title"/>
          </p:nvPr>
        </p:nvSpPr>
        <p:spPr/>
        <p:txBody>
          <a:bodyPr/>
          <a:lstStyle/>
          <a:p>
            <a:r>
              <a:rPr lang="zh-TW" altLang="en-US" dirty="0" smtClean="0"/>
              <a:t>剩餘網路</a:t>
            </a:r>
            <a:endParaRPr lang="zh-TW" altLang="en-US" dirty="0"/>
          </a:p>
        </p:txBody>
      </p:sp>
      <p:sp>
        <p:nvSpPr>
          <p:cNvPr id="9" name="內容版面配置區 8"/>
          <p:cNvSpPr>
            <a:spLocks noGrp="1"/>
          </p:cNvSpPr>
          <p:nvPr>
            <p:ph idx="1"/>
          </p:nvPr>
        </p:nvSpPr>
        <p:spPr/>
        <p:txBody>
          <a:bodyPr/>
          <a:lstStyle/>
          <a:p>
            <a:r>
              <a:rPr lang="zh-TW" altLang="en-US" dirty="0" smtClean="0"/>
              <a:t>先將其轉換為剩餘網路</a:t>
            </a:r>
            <a:endParaRPr lang="zh-TW" altLang="en-US" i="1" dirty="0"/>
          </a:p>
        </p:txBody>
      </p:sp>
      <p:pic>
        <p:nvPicPr>
          <p:cNvPr id="6" name="圖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8907" y="2370442"/>
            <a:ext cx="5437662" cy="3941458"/>
          </a:xfrm>
          <a:prstGeom prst="rect">
            <a:avLst/>
          </a:prstGeom>
        </p:spPr>
      </p:pic>
    </p:spTree>
    <p:extLst>
      <p:ext uri="{BB962C8B-B14F-4D97-AF65-F5344CB8AC3E}">
        <p14:creationId xmlns:p14="http://schemas.microsoft.com/office/powerpoint/2010/main" val="102324685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8907" y="2370442"/>
            <a:ext cx="5437662" cy="3941458"/>
          </a:xfrm>
          <a:prstGeom prst="rect">
            <a:avLst/>
          </a:prstGeom>
        </p:spPr>
      </p:pic>
      <p:sp>
        <p:nvSpPr>
          <p:cNvPr id="2" name="標題 1">
            <a:extLst>
              <a:ext uri="{FF2B5EF4-FFF2-40B4-BE49-F238E27FC236}">
                <a16:creationId xmlns="" xmlns:a16="http://schemas.microsoft.com/office/drawing/2014/main" id="{F8731630-D65B-4E4B-ADAE-3017772A52D2}"/>
              </a:ext>
            </a:extLst>
          </p:cNvPr>
          <p:cNvSpPr>
            <a:spLocks noGrp="1"/>
          </p:cNvSpPr>
          <p:nvPr>
            <p:ph type="title"/>
          </p:nvPr>
        </p:nvSpPr>
        <p:spPr/>
        <p:txBody>
          <a:bodyPr/>
          <a:lstStyle/>
          <a:p>
            <a:r>
              <a:rPr lang="zh-TW" altLang="en-US" dirty="0" smtClean="0"/>
              <a:t>剩餘網路</a:t>
            </a:r>
            <a:endParaRPr lang="zh-TW" altLang="en-US" dirty="0"/>
          </a:p>
        </p:txBody>
      </p:sp>
      <p:sp>
        <p:nvSpPr>
          <p:cNvPr id="9" name="內容版面配置區 8"/>
          <p:cNvSpPr>
            <a:spLocks noGrp="1"/>
          </p:cNvSpPr>
          <p:nvPr>
            <p:ph idx="1"/>
          </p:nvPr>
        </p:nvSpPr>
        <p:spPr/>
        <p:txBody>
          <a:bodyPr/>
          <a:lstStyle/>
          <a:p>
            <a:r>
              <a:rPr lang="zh-TW" altLang="en-US" dirty="0" smtClean="0"/>
              <a:t>先將其轉換為剩餘網路</a:t>
            </a:r>
            <a:endParaRPr lang="zh-TW" altLang="en-US" i="1" dirty="0"/>
          </a:p>
        </p:txBody>
      </p:sp>
    </p:spTree>
    <p:extLst>
      <p:ext uri="{BB962C8B-B14F-4D97-AF65-F5344CB8AC3E}">
        <p14:creationId xmlns:p14="http://schemas.microsoft.com/office/powerpoint/2010/main" val="345734333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8907" y="2370442"/>
            <a:ext cx="5437662" cy="3941458"/>
          </a:xfrm>
          <a:prstGeom prst="rect">
            <a:avLst/>
          </a:prstGeom>
        </p:spPr>
      </p:pic>
      <p:sp>
        <p:nvSpPr>
          <p:cNvPr id="2" name="標題 1">
            <a:extLst>
              <a:ext uri="{FF2B5EF4-FFF2-40B4-BE49-F238E27FC236}">
                <a16:creationId xmlns="" xmlns:a16="http://schemas.microsoft.com/office/drawing/2014/main" id="{F8731630-D65B-4E4B-ADAE-3017772A52D2}"/>
              </a:ext>
            </a:extLst>
          </p:cNvPr>
          <p:cNvSpPr>
            <a:spLocks noGrp="1"/>
          </p:cNvSpPr>
          <p:nvPr>
            <p:ph type="title"/>
          </p:nvPr>
        </p:nvSpPr>
        <p:spPr/>
        <p:txBody>
          <a:bodyPr/>
          <a:lstStyle/>
          <a:p>
            <a:r>
              <a:rPr lang="zh-TW" altLang="en-US" dirty="0" smtClean="0"/>
              <a:t>剩餘網路</a:t>
            </a:r>
            <a:endParaRPr lang="zh-TW" altLang="en-US" dirty="0"/>
          </a:p>
        </p:txBody>
      </p:sp>
      <mc:AlternateContent xmlns:mc="http://schemas.openxmlformats.org/markup-compatibility/2006" xmlns:a14="http://schemas.microsoft.com/office/drawing/2010/main">
        <mc:Choice Requires="a14">
          <p:sp>
            <p:nvSpPr>
              <p:cNvPr id="9" name="內容版面配置區 8"/>
              <p:cNvSpPr>
                <a:spLocks noGrp="1"/>
              </p:cNvSpPr>
              <p:nvPr>
                <p:ph idx="1"/>
              </p:nvPr>
            </p:nvSpPr>
            <p:spPr/>
            <p:txBody>
              <a:bodyPr/>
              <a:lstStyle/>
              <a:p>
                <a:r>
                  <a:rPr lang="zh-TW" altLang="en-US" dirty="0" smtClean="0"/>
                  <a:t>接著找出一條從</a:t>
                </a:r>
                <a14:m>
                  <m:oMath xmlns:m="http://schemas.openxmlformats.org/officeDocument/2006/math">
                    <m:r>
                      <a:rPr lang="zh-TW" altLang="en-US" i="1" dirty="0">
                        <a:latin typeface="Cambria Math" panose="02040503050406030204" pitchFamily="18" charset="0"/>
                      </a:rPr>
                      <m:t> </m:t>
                    </m:r>
                    <m:r>
                      <a:rPr lang="en-US" altLang="zh-TW" b="0" i="1" dirty="0" smtClean="0">
                        <a:latin typeface="Cambria Math" panose="02040503050406030204" pitchFamily="18" charset="0"/>
                      </a:rPr>
                      <m:t>𝑠</m:t>
                    </m:r>
                    <m:r>
                      <a:rPr lang="zh-TW" altLang="en-US" i="1" dirty="0">
                        <a:latin typeface="Cambria Math" panose="02040503050406030204" pitchFamily="18" charset="0"/>
                      </a:rPr>
                      <m:t> </m:t>
                    </m:r>
                  </m:oMath>
                </a14:m>
                <a:r>
                  <a:rPr lang="zh-TW" altLang="en-US" dirty="0" smtClean="0"/>
                  <a:t>到</a:t>
                </a:r>
                <a14:m>
                  <m:oMath xmlns:m="http://schemas.openxmlformats.org/officeDocument/2006/math">
                    <m:r>
                      <a:rPr lang="zh-TW" altLang="en-US" i="1" dirty="0">
                        <a:latin typeface="Cambria Math" panose="02040503050406030204" pitchFamily="18" charset="0"/>
                      </a:rPr>
                      <m:t> </m:t>
                    </m:r>
                    <m:r>
                      <a:rPr lang="en-US" altLang="zh-TW" b="0" i="1" dirty="0" smtClean="0">
                        <a:latin typeface="Cambria Math" panose="02040503050406030204" pitchFamily="18" charset="0"/>
                      </a:rPr>
                      <m:t>𝑡</m:t>
                    </m:r>
                    <m:r>
                      <a:rPr lang="zh-TW" altLang="en-US" i="1" dirty="0">
                        <a:latin typeface="Cambria Math" panose="02040503050406030204" pitchFamily="18" charset="0"/>
                      </a:rPr>
                      <m:t> </m:t>
                    </m:r>
                  </m:oMath>
                </a14:m>
                <a:r>
                  <a:rPr lang="zh-TW" altLang="en-US" dirty="0" smtClean="0"/>
                  <a:t>的增廣路</a:t>
                </a:r>
                <a:endParaRPr lang="zh-TW" altLang="en-US" i="1" dirty="0"/>
              </a:p>
            </p:txBody>
          </p:sp>
        </mc:Choice>
        <mc:Fallback xmlns="">
          <p:sp>
            <p:nvSpPr>
              <p:cNvPr id="9" name="內容版面配置區 8"/>
              <p:cNvSpPr>
                <a:spLocks noGrp="1" noRot="1" noChangeAspect="1" noMove="1" noResize="1" noEditPoints="1" noAdjustHandles="1" noChangeArrowheads="1" noChangeShapeType="1" noTextEdit="1"/>
              </p:cNvSpPr>
              <p:nvPr>
                <p:ph idx="1"/>
              </p:nvPr>
            </p:nvSpPr>
            <p:spPr>
              <a:blipFill rotWithShape="0">
                <a:blip r:embed="rId3"/>
                <a:stretch>
                  <a:fillRect l="-1333" t="-2941"/>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24353798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8907" y="2370442"/>
            <a:ext cx="5437662" cy="3941458"/>
          </a:xfrm>
          <a:prstGeom prst="rect">
            <a:avLst/>
          </a:prstGeom>
        </p:spPr>
      </p:pic>
      <p:sp>
        <p:nvSpPr>
          <p:cNvPr id="2" name="標題 1">
            <a:extLst>
              <a:ext uri="{FF2B5EF4-FFF2-40B4-BE49-F238E27FC236}">
                <a16:creationId xmlns="" xmlns:a16="http://schemas.microsoft.com/office/drawing/2014/main" id="{F8731630-D65B-4E4B-ADAE-3017772A52D2}"/>
              </a:ext>
            </a:extLst>
          </p:cNvPr>
          <p:cNvSpPr>
            <a:spLocks noGrp="1"/>
          </p:cNvSpPr>
          <p:nvPr>
            <p:ph type="title"/>
          </p:nvPr>
        </p:nvSpPr>
        <p:spPr/>
        <p:txBody>
          <a:bodyPr/>
          <a:lstStyle/>
          <a:p>
            <a:r>
              <a:rPr lang="zh-TW" altLang="en-US" dirty="0" smtClean="0"/>
              <a:t>剩餘網路</a:t>
            </a:r>
            <a:endParaRPr lang="zh-TW" altLang="en-US" dirty="0"/>
          </a:p>
        </p:txBody>
      </p:sp>
      <mc:AlternateContent xmlns:mc="http://schemas.openxmlformats.org/markup-compatibility/2006" xmlns:a14="http://schemas.microsoft.com/office/drawing/2010/main">
        <mc:Choice Requires="a14">
          <p:sp>
            <p:nvSpPr>
              <p:cNvPr id="9" name="內容版面配置區 8"/>
              <p:cNvSpPr>
                <a:spLocks noGrp="1"/>
              </p:cNvSpPr>
              <p:nvPr>
                <p:ph idx="1"/>
              </p:nvPr>
            </p:nvSpPr>
            <p:spPr/>
            <p:txBody>
              <a:bodyPr/>
              <a:lstStyle/>
              <a:p>
                <a:r>
                  <a:rPr lang="zh-TW" altLang="en-US" dirty="0" smtClean="0"/>
                  <a:t>將該增廣路增廣，總流量增加</a:t>
                </a:r>
                <a14:m>
                  <m:oMath xmlns:m="http://schemas.openxmlformats.org/officeDocument/2006/math">
                    <m:r>
                      <a:rPr lang="zh-TW" altLang="en-US" i="1" dirty="0">
                        <a:latin typeface="Cambria Math" panose="02040503050406030204" pitchFamily="18" charset="0"/>
                      </a:rPr>
                      <m:t> </m:t>
                    </m:r>
                    <m:r>
                      <a:rPr lang="en-US" altLang="zh-TW" i="1" dirty="0" smtClean="0">
                        <a:latin typeface="Cambria Math" panose="02040503050406030204" pitchFamily="18" charset="0"/>
                      </a:rPr>
                      <m:t>1</m:t>
                    </m:r>
                    <m:r>
                      <a:rPr lang="zh-TW" altLang="en-US" i="1" dirty="0">
                        <a:latin typeface="Cambria Math" panose="02040503050406030204" pitchFamily="18" charset="0"/>
                      </a:rPr>
                      <m:t> </m:t>
                    </m:r>
                  </m:oMath>
                </a14:m>
                <a:endParaRPr lang="en-US" altLang="zh-TW" dirty="0" smtClean="0"/>
              </a:p>
              <a:p>
                <a:r>
                  <a:rPr lang="zh-TW" altLang="en-US" dirty="0" smtClean="0"/>
                  <a:t>注意增廣後會使反向邊的當</a:t>
                </a:r>
                <a:r>
                  <a:rPr lang="en-US" altLang="zh-TW" dirty="0" smtClean="0"/>
                  <a:t/>
                </a:r>
                <a:br>
                  <a:rPr lang="en-US" altLang="zh-TW" dirty="0" smtClean="0"/>
                </a:br>
                <a:r>
                  <a:rPr lang="zh-TW" altLang="en-US" dirty="0" smtClean="0"/>
                  <a:t>前流量也減少相同數值</a:t>
                </a:r>
                <a:endParaRPr lang="en-US" altLang="zh-TW" dirty="0" smtClean="0"/>
              </a:p>
            </p:txBody>
          </p:sp>
        </mc:Choice>
        <mc:Fallback xmlns="">
          <p:sp>
            <p:nvSpPr>
              <p:cNvPr id="9" name="內容版面配置區 8"/>
              <p:cNvSpPr>
                <a:spLocks noGrp="1" noRot="1" noChangeAspect="1" noMove="1" noResize="1" noEditPoints="1" noAdjustHandles="1" noChangeArrowheads="1" noChangeShapeType="1" noTextEdit="1"/>
              </p:cNvSpPr>
              <p:nvPr>
                <p:ph idx="1"/>
              </p:nvPr>
            </p:nvSpPr>
            <p:spPr>
              <a:blipFill rotWithShape="0">
                <a:blip r:embed="rId3"/>
                <a:stretch>
                  <a:fillRect l="-1333" t="-2941"/>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64654777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8907" y="2370442"/>
            <a:ext cx="5437662" cy="3941458"/>
          </a:xfrm>
          <a:prstGeom prst="rect">
            <a:avLst/>
          </a:prstGeom>
        </p:spPr>
      </p:pic>
      <p:sp>
        <p:nvSpPr>
          <p:cNvPr id="2" name="標題 1">
            <a:extLst>
              <a:ext uri="{FF2B5EF4-FFF2-40B4-BE49-F238E27FC236}">
                <a16:creationId xmlns="" xmlns:a16="http://schemas.microsoft.com/office/drawing/2014/main" id="{F8731630-D65B-4E4B-ADAE-3017772A52D2}"/>
              </a:ext>
            </a:extLst>
          </p:cNvPr>
          <p:cNvSpPr>
            <a:spLocks noGrp="1"/>
          </p:cNvSpPr>
          <p:nvPr>
            <p:ph type="title"/>
          </p:nvPr>
        </p:nvSpPr>
        <p:spPr/>
        <p:txBody>
          <a:bodyPr/>
          <a:lstStyle/>
          <a:p>
            <a:r>
              <a:rPr lang="zh-TW" altLang="en-US" dirty="0" smtClean="0"/>
              <a:t>剩餘網路</a:t>
            </a:r>
            <a:endParaRPr lang="zh-TW" altLang="en-US" dirty="0"/>
          </a:p>
        </p:txBody>
      </p:sp>
      <p:sp>
        <p:nvSpPr>
          <p:cNvPr id="9" name="內容版面配置區 8"/>
          <p:cNvSpPr>
            <a:spLocks noGrp="1"/>
          </p:cNvSpPr>
          <p:nvPr>
            <p:ph idx="1"/>
          </p:nvPr>
        </p:nvSpPr>
        <p:spPr/>
        <p:txBody>
          <a:bodyPr/>
          <a:lstStyle/>
          <a:p>
            <a:r>
              <a:rPr lang="zh-TW" altLang="en-US" dirty="0" smtClean="0"/>
              <a:t>繼續尋找增廣路並增廣</a:t>
            </a:r>
            <a:endParaRPr lang="en-US" altLang="zh-TW" dirty="0" smtClean="0"/>
          </a:p>
        </p:txBody>
      </p:sp>
    </p:spTree>
    <p:extLst>
      <p:ext uri="{BB962C8B-B14F-4D97-AF65-F5344CB8AC3E}">
        <p14:creationId xmlns:p14="http://schemas.microsoft.com/office/powerpoint/2010/main" val="311652080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8907" y="2370442"/>
            <a:ext cx="5437662" cy="3941458"/>
          </a:xfrm>
          <a:prstGeom prst="rect">
            <a:avLst/>
          </a:prstGeom>
        </p:spPr>
      </p:pic>
      <p:sp>
        <p:nvSpPr>
          <p:cNvPr id="2" name="標題 1">
            <a:extLst>
              <a:ext uri="{FF2B5EF4-FFF2-40B4-BE49-F238E27FC236}">
                <a16:creationId xmlns="" xmlns:a16="http://schemas.microsoft.com/office/drawing/2014/main" id="{F8731630-D65B-4E4B-ADAE-3017772A52D2}"/>
              </a:ext>
            </a:extLst>
          </p:cNvPr>
          <p:cNvSpPr>
            <a:spLocks noGrp="1"/>
          </p:cNvSpPr>
          <p:nvPr>
            <p:ph type="title"/>
          </p:nvPr>
        </p:nvSpPr>
        <p:spPr/>
        <p:txBody>
          <a:bodyPr/>
          <a:lstStyle/>
          <a:p>
            <a:r>
              <a:rPr lang="zh-TW" altLang="en-US" dirty="0" smtClean="0"/>
              <a:t>剩餘網路</a:t>
            </a:r>
            <a:endParaRPr lang="zh-TW" altLang="en-US" dirty="0"/>
          </a:p>
        </p:txBody>
      </p:sp>
      <p:sp>
        <p:nvSpPr>
          <p:cNvPr id="9" name="內容版面配置區 8"/>
          <p:cNvSpPr>
            <a:spLocks noGrp="1"/>
          </p:cNvSpPr>
          <p:nvPr>
            <p:ph idx="1"/>
          </p:nvPr>
        </p:nvSpPr>
        <p:spPr/>
        <p:txBody>
          <a:bodyPr/>
          <a:lstStyle/>
          <a:p>
            <a:r>
              <a:rPr lang="zh-TW" altLang="en-US" dirty="0" smtClean="0"/>
              <a:t>繼續尋找增廣路並增廣</a:t>
            </a:r>
            <a:endParaRPr lang="en-US" altLang="zh-TW" dirty="0" smtClean="0"/>
          </a:p>
        </p:txBody>
      </p:sp>
    </p:spTree>
    <p:extLst>
      <p:ext uri="{BB962C8B-B14F-4D97-AF65-F5344CB8AC3E}">
        <p14:creationId xmlns:p14="http://schemas.microsoft.com/office/powerpoint/2010/main" val="24671846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8907" y="2370442"/>
            <a:ext cx="5437662" cy="3941458"/>
          </a:xfrm>
          <a:prstGeom prst="rect">
            <a:avLst/>
          </a:prstGeom>
        </p:spPr>
      </p:pic>
      <p:sp>
        <p:nvSpPr>
          <p:cNvPr id="2" name="標題 1">
            <a:extLst>
              <a:ext uri="{FF2B5EF4-FFF2-40B4-BE49-F238E27FC236}">
                <a16:creationId xmlns="" xmlns:a16="http://schemas.microsoft.com/office/drawing/2014/main" id="{F8731630-D65B-4E4B-ADAE-3017772A52D2}"/>
              </a:ext>
            </a:extLst>
          </p:cNvPr>
          <p:cNvSpPr>
            <a:spLocks noGrp="1"/>
          </p:cNvSpPr>
          <p:nvPr>
            <p:ph type="title"/>
          </p:nvPr>
        </p:nvSpPr>
        <p:spPr/>
        <p:txBody>
          <a:bodyPr/>
          <a:lstStyle/>
          <a:p>
            <a:r>
              <a:rPr lang="zh-TW" altLang="en-US" dirty="0" smtClean="0"/>
              <a:t>剩餘網路</a:t>
            </a:r>
            <a:endParaRPr lang="zh-TW" altLang="en-US" dirty="0"/>
          </a:p>
        </p:txBody>
      </p:sp>
      <mc:AlternateContent xmlns:mc="http://schemas.openxmlformats.org/markup-compatibility/2006" xmlns:a14="http://schemas.microsoft.com/office/drawing/2010/main">
        <mc:Choice Requires="a14">
          <p:sp>
            <p:nvSpPr>
              <p:cNvPr id="9" name="內容版面配置區 8"/>
              <p:cNvSpPr>
                <a:spLocks noGrp="1"/>
              </p:cNvSpPr>
              <p:nvPr>
                <p:ph idx="1"/>
              </p:nvPr>
            </p:nvSpPr>
            <p:spPr/>
            <p:txBody>
              <a:bodyPr/>
              <a:lstStyle/>
              <a:p>
                <a:r>
                  <a:rPr lang="zh-TW" altLang="en-US" dirty="0"/>
                  <a:t>總流量再增加</a:t>
                </a:r>
                <a14:m>
                  <m:oMath xmlns:m="http://schemas.openxmlformats.org/officeDocument/2006/math">
                    <m:r>
                      <a:rPr lang="zh-TW" altLang="en-US" i="1" dirty="0">
                        <a:latin typeface="Cambria Math" panose="02040503050406030204" pitchFamily="18" charset="0"/>
                      </a:rPr>
                      <m:t> </m:t>
                    </m:r>
                    <m:r>
                      <a:rPr lang="en-US" altLang="zh-TW" i="1" dirty="0">
                        <a:latin typeface="Cambria Math" panose="02040503050406030204" pitchFamily="18" charset="0"/>
                      </a:rPr>
                      <m:t>1</m:t>
                    </m:r>
                    <m:r>
                      <a:rPr lang="zh-TW" altLang="en-US" i="1" dirty="0">
                        <a:latin typeface="Cambria Math" panose="02040503050406030204" pitchFamily="18" charset="0"/>
                      </a:rPr>
                      <m:t> </m:t>
                    </m:r>
                  </m:oMath>
                </a14:m>
                <a:endParaRPr lang="en-US" altLang="zh-TW" dirty="0" smtClean="0"/>
              </a:p>
              <a:p>
                <a:r>
                  <a:rPr lang="zh-TW" altLang="en-US" dirty="0" smtClean="0"/>
                  <a:t>要記得反向邊也要減少相</a:t>
                </a:r>
                <a:r>
                  <a:rPr lang="zh-TW" altLang="en-US" dirty="0"/>
                  <a:t>等</a:t>
                </a:r>
                <a:r>
                  <a:rPr lang="en-US" altLang="zh-TW" dirty="0" smtClean="0"/>
                  <a:t/>
                </a:r>
                <a:br>
                  <a:rPr lang="en-US" altLang="zh-TW" dirty="0" smtClean="0"/>
                </a:br>
                <a:r>
                  <a:rPr lang="zh-TW" altLang="en-US" dirty="0" smtClean="0"/>
                  <a:t>的流量</a:t>
                </a:r>
                <a:endParaRPr lang="en-US" altLang="zh-TW" dirty="0" smtClean="0"/>
              </a:p>
            </p:txBody>
          </p:sp>
        </mc:Choice>
        <mc:Fallback xmlns="">
          <p:sp>
            <p:nvSpPr>
              <p:cNvPr id="9" name="內容版面配置區 8"/>
              <p:cNvSpPr>
                <a:spLocks noGrp="1" noRot="1" noChangeAspect="1" noMove="1" noResize="1" noEditPoints="1" noAdjustHandles="1" noChangeArrowheads="1" noChangeShapeType="1" noTextEdit="1"/>
              </p:cNvSpPr>
              <p:nvPr>
                <p:ph idx="1"/>
              </p:nvPr>
            </p:nvSpPr>
            <p:spPr>
              <a:blipFill rotWithShape="0">
                <a:blip r:embed="rId3"/>
                <a:stretch>
                  <a:fillRect l="-1333" t="-2941"/>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413196208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8907" y="2370442"/>
            <a:ext cx="5437662" cy="3941458"/>
          </a:xfrm>
          <a:prstGeom prst="rect">
            <a:avLst/>
          </a:prstGeom>
        </p:spPr>
      </p:pic>
      <p:sp>
        <p:nvSpPr>
          <p:cNvPr id="2" name="標題 1">
            <a:extLst>
              <a:ext uri="{FF2B5EF4-FFF2-40B4-BE49-F238E27FC236}">
                <a16:creationId xmlns="" xmlns:a16="http://schemas.microsoft.com/office/drawing/2014/main" id="{F8731630-D65B-4E4B-ADAE-3017772A52D2}"/>
              </a:ext>
            </a:extLst>
          </p:cNvPr>
          <p:cNvSpPr>
            <a:spLocks noGrp="1"/>
          </p:cNvSpPr>
          <p:nvPr>
            <p:ph type="title"/>
          </p:nvPr>
        </p:nvSpPr>
        <p:spPr/>
        <p:txBody>
          <a:bodyPr/>
          <a:lstStyle/>
          <a:p>
            <a:r>
              <a:rPr lang="zh-TW" altLang="en-US" dirty="0" smtClean="0"/>
              <a:t>剩餘網路</a:t>
            </a:r>
            <a:endParaRPr lang="zh-TW" altLang="en-US" dirty="0"/>
          </a:p>
        </p:txBody>
      </p:sp>
      <mc:AlternateContent xmlns:mc="http://schemas.openxmlformats.org/markup-compatibility/2006" xmlns:a14="http://schemas.microsoft.com/office/drawing/2010/main">
        <mc:Choice Requires="a14">
          <p:sp>
            <p:nvSpPr>
              <p:cNvPr id="9" name="內容版面配置區 8"/>
              <p:cNvSpPr>
                <a:spLocks noGrp="1"/>
              </p:cNvSpPr>
              <p:nvPr>
                <p:ph idx="1"/>
              </p:nvPr>
            </p:nvSpPr>
            <p:spPr/>
            <p:txBody>
              <a:bodyPr/>
              <a:lstStyle/>
              <a:p>
                <a:r>
                  <a:rPr lang="zh-TW" altLang="en-US" dirty="0" smtClean="0"/>
                  <a:t>發現在剩餘網路上已經找不到增廣路了，此時得到的總流量</a:t>
                </a:r>
                <a14:m>
                  <m:oMath xmlns:m="http://schemas.openxmlformats.org/officeDocument/2006/math">
                    <m:r>
                      <a:rPr lang="zh-TW" altLang="en-US" i="1" dirty="0">
                        <a:latin typeface="Cambria Math" panose="02040503050406030204" pitchFamily="18" charset="0"/>
                      </a:rPr>
                      <m:t> </m:t>
                    </m:r>
                    <m:r>
                      <a:rPr lang="en-US" altLang="zh-TW" i="1" dirty="0" smtClean="0">
                        <a:latin typeface="Cambria Math" panose="02040503050406030204" pitchFamily="18" charset="0"/>
                      </a:rPr>
                      <m:t>2</m:t>
                    </m:r>
                    <m:r>
                      <a:rPr lang="zh-TW" altLang="en-US" i="1" dirty="0">
                        <a:latin typeface="Cambria Math" panose="02040503050406030204" pitchFamily="18" charset="0"/>
                      </a:rPr>
                      <m:t> </m:t>
                    </m:r>
                  </m:oMath>
                </a14:m>
                <a:r>
                  <a:rPr lang="zh-TW" altLang="en-US" dirty="0" smtClean="0"/>
                  <a:t>為最大流</a:t>
                </a:r>
                <a:endParaRPr lang="en-US" altLang="zh-TW" dirty="0" smtClean="0"/>
              </a:p>
            </p:txBody>
          </p:sp>
        </mc:Choice>
        <mc:Fallback xmlns="">
          <p:sp>
            <p:nvSpPr>
              <p:cNvPr id="9" name="內容版面配置區 8"/>
              <p:cNvSpPr>
                <a:spLocks noGrp="1" noRot="1" noChangeAspect="1" noMove="1" noResize="1" noEditPoints="1" noAdjustHandles="1" noChangeArrowheads="1" noChangeShapeType="1" noTextEdit="1"/>
              </p:cNvSpPr>
              <p:nvPr>
                <p:ph idx="1"/>
              </p:nvPr>
            </p:nvSpPr>
            <p:spPr>
              <a:blipFill rotWithShape="0">
                <a:blip r:embed="rId3"/>
                <a:stretch>
                  <a:fillRect l="-1333" t="-2941"/>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87800736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F8731630-D65B-4E4B-ADAE-3017772A52D2}"/>
              </a:ext>
            </a:extLst>
          </p:cNvPr>
          <p:cNvSpPr>
            <a:spLocks noGrp="1"/>
          </p:cNvSpPr>
          <p:nvPr>
            <p:ph type="title"/>
          </p:nvPr>
        </p:nvSpPr>
        <p:spPr/>
        <p:txBody>
          <a:bodyPr/>
          <a:lstStyle/>
          <a:p>
            <a:r>
              <a:rPr lang="zh-TW" altLang="en-US" dirty="0" smtClean="0"/>
              <a:t>剩餘網路</a:t>
            </a:r>
            <a:endParaRPr lang="zh-TW" altLang="en-US" dirty="0"/>
          </a:p>
        </p:txBody>
      </p:sp>
      <mc:AlternateContent xmlns:mc="http://schemas.openxmlformats.org/markup-compatibility/2006" xmlns:a14="http://schemas.microsoft.com/office/drawing/2010/main">
        <mc:Choice Requires="a14">
          <p:sp>
            <p:nvSpPr>
              <p:cNvPr id="9" name="內容版面配置區 8"/>
              <p:cNvSpPr>
                <a:spLocks noGrp="1"/>
              </p:cNvSpPr>
              <p:nvPr>
                <p:ph idx="1"/>
              </p:nvPr>
            </p:nvSpPr>
            <p:spPr>
              <a:xfrm>
                <a:off x="838199" y="1825625"/>
                <a:ext cx="11083119" cy="4351338"/>
              </a:xfrm>
            </p:spPr>
            <p:txBody>
              <a:bodyPr/>
              <a:lstStyle/>
              <a:p>
                <a:r>
                  <a:rPr lang="zh-TW" altLang="en-US" dirty="0" smtClean="0"/>
                  <a:t>問題來了，每次進行增廣時要增加多少總流量呢？</a:t>
                </a:r>
                <a:endParaRPr lang="en-US" altLang="zh-TW" dirty="0" smtClean="0"/>
              </a:p>
              <a:p>
                <a:endParaRPr lang="en-US" altLang="zh-TW" dirty="0"/>
              </a:p>
              <a:p>
                <a:r>
                  <a:rPr lang="zh-TW" altLang="en-US" dirty="0" smtClean="0"/>
                  <a:t>你會發現，假設你選了一條路徑</a:t>
                </a:r>
                <a14:m>
                  <m:oMath xmlns:m="http://schemas.openxmlformats.org/officeDocument/2006/math">
                    <m:r>
                      <a:rPr lang="en-US" altLang="zh-TW" b="0" i="0" smtClean="0">
                        <a:latin typeface="Cambria Math" panose="02040503050406030204" pitchFamily="18" charset="0"/>
                      </a:rPr>
                      <m:t> </m:t>
                    </m:r>
                    <m:r>
                      <a:rPr lang="en-US" altLang="zh-TW" b="0" i="1" smtClean="0">
                        <a:latin typeface="Cambria Math" panose="02040503050406030204" pitchFamily="18" charset="0"/>
                      </a:rPr>
                      <m:t>𝑠</m:t>
                    </m:r>
                    <m:r>
                      <a:rPr lang="en-US" altLang="zh-TW" b="0" i="1" smtClean="0">
                        <a:latin typeface="Cambria Math" panose="02040503050406030204" pitchFamily="18" charset="0"/>
                        <a:ea typeface="Cambria Math" panose="02040503050406030204" pitchFamily="18" charset="0"/>
                      </a:rPr>
                      <m:t>→</m:t>
                    </m:r>
                    <m:sSub>
                      <m:sSubPr>
                        <m:ctrlPr>
                          <a:rPr lang="en-US" altLang="zh-TW" b="0" i="1" smtClean="0">
                            <a:latin typeface="Cambria Math" panose="02040503050406030204" pitchFamily="18" charset="0"/>
                            <a:ea typeface="Cambria Math" panose="02040503050406030204" pitchFamily="18" charset="0"/>
                          </a:rPr>
                        </m:ctrlPr>
                      </m:sSubPr>
                      <m:e>
                        <m:r>
                          <a:rPr lang="en-US" altLang="zh-TW" b="0" i="1" smtClean="0">
                            <a:latin typeface="Cambria Math" panose="02040503050406030204" pitchFamily="18" charset="0"/>
                            <a:ea typeface="Cambria Math" panose="02040503050406030204" pitchFamily="18" charset="0"/>
                          </a:rPr>
                          <m:t>𝑣</m:t>
                        </m:r>
                      </m:e>
                      <m:sub>
                        <m:r>
                          <a:rPr lang="en-US" altLang="zh-TW" b="0" i="1" smtClean="0">
                            <a:latin typeface="Cambria Math" panose="02040503050406030204" pitchFamily="18" charset="0"/>
                            <a:ea typeface="Cambria Math" panose="02040503050406030204" pitchFamily="18" charset="0"/>
                          </a:rPr>
                          <m:t>1</m:t>
                        </m:r>
                      </m:sub>
                    </m:sSub>
                    <m:r>
                      <a:rPr lang="en-US" altLang="zh-TW" b="0" i="1" smtClean="0">
                        <a:latin typeface="Cambria Math" panose="02040503050406030204" pitchFamily="18" charset="0"/>
                        <a:ea typeface="Cambria Math" panose="02040503050406030204" pitchFamily="18" charset="0"/>
                      </a:rPr>
                      <m:t>→</m:t>
                    </m:r>
                    <m:sSub>
                      <m:sSubPr>
                        <m:ctrlPr>
                          <a:rPr lang="en-US" altLang="zh-TW" b="0" i="1" smtClean="0">
                            <a:latin typeface="Cambria Math" panose="02040503050406030204" pitchFamily="18" charset="0"/>
                            <a:ea typeface="Cambria Math" panose="02040503050406030204" pitchFamily="18" charset="0"/>
                          </a:rPr>
                        </m:ctrlPr>
                      </m:sSubPr>
                      <m:e>
                        <m:r>
                          <a:rPr lang="en-US" altLang="zh-TW" b="0" i="1" smtClean="0">
                            <a:latin typeface="Cambria Math" panose="02040503050406030204" pitchFamily="18" charset="0"/>
                            <a:ea typeface="Cambria Math" panose="02040503050406030204" pitchFamily="18" charset="0"/>
                          </a:rPr>
                          <m:t>𝑣</m:t>
                        </m:r>
                      </m:e>
                      <m:sub>
                        <m:r>
                          <a:rPr lang="en-US" altLang="zh-TW" b="0" i="1" smtClean="0">
                            <a:latin typeface="Cambria Math" panose="02040503050406030204" pitchFamily="18" charset="0"/>
                            <a:ea typeface="Cambria Math" panose="02040503050406030204" pitchFamily="18" charset="0"/>
                          </a:rPr>
                          <m:t>2</m:t>
                        </m:r>
                      </m:sub>
                    </m:sSub>
                    <m:r>
                      <a:rPr lang="en-US" altLang="zh-TW" b="0" i="1" smtClean="0">
                        <a:latin typeface="Cambria Math" panose="02040503050406030204" pitchFamily="18" charset="0"/>
                        <a:ea typeface="Cambria Math" panose="02040503050406030204" pitchFamily="18" charset="0"/>
                      </a:rPr>
                      <m:t>→⋯→</m:t>
                    </m:r>
                    <m:sSub>
                      <m:sSubPr>
                        <m:ctrlPr>
                          <a:rPr lang="en-US" altLang="zh-TW" b="0" i="1" smtClean="0">
                            <a:latin typeface="Cambria Math" panose="02040503050406030204" pitchFamily="18" charset="0"/>
                            <a:ea typeface="Cambria Math" panose="02040503050406030204" pitchFamily="18" charset="0"/>
                          </a:rPr>
                        </m:ctrlPr>
                      </m:sSubPr>
                      <m:e>
                        <m:r>
                          <a:rPr lang="en-US" altLang="zh-TW" b="0" i="1" smtClean="0">
                            <a:latin typeface="Cambria Math" panose="02040503050406030204" pitchFamily="18" charset="0"/>
                            <a:ea typeface="Cambria Math" panose="02040503050406030204" pitchFamily="18" charset="0"/>
                          </a:rPr>
                          <m:t>𝑣</m:t>
                        </m:r>
                      </m:e>
                      <m:sub>
                        <m:r>
                          <a:rPr lang="en-US" altLang="zh-TW" b="0" i="1" smtClean="0">
                            <a:latin typeface="Cambria Math" panose="02040503050406030204" pitchFamily="18" charset="0"/>
                            <a:ea typeface="Cambria Math" panose="02040503050406030204" pitchFamily="18" charset="0"/>
                          </a:rPr>
                          <m:t>𝑘</m:t>
                        </m:r>
                      </m:sub>
                    </m:sSub>
                    <m:r>
                      <a:rPr lang="en-US" altLang="zh-TW" b="0" i="1" smtClean="0">
                        <a:latin typeface="Cambria Math" panose="02040503050406030204" pitchFamily="18" charset="0"/>
                        <a:ea typeface="Cambria Math" panose="02040503050406030204" pitchFamily="18" charset="0"/>
                      </a:rPr>
                      <m:t>→</m:t>
                    </m:r>
                    <m:r>
                      <a:rPr lang="en-US" altLang="zh-TW" b="0" i="1" smtClean="0">
                        <a:latin typeface="Cambria Math" panose="02040503050406030204" pitchFamily="18" charset="0"/>
                        <a:ea typeface="Cambria Math" panose="02040503050406030204" pitchFamily="18" charset="0"/>
                      </a:rPr>
                      <m:t>𝑡</m:t>
                    </m:r>
                    <m:r>
                      <a:rPr lang="en-US" altLang="zh-TW" b="0" i="1" smtClean="0">
                        <a:latin typeface="Cambria Math" panose="02040503050406030204" pitchFamily="18" charset="0"/>
                      </a:rPr>
                      <m:t> </m:t>
                    </m:r>
                  </m:oMath>
                </a14:m>
                <a:r>
                  <a:rPr lang="en-US" altLang="zh-TW" dirty="0" smtClean="0"/>
                  <a:t/>
                </a:r>
                <a:br>
                  <a:rPr lang="en-US" altLang="zh-TW" dirty="0" smtClean="0"/>
                </a:br>
                <a:r>
                  <a:rPr lang="zh-TW" altLang="en-US" dirty="0" smtClean="0"/>
                  <a:t>則增加的總流量為</a:t>
                </a:r>
                <a14:m>
                  <m:oMath xmlns:m="http://schemas.openxmlformats.org/officeDocument/2006/math">
                    <m:r>
                      <a:rPr lang="zh-TW" altLang="en-US" b="0" i="1" dirty="0">
                        <a:latin typeface="Cambria Math" panose="02040503050406030204" pitchFamily="18" charset="0"/>
                      </a:rPr>
                      <m:t> </m:t>
                    </m:r>
                    <m:func>
                      <m:funcPr>
                        <m:ctrlPr>
                          <a:rPr lang="en-US" altLang="zh-TW" b="0" i="1" dirty="0" smtClean="0">
                            <a:latin typeface="Cambria Math" panose="02040503050406030204" pitchFamily="18" charset="0"/>
                          </a:rPr>
                        </m:ctrlPr>
                      </m:funcPr>
                      <m:fName>
                        <m:r>
                          <m:rPr>
                            <m:sty m:val="p"/>
                          </m:rPr>
                          <a:rPr lang="en-US" altLang="zh-TW" b="0" i="0" dirty="0" smtClean="0">
                            <a:latin typeface="Cambria Math" panose="02040503050406030204" pitchFamily="18" charset="0"/>
                          </a:rPr>
                          <m:t>min</m:t>
                        </m:r>
                      </m:fName>
                      <m:e>
                        <m:d>
                          <m:dPr>
                            <m:begChr m:val="{"/>
                            <m:endChr m:val="}"/>
                            <m:ctrlPr>
                              <a:rPr lang="en-US" altLang="zh-TW" b="0" i="1" dirty="0" smtClean="0">
                                <a:latin typeface="Cambria Math" panose="02040503050406030204" pitchFamily="18" charset="0"/>
                              </a:rPr>
                            </m:ctrlPr>
                          </m:dPr>
                          <m:e>
                            <m:r>
                              <a:rPr lang="en-US" altLang="zh-TW" b="0" i="1" dirty="0" smtClean="0">
                                <a:latin typeface="Cambria Math" panose="02040503050406030204" pitchFamily="18" charset="0"/>
                              </a:rPr>
                              <m:t>𝑟</m:t>
                            </m:r>
                            <m:d>
                              <m:dPr>
                                <m:ctrlPr>
                                  <a:rPr lang="en-US" altLang="zh-TW" b="0" i="1" dirty="0" smtClean="0">
                                    <a:latin typeface="Cambria Math" panose="02040503050406030204" pitchFamily="18" charset="0"/>
                                  </a:rPr>
                                </m:ctrlPr>
                              </m:dPr>
                              <m:e>
                                <m:r>
                                  <a:rPr lang="en-US" altLang="zh-TW" b="0" i="1" dirty="0" smtClean="0">
                                    <a:latin typeface="Cambria Math" panose="02040503050406030204" pitchFamily="18" charset="0"/>
                                  </a:rPr>
                                  <m:t>𝑠</m:t>
                                </m:r>
                                <m:r>
                                  <a:rPr lang="en-US" altLang="zh-TW" b="0" i="1" dirty="0" smtClean="0">
                                    <a:latin typeface="Cambria Math" panose="02040503050406030204" pitchFamily="18" charset="0"/>
                                  </a:rPr>
                                  <m:t>,</m:t>
                                </m:r>
                                <m:sSub>
                                  <m:sSubPr>
                                    <m:ctrlPr>
                                      <a:rPr lang="en-US" altLang="zh-TW" b="0" i="1" dirty="0" smtClean="0">
                                        <a:latin typeface="Cambria Math" panose="02040503050406030204" pitchFamily="18" charset="0"/>
                                      </a:rPr>
                                    </m:ctrlPr>
                                  </m:sSubPr>
                                  <m:e>
                                    <m:r>
                                      <a:rPr lang="en-US" altLang="zh-TW" b="0" i="1" dirty="0" smtClean="0">
                                        <a:latin typeface="Cambria Math" panose="02040503050406030204" pitchFamily="18" charset="0"/>
                                      </a:rPr>
                                      <m:t>𝑣</m:t>
                                    </m:r>
                                  </m:e>
                                  <m:sub>
                                    <m:r>
                                      <a:rPr lang="en-US" altLang="zh-TW" b="0" i="1" dirty="0" smtClean="0">
                                        <a:latin typeface="Cambria Math" panose="02040503050406030204" pitchFamily="18" charset="0"/>
                                      </a:rPr>
                                      <m:t>1</m:t>
                                    </m:r>
                                  </m:sub>
                                </m:sSub>
                              </m:e>
                            </m:d>
                            <m:r>
                              <a:rPr lang="en-US" altLang="zh-TW" b="0" i="1" dirty="0" smtClean="0">
                                <a:latin typeface="Cambria Math" panose="02040503050406030204" pitchFamily="18" charset="0"/>
                              </a:rPr>
                              <m:t>, </m:t>
                            </m:r>
                            <m:r>
                              <a:rPr lang="en-US" altLang="zh-TW" b="0" i="1" dirty="0" smtClean="0">
                                <a:latin typeface="Cambria Math" panose="02040503050406030204" pitchFamily="18" charset="0"/>
                              </a:rPr>
                              <m:t>𝑟</m:t>
                            </m:r>
                            <m:d>
                              <m:dPr>
                                <m:ctrlPr>
                                  <a:rPr lang="en-US" altLang="zh-TW" b="0" i="1" dirty="0" smtClean="0">
                                    <a:latin typeface="Cambria Math" panose="02040503050406030204" pitchFamily="18" charset="0"/>
                                  </a:rPr>
                                </m:ctrlPr>
                              </m:dPr>
                              <m:e>
                                <m:sSub>
                                  <m:sSubPr>
                                    <m:ctrlPr>
                                      <a:rPr lang="en-US" altLang="zh-TW" b="0" i="1" dirty="0" smtClean="0">
                                        <a:latin typeface="Cambria Math" panose="02040503050406030204" pitchFamily="18" charset="0"/>
                                      </a:rPr>
                                    </m:ctrlPr>
                                  </m:sSubPr>
                                  <m:e>
                                    <m:r>
                                      <a:rPr lang="en-US" altLang="zh-TW" b="0" i="1" dirty="0" smtClean="0">
                                        <a:latin typeface="Cambria Math" panose="02040503050406030204" pitchFamily="18" charset="0"/>
                                      </a:rPr>
                                      <m:t>𝑣</m:t>
                                    </m:r>
                                  </m:e>
                                  <m:sub>
                                    <m:r>
                                      <a:rPr lang="en-US" altLang="zh-TW" b="0" i="1" dirty="0" smtClean="0">
                                        <a:latin typeface="Cambria Math" panose="02040503050406030204" pitchFamily="18" charset="0"/>
                                      </a:rPr>
                                      <m:t>1</m:t>
                                    </m:r>
                                  </m:sub>
                                </m:sSub>
                                <m:r>
                                  <a:rPr lang="en-US" altLang="zh-TW" b="0" i="1" dirty="0" smtClean="0">
                                    <a:latin typeface="Cambria Math" panose="02040503050406030204" pitchFamily="18" charset="0"/>
                                  </a:rPr>
                                  <m:t>,</m:t>
                                </m:r>
                                <m:sSub>
                                  <m:sSubPr>
                                    <m:ctrlPr>
                                      <a:rPr lang="en-US" altLang="zh-TW" b="0" i="1" dirty="0" smtClean="0">
                                        <a:latin typeface="Cambria Math" panose="02040503050406030204" pitchFamily="18" charset="0"/>
                                      </a:rPr>
                                    </m:ctrlPr>
                                  </m:sSubPr>
                                  <m:e>
                                    <m:r>
                                      <a:rPr lang="en-US" altLang="zh-TW" b="0" i="1" dirty="0" smtClean="0">
                                        <a:latin typeface="Cambria Math" panose="02040503050406030204" pitchFamily="18" charset="0"/>
                                      </a:rPr>
                                      <m:t>𝑣</m:t>
                                    </m:r>
                                  </m:e>
                                  <m:sub>
                                    <m:r>
                                      <a:rPr lang="en-US" altLang="zh-TW" b="0" i="1" dirty="0" smtClean="0">
                                        <a:latin typeface="Cambria Math" panose="02040503050406030204" pitchFamily="18" charset="0"/>
                                      </a:rPr>
                                      <m:t>2</m:t>
                                    </m:r>
                                  </m:sub>
                                </m:sSub>
                              </m:e>
                            </m:d>
                            <m:r>
                              <a:rPr lang="en-US" altLang="zh-TW" b="0" i="1" dirty="0" smtClean="0">
                                <a:latin typeface="Cambria Math" panose="02040503050406030204" pitchFamily="18" charset="0"/>
                              </a:rPr>
                              <m:t>, </m:t>
                            </m:r>
                            <m:r>
                              <a:rPr lang="en-US" altLang="zh-TW" b="0" i="1" dirty="0" smtClean="0">
                                <a:latin typeface="Cambria Math" panose="02040503050406030204" pitchFamily="18" charset="0"/>
                                <a:ea typeface="Cambria Math" panose="02040503050406030204" pitchFamily="18" charset="0"/>
                              </a:rPr>
                              <m:t>⋯, </m:t>
                            </m:r>
                            <m:r>
                              <a:rPr lang="en-US" altLang="zh-TW" b="0" i="1" dirty="0" smtClean="0">
                                <a:latin typeface="Cambria Math" panose="02040503050406030204" pitchFamily="18" charset="0"/>
                                <a:ea typeface="Cambria Math" panose="02040503050406030204" pitchFamily="18" charset="0"/>
                              </a:rPr>
                              <m:t>𝑟</m:t>
                            </m:r>
                            <m:d>
                              <m:dPr>
                                <m:ctrlPr>
                                  <a:rPr lang="en-US" altLang="zh-TW" b="0" i="1" dirty="0" smtClean="0">
                                    <a:latin typeface="Cambria Math" panose="02040503050406030204" pitchFamily="18" charset="0"/>
                                    <a:ea typeface="Cambria Math" panose="02040503050406030204" pitchFamily="18" charset="0"/>
                                  </a:rPr>
                                </m:ctrlPr>
                              </m:dPr>
                              <m:e>
                                <m:sSub>
                                  <m:sSubPr>
                                    <m:ctrlPr>
                                      <a:rPr lang="en-US" altLang="zh-TW" b="0" i="1" dirty="0" smtClean="0">
                                        <a:latin typeface="Cambria Math" panose="02040503050406030204" pitchFamily="18" charset="0"/>
                                        <a:ea typeface="Cambria Math" panose="02040503050406030204" pitchFamily="18" charset="0"/>
                                      </a:rPr>
                                    </m:ctrlPr>
                                  </m:sSubPr>
                                  <m:e>
                                    <m:r>
                                      <a:rPr lang="en-US" altLang="zh-TW" b="0" i="1" dirty="0" smtClean="0">
                                        <a:latin typeface="Cambria Math" panose="02040503050406030204" pitchFamily="18" charset="0"/>
                                        <a:ea typeface="Cambria Math" panose="02040503050406030204" pitchFamily="18" charset="0"/>
                                      </a:rPr>
                                      <m:t>𝑣</m:t>
                                    </m:r>
                                  </m:e>
                                  <m:sub>
                                    <m:r>
                                      <a:rPr lang="en-US" altLang="zh-TW" b="0" i="1" dirty="0" smtClean="0">
                                        <a:latin typeface="Cambria Math" panose="02040503050406030204" pitchFamily="18" charset="0"/>
                                        <a:ea typeface="Cambria Math" panose="02040503050406030204" pitchFamily="18" charset="0"/>
                                      </a:rPr>
                                      <m:t>𝑘</m:t>
                                    </m:r>
                                  </m:sub>
                                </m:sSub>
                                <m:r>
                                  <a:rPr lang="en-US" altLang="zh-TW" b="0" i="1" dirty="0" smtClean="0">
                                    <a:latin typeface="Cambria Math" panose="02040503050406030204" pitchFamily="18" charset="0"/>
                                    <a:ea typeface="Cambria Math" panose="02040503050406030204" pitchFamily="18" charset="0"/>
                                  </a:rPr>
                                  <m:t>,</m:t>
                                </m:r>
                                <m:r>
                                  <a:rPr lang="en-US" altLang="zh-TW" b="0" i="1" dirty="0" smtClean="0">
                                    <a:latin typeface="Cambria Math" panose="02040503050406030204" pitchFamily="18" charset="0"/>
                                    <a:ea typeface="Cambria Math" panose="02040503050406030204" pitchFamily="18" charset="0"/>
                                  </a:rPr>
                                  <m:t>𝑡</m:t>
                                </m:r>
                              </m:e>
                            </m:d>
                          </m:e>
                        </m:d>
                        <m:r>
                          <a:rPr lang="en-US" altLang="zh-TW" b="0" i="1" dirty="0" smtClean="0">
                            <a:latin typeface="Cambria Math" panose="02040503050406030204" pitchFamily="18" charset="0"/>
                            <a:ea typeface="Cambria Math" panose="02040503050406030204" pitchFamily="18" charset="0"/>
                          </a:rPr>
                          <m:t> </m:t>
                        </m:r>
                      </m:e>
                    </m:func>
                  </m:oMath>
                </a14:m>
                <a:r>
                  <a:rPr lang="en-US" altLang="zh-TW" b="0" dirty="0" smtClean="0">
                    <a:ea typeface="Cambria Math" panose="02040503050406030204" pitchFamily="18" charset="0"/>
                  </a:rPr>
                  <a:t/>
                </a:r>
                <a:br>
                  <a:rPr lang="en-US" altLang="zh-TW" b="0" dirty="0" smtClean="0">
                    <a:ea typeface="Cambria Math" panose="02040503050406030204" pitchFamily="18" charset="0"/>
                  </a:rPr>
                </a:br>
                <a:r>
                  <a:rPr lang="zh-TW" altLang="en-US" b="0" dirty="0" smtClean="0"/>
                  <a:t>也就是路徑上剩餘流量的最小值</a:t>
                </a:r>
                <a:endParaRPr lang="en-US" altLang="zh-TW" dirty="0" smtClean="0"/>
              </a:p>
            </p:txBody>
          </p:sp>
        </mc:Choice>
        <mc:Fallback xmlns="">
          <p:sp>
            <p:nvSpPr>
              <p:cNvPr id="9" name="內容版面配置區 8"/>
              <p:cNvSpPr>
                <a:spLocks noGrp="1" noRot="1" noChangeAspect="1" noMove="1" noResize="1" noEditPoints="1" noAdjustHandles="1" noChangeArrowheads="1" noChangeShapeType="1" noTextEdit="1"/>
              </p:cNvSpPr>
              <p:nvPr>
                <p:ph idx="1"/>
              </p:nvPr>
            </p:nvSpPr>
            <p:spPr>
              <a:xfrm>
                <a:off x="838199" y="1825625"/>
                <a:ext cx="11083119" cy="4351338"/>
              </a:xfrm>
              <a:blipFill rotWithShape="0">
                <a:blip r:embed="rId2"/>
                <a:stretch>
                  <a:fillRect l="-1209" t="-2941"/>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7129591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F8731630-D65B-4E4B-ADAE-3017772A52D2}"/>
              </a:ext>
            </a:extLst>
          </p:cNvPr>
          <p:cNvSpPr>
            <a:spLocks noGrp="1"/>
          </p:cNvSpPr>
          <p:nvPr>
            <p:ph type="title"/>
          </p:nvPr>
        </p:nvSpPr>
        <p:spPr/>
        <p:txBody>
          <a:bodyPr/>
          <a:lstStyle/>
          <a:p>
            <a:r>
              <a:rPr lang="zh-TW" altLang="en-US" dirty="0" smtClean="0"/>
              <a:t>二分圖最大匹配</a:t>
            </a:r>
            <a:endParaRPr lang="zh-TW" altLang="en-US"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 xmlns:a16="http://schemas.microsoft.com/office/drawing/2014/main" id="{D46730E1-C50B-468C-832F-9B47A713BA63}"/>
                  </a:ext>
                </a:extLst>
              </p:cNvPr>
              <p:cNvSpPr>
                <a:spLocks noGrp="1"/>
              </p:cNvSpPr>
              <p:nvPr>
                <p:ph idx="1"/>
              </p:nvPr>
            </p:nvSpPr>
            <p:spPr>
              <a:xfrm>
                <a:off x="838200" y="1825625"/>
                <a:ext cx="10707806" cy="4351338"/>
              </a:xfrm>
            </p:spPr>
            <p:txBody>
              <a:bodyPr>
                <a:normAutofit/>
              </a:bodyPr>
              <a:lstStyle/>
              <a:p>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這次只會講二分圖最大匹配，也就是在二分圖上所有邊的權重都是</a:t>
                </a:r>
                <a14:m>
                  <m:oMath xmlns:m="http://schemas.openxmlformats.org/officeDocument/2006/math">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r>
                      <a:rPr lang="en-US" altLang="zh-TW" i="1" dirty="0" smtClean="0">
                        <a:latin typeface="Cambria Math" panose="02040503050406030204" pitchFamily="18" charset="0"/>
                        <a:ea typeface="Meslo LG M for Powerline" panose="020B0609030804020204" pitchFamily="50" charset="0"/>
                        <a:cs typeface="Meslo LG M for Powerline" panose="020B0609030804020204" pitchFamily="50" charset="0"/>
                      </a:rPr>
                      <m:t>1</m:t>
                    </m:r>
                    <m:r>
                      <a:rPr lang="zh-TW" altLang="en-US" i="1" dirty="0">
                        <a:latin typeface="Cambria Math" panose="02040503050406030204" pitchFamily="18" charset="0"/>
                        <a:ea typeface="Meslo LG M for Powerline" panose="020B0609030804020204" pitchFamily="50" charset="0"/>
                        <a:cs typeface="Meslo LG M for Powerline" panose="020B0609030804020204" pitchFamily="50" charset="0"/>
                      </a:rPr>
                      <m:t> </m:t>
                    </m:r>
                  </m:oMath>
                </a14:m>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時的最大權匹配，如右圖同時也是這張圖的最大匹配</a:t>
                </a:r>
                <a:endParaRPr lang="en-US" altLang="zh-TW"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endParaRPr lang="en-US" altLang="zh-TW" dirty="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a:p>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最大匹配並不唯一，右</a:t>
                </a:r>
                <a:r>
                  <a:rPr lang="en-US" altLang="zh-TW"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
                </a:r>
                <a:br>
                  <a:rPr lang="en-US" altLang="zh-TW"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br>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圖也是這張圖其中一個</a:t>
                </a:r>
                <a:r>
                  <a:rPr lang="en-US" altLang="zh-TW"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
                </a:r>
                <a:br>
                  <a:rPr lang="en-US" altLang="zh-TW"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br>
                <a:r>
                  <a:rPr lang="zh-TW" altLang="en-US"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rPr>
                  <a:t>最大匹配</a:t>
                </a:r>
                <a:endParaRPr lang="en-US" altLang="zh-TW" dirty="0" smtClean="0">
                  <a:latin typeface="Meslo LG M for Powerline" panose="020B0609030804020204" pitchFamily="50" charset="0"/>
                  <a:ea typeface="Meslo LG M for Powerline" panose="020B0609030804020204" pitchFamily="50" charset="0"/>
                  <a:cs typeface="Meslo LG M for Powerline" panose="020B0609030804020204" pitchFamily="50" charset="0"/>
                </a:endParaRPr>
              </a:p>
            </p:txBody>
          </p:sp>
        </mc:Choice>
        <mc:Fallback xmlns="">
          <p:sp>
            <p:nvSpPr>
              <p:cNvPr id="3" name="內容版面配置區 2">
                <a:extLst>
                  <a:ext uri="{FF2B5EF4-FFF2-40B4-BE49-F238E27FC236}">
                    <a16:creationId xmlns:a14="http://schemas.microsoft.com/office/drawing/2010/main" xmlns="" xmlns:a16="http://schemas.microsoft.com/office/drawing/2014/main" id="{D46730E1-C50B-468C-832F-9B47A713BA63}"/>
                  </a:ext>
                </a:extLst>
              </p:cNvPr>
              <p:cNvSpPr>
                <a:spLocks noGrp="1" noRot="1" noChangeAspect="1" noMove="1" noResize="1" noEditPoints="1" noAdjustHandles="1" noChangeArrowheads="1" noChangeShapeType="1" noTextEdit="1"/>
              </p:cNvSpPr>
              <p:nvPr>
                <p:ph idx="1"/>
              </p:nvPr>
            </p:nvSpPr>
            <p:spPr>
              <a:xfrm>
                <a:off x="838200" y="1825625"/>
                <a:ext cx="10707806" cy="4351338"/>
              </a:xfrm>
              <a:blipFill rotWithShape="0">
                <a:blip r:embed="rId2"/>
                <a:stretch>
                  <a:fillRect l="-1310" t="-2941" r="-399"/>
                </a:stretch>
              </a:blipFill>
            </p:spPr>
            <p:txBody>
              <a:bodyPr/>
              <a:lstStyle/>
              <a:p>
                <a:r>
                  <a:rPr lang="zh-TW" altLang="en-US">
                    <a:noFill/>
                  </a:rPr>
                  <a:t> </a:t>
                </a:r>
              </a:p>
            </p:txBody>
          </p:sp>
        </mc:Fallback>
      </mc:AlternateContent>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0499" y="2882766"/>
            <a:ext cx="3003652" cy="3429134"/>
          </a:xfrm>
          <a:prstGeom prst="rect">
            <a:avLst/>
          </a:prstGeom>
        </p:spPr>
      </p:pic>
      <p:pic>
        <p:nvPicPr>
          <p:cNvPr id="5" name="圖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38702" y="2882766"/>
            <a:ext cx="3003652" cy="3429134"/>
          </a:xfrm>
          <a:prstGeom prst="rect">
            <a:avLst/>
          </a:prstGeom>
        </p:spPr>
      </p:pic>
    </p:spTree>
    <p:extLst>
      <p:ext uri="{BB962C8B-B14F-4D97-AF65-F5344CB8AC3E}">
        <p14:creationId xmlns:p14="http://schemas.microsoft.com/office/powerpoint/2010/main" val="2573388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F8731630-D65B-4E4B-ADAE-3017772A52D2}"/>
              </a:ext>
            </a:extLst>
          </p:cNvPr>
          <p:cNvSpPr>
            <a:spLocks noGrp="1"/>
          </p:cNvSpPr>
          <p:nvPr>
            <p:ph type="title"/>
          </p:nvPr>
        </p:nvSpPr>
        <p:spPr/>
        <p:txBody>
          <a:bodyPr/>
          <a:lstStyle/>
          <a:p>
            <a:r>
              <a:rPr lang="zh-TW" altLang="en-US" dirty="0" smtClean="0"/>
              <a:t>剩餘網路</a:t>
            </a:r>
            <a:endParaRPr lang="zh-TW" altLang="en-US" dirty="0"/>
          </a:p>
        </p:txBody>
      </p:sp>
      <mc:AlternateContent xmlns:mc="http://schemas.openxmlformats.org/markup-compatibility/2006" xmlns:a14="http://schemas.microsoft.com/office/drawing/2010/main">
        <mc:Choice Requires="a14">
          <p:sp>
            <p:nvSpPr>
              <p:cNvPr id="4" name="內容版面配置區 3"/>
              <p:cNvSpPr>
                <a:spLocks noGrp="1"/>
              </p:cNvSpPr>
              <p:nvPr>
                <p:ph idx="1"/>
              </p:nvPr>
            </p:nvSpPr>
            <p:spPr/>
            <p:txBody>
              <a:bodyPr/>
              <a:lstStyle/>
              <a:p>
                <a:r>
                  <a:rPr lang="zh-TW" altLang="en-US" dirty="0" smtClean="0"/>
                  <a:t>如下圖的增廣路可以增加</a:t>
                </a:r>
                <a14:m>
                  <m:oMath xmlns:m="http://schemas.openxmlformats.org/officeDocument/2006/math">
                    <m:r>
                      <a:rPr lang="zh-TW" altLang="en-US" i="1" dirty="0">
                        <a:latin typeface="Cambria Math" panose="02040503050406030204" pitchFamily="18" charset="0"/>
                      </a:rPr>
                      <m:t> </m:t>
                    </m:r>
                    <m:r>
                      <a:rPr lang="en-US" altLang="zh-TW" i="1" dirty="0" smtClean="0">
                        <a:latin typeface="Cambria Math" panose="02040503050406030204" pitchFamily="18" charset="0"/>
                      </a:rPr>
                      <m:t>2</m:t>
                    </m:r>
                    <m:r>
                      <a:rPr lang="zh-TW" altLang="en-US" i="1" dirty="0">
                        <a:latin typeface="Cambria Math" panose="02040503050406030204" pitchFamily="18" charset="0"/>
                      </a:rPr>
                      <m:t> </m:t>
                    </m:r>
                  </m:oMath>
                </a14:m>
                <a:r>
                  <a:rPr lang="zh-TW" altLang="en-US" dirty="0" smtClean="0"/>
                  <a:t>單位的總流量</a:t>
                </a:r>
                <a:endParaRPr lang="zh-TW" altLang="en-US" dirty="0"/>
              </a:p>
            </p:txBody>
          </p:sp>
        </mc:Choice>
        <mc:Fallback xmlns="">
          <p:sp>
            <p:nvSpPr>
              <p:cNvPr id="4" name="內容版面配置區 3"/>
              <p:cNvSpPr>
                <a:spLocks noGrp="1" noRot="1" noChangeAspect="1" noMove="1" noResize="1" noEditPoints="1" noAdjustHandles="1" noChangeArrowheads="1" noChangeShapeType="1" noTextEdit="1"/>
              </p:cNvSpPr>
              <p:nvPr>
                <p:ph idx="1"/>
              </p:nvPr>
            </p:nvSpPr>
            <p:spPr>
              <a:blipFill rotWithShape="0">
                <a:blip r:embed="rId2"/>
                <a:stretch>
                  <a:fillRect l="-1333" t="-2941"/>
                </a:stretch>
              </a:blipFill>
            </p:spPr>
            <p:txBody>
              <a:bodyPr/>
              <a:lstStyle/>
              <a:p>
                <a:r>
                  <a:rPr lang="zh-TW" altLang="en-US">
                    <a:noFill/>
                  </a:rPr>
                  <a:t> </a:t>
                </a:r>
              </a:p>
            </p:txBody>
          </p:sp>
        </mc:Fallback>
      </mc:AlternateContent>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7665" y="2464058"/>
            <a:ext cx="6901991" cy="4080044"/>
          </a:xfrm>
          <a:prstGeom prst="rect">
            <a:avLst/>
          </a:prstGeom>
        </p:spPr>
      </p:pic>
    </p:spTree>
    <p:extLst>
      <p:ext uri="{BB962C8B-B14F-4D97-AF65-F5344CB8AC3E}">
        <p14:creationId xmlns:p14="http://schemas.microsoft.com/office/powerpoint/2010/main" val="176957997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A5D1B1D8-7B5A-4BED-AB39-CB90796B6FDF}"/>
              </a:ext>
            </a:extLst>
          </p:cNvPr>
          <p:cNvSpPr>
            <a:spLocks noGrp="1"/>
          </p:cNvSpPr>
          <p:nvPr>
            <p:ph type="title"/>
          </p:nvPr>
        </p:nvSpPr>
        <p:spPr/>
        <p:txBody>
          <a:bodyPr/>
          <a:lstStyle/>
          <a:p>
            <a:r>
              <a:rPr lang="en-US" altLang="zh-TW" dirty="0" smtClean="0"/>
              <a:t>Max Flow</a:t>
            </a:r>
            <a:endParaRPr lang="zh-TW" altLang="en-US" dirty="0"/>
          </a:p>
        </p:txBody>
      </p:sp>
      <p:sp>
        <p:nvSpPr>
          <p:cNvPr id="3" name="文字版面配置區 2">
            <a:extLst>
              <a:ext uri="{FF2B5EF4-FFF2-40B4-BE49-F238E27FC236}">
                <a16:creationId xmlns="" xmlns:a16="http://schemas.microsoft.com/office/drawing/2014/main" id="{B3B906D7-A118-4330-B00A-0C1FA36F7D92}"/>
              </a:ext>
            </a:extLst>
          </p:cNvPr>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01498377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F8731630-D65B-4E4B-ADAE-3017772A52D2}"/>
              </a:ext>
            </a:extLst>
          </p:cNvPr>
          <p:cNvSpPr>
            <a:spLocks noGrp="1"/>
          </p:cNvSpPr>
          <p:nvPr>
            <p:ph type="title"/>
          </p:nvPr>
        </p:nvSpPr>
        <p:spPr/>
        <p:txBody>
          <a:bodyPr/>
          <a:lstStyle/>
          <a:p>
            <a:r>
              <a:rPr lang="zh-TW" altLang="en-US" dirty="0" smtClean="0"/>
              <a:t>如何存圖</a:t>
            </a:r>
            <a:endParaRPr lang="zh-TW" altLang="en-US" dirty="0"/>
          </a:p>
        </p:txBody>
      </p:sp>
      <p:sp>
        <p:nvSpPr>
          <p:cNvPr id="4" name="內容版面配置區 3"/>
          <p:cNvSpPr>
            <a:spLocks noGrp="1"/>
          </p:cNvSpPr>
          <p:nvPr>
            <p:ph idx="1"/>
          </p:nvPr>
        </p:nvSpPr>
        <p:spPr/>
        <p:txBody>
          <a:bodyPr/>
          <a:lstStyle/>
          <a:p>
            <a:r>
              <a:rPr lang="zh-TW" altLang="en-US" dirty="0" smtClean="0"/>
              <a:t>在最大流中，每一條邊會需要儲存</a:t>
            </a:r>
            <a:r>
              <a:rPr lang="en-US" altLang="zh-TW" dirty="0" smtClean="0"/>
              <a:t/>
            </a:r>
            <a:br>
              <a:rPr lang="en-US" altLang="zh-TW" dirty="0" smtClean="0"/>
            </a:br>
            <a:r>
              <a:rPr lang="zh-TW" altLang="en-US" dirty="0" smtClean="0">
                <a:solidFill>
                  <a:srgbClr val="FF0000"/>
                </a:solidFill>
              </a:rPr>
              <a:t>起點、終點、容量</a:t>
            </a:r>
            <a:r>
              <a:rPr lang="zh-TW" altLang="en-US" dirty="0">
                <a:solidFill>
                  <a:srgbClr val="FF0000"/>
                </a:solidFill>
              </a:rPr>
              <a:t>、當前流量</a:t>
            </a:r>
            <a:r>
              <a:rPr lang="en-US" altLang="zh-TW" dirty="0" smtClean="0"/>
              <a:t/>
            </a:r>
            <a:br>
              <a:rPr lang="en-US" altLang="zh-TW" dirty="0" smtClean="0"/>
            </a:br>
            <a:endParaRPr lang="en-US" altLang="zh-TW" dirty="0" smtClean="0"/>
          </a:p>
          <a:p>
            <a:r>
              <a:rPr lang="zh-TW" altLang="en-US" dirty="0" smtClean="0"/>
              <a:t>通常在維護剩餘網路時會需要維護反向邊才能快速找到反向邊的位置，因此會多存反向邊的「位置」</a:t>
            </a:r>
            <a:endParaRPr lang="en-US" altLang="zh-TW" dirty="0" smtClean="0"/>
          </a:p>
        </p:txBody>
      </p:sp>
    </p:spTree>
    <p:extLst>
      <p:ext uri="{BB962C8B-B14F-4D97-AF65-F5344CB8AC3E}">
        <p14:creationId xmlns:p14="http://schemas.microsoft.com/office/powerpoint/2010/main" val="257950810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F8731630-D65B-4E4B-ADAE-3017772A52D2}"/>
              </a:ext>
            </a:extLst>
          </p:cNvPr>
          <p:cNvSpPr>
            <a:spLocks noGrp="1"/>
          </p:cNvSpPr>
          <p:nvPr>
            <p:ph type="title"/>
          </p:nvPr>
        </p:nvSpPr>
        <p:spPr/>
        <p:txBody>
          <a:bodyPr/>
          <a:lstStyle/>
          <a:p>
            <a:r>
              <a:rPr lang="zh-TW" altLang="en-US" dirty="0" smtClean="0"/>
              <a:t>如何存圖</a:t>
            </a:r>
            <a:endParaRPr lang="zh-TW" altLang="en-US" dirty="0"/>
          </a:p>
        </p:txBody>
      </p:sp>
      <p:sp>
        <p:nvSpPr>
          <p:cNvPr id="4" name="內容版面配置區 3"/>
          <p:cNvSpPr>
            <a:spLocks noGrp="1"/>
          </p:cNvSpPr>
          <p:nvPr>
            <p:ph idx="1"/>
          </p:nvPr>
        </p:nvSpPr>
        <p:spPr/>
        <p:txBody>
          <a:bodyPr/>
          <a:lstStyle/>
          <a:p>
            <a:r>
              <a:rPr lang="zh-TW" altLang="en-US" dirty="0" smtClean="0"/>
              <a:t>如圖</a:t>
            </a:r>
            <a:endParaRPr lang="en-US" altLang="zh-TW" dirty="0" smtClean="0"/>
          </a:p>
          <a:p>
            <a:endParaRPr lang="en-US" altLang="zh-TW" dirty="0"/>
          </a:p>
          <a:p>
            <a:r>
              <a:rPr lang="zh-TW" altLang="en-US" dirty="0" smtClean="0"/>
              <a:t>在 </a:t>
            </a:r>
            <a:r>
              <a:rPr lang="en-US" altLang="zh-TW" dirty="0" smtClean="0"/>
              <a:t>rev</a:t>
            </a:r>
            <a:r>
              <a:rPr lang="zh-TW" altLang="en-US" dirty="0" smtClean="0"/>
              <a:t> 的部份我們存反向邊所在的 </a:t>
            </a:r>
            <a:r>
              <a:rPr lang="en-US" altLang="zh-TW" dirty="0" smtClean="0"/>
              <a:t>index</a:t>
            </a:r>
            <a:r>
              <a:rPr lang="zh-TW" altLang="en-US" dirty="0" smtClean="0"/>
              <a:t> 值</a:t>
            </a:r>
            <a:endParaRPr lang="en-US" altLang="zh-TW" dirty="0" smtClean="0"/>
          </a:p>
          <a:p>
            <a:endParaRPr lang="en-US" altLang="zh-TW" dirty="0" smtClean="0"/>
          </a:p>
          <a:p>
            <a:r>
              <a:rPr lang="zh-TW" altLang="en-US" dirty="0" smtClean="0"/>
              <a:t>使用 </a:t>
            </a:r>
            <a:r>
              <a:rPr lang="en-US" altLang="zh-TW" dirty="0" smtClean="0"/>
              <a:t>vector&lt;Edge&gt;</a:t>
            </a:r>
            <a:r>
              <a:rPr lang="zh-TW" altLang="en-US" dirty="0" smtClean="0"/>
              <a:t> 就能存圖了</a:t>
            </a:r>
            <a:endParaRPr lang="en-US" altLang="zh-TW" dirty="0"/>
          </a:p>
        </p:txBody>
      </p:sp>
      <p:pic>
        <p:nvPicPr>
          <p:cNvPr id="5" name="圖片 4"/>
          <p:cNvPicPr>
            <a:picLocks noChangeAspect="1"/>
          </p:cNvPicPr>
          <p:nvPr/>
        </p:nvPicPr>
        <p:blipFill>
          <a:blip r:embed="rId2"/>
          <a:stretch>
            <a:fillRect/>
          </a:stretch>
        </p:blipFill>
        <p:spPr>
          <a:xfrm>
            <a:off x="2274524" y="1825625"/>
            <a:ext cx="4745924" cy="958895"/>
          </a:xfrm>
          <a:prstGeom prst="rect">
            <a:avLst/>
          </a:prstGeom>
        </p:spPr>
      </p:pic>
    </p:spTree>
    <p:extLst>
      <p:ext uri="{BB962C8B-B14F-4D97-AF65-F5344CB8AC3E}">
        <p14:creationId xmlns:p14="http://schemas.microsoft.com/office/powerpoint/2010/main" val="140400583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F8731630-D65B-4E4B-ADAE-3017772A52D2}"/>
              </a:ext>
            </a:extLst>
          </p:cNvPr>
          <p:cNvSpPr>
            <a:spLocks noGrp="1"/>
          </p:cNvSpPr>
          <p:nvPr>
            <p:ph type="title"/>
          </p:nvPr>
        </p:nvSpPr>
        <p:spPr/>
        <p:txBody>
          <a:bodyPr/>
          <a:lstStyle/>
          <a:p>
            <a:r>
              <a:rPr lang="zh-TW" altLang="en-US" dirty="0" smtClean="0"/>
              <a:t>如何存圖</a:t>
            </a:r>
            <a:endParaRPr lang="zh-TW" altLang="en-US" dirty="0"/>
          </a:p>
        </p:txBody>
      </p:sp>
      <mc:AlternateContent xmlns:mc="http://schemas.openxmlformats.org/markup-compatibility/2006" xmlns:a14="http://schemas.microsoft.com/office/drawing/2010/main">
        <mc:Choice Requires="a14">
          <p:sp>
            <p:nvSpPr>
              <p:cNvPr id="4" name="內容版面配置區 3"/>
              <p:cNvSpPr>
                <a:spLocks noGrp="1"/>
              </p:cNvSpPr>
              <p:nvPr>
                <p:ph idx="1"/>
              </p:nvPr>
            </p:nvSpPr>
            <p:spPr/>
            <p:txBody>
              <a:bodyPr>
                <a:normAutofit fontScale="92500"/>
              </a:bodyPr>
              <a:lstStyle/>
              <a:p>
                <a:r>
                  <a:rPr lang="zh-TW" altLang="en-US" dirty="0" smtClean="0"/>
                  <a:t>通常筆者會使用另外一種方式，因為既然使用 </a:t>
                </a:r>
                <a:r>
                  <a:rPr lang="en-US" altLang="zh-TW" dirty="0" smtClean="0"/>
                  <a:t>vector</a:t>
                </a:r>
                <a:r>
                  <a:rPr lang="zh-TW" altLang="en-US" dirty="0" smtClean="0"/>
                  <a:t> 了，那也沒必要存起點資訊，最終簡化成這樣</a:t>
                </a:r>
                <a:endParaRPr lang="en-US" altLang="zh-TW" dirty="0" smtClean="0"/>
              </a:p>
              <a:p>
                <a:endParaRPr lang="en-US" altLang="zh-TW" dirty="0"/>
              </a:p>
              <a:p>
                <a:endParaRPr lang="en-US" altLang="zh-TW" dirty="0" smtClean="0"/>
              </a:p>
              <a:p>
                <a:r>
                  <a:rPr lang="zh-TW" altLang="en-US" dirty="0" smtClean="0"/>
                  <a:t>當要增加一條從</a:t>
                </a:r>
                <a14:m>
                  <m:oMath xmlns:m="http://schemas.openxmlformats.org/officeDocument/2006/math">
                    <m:r>
                      <a:rPr lang="zh-TW" altLang="en-US" i="1" dirty="0">
                        <a:latin typeface="Cambria Math" panose="02040503050406030204" pitchFamily="18" charset="0"/>
                      </a:rPr>
                      <m:t> </m:t>
                    </m:r>
                    <m:r>
                      <a:rPr lang="en-US" altLang="zh-TW" b="0" i="1" dirty="0" smtClean="0">
                        <a:latin typeface="Cambria Math" panose="02040503050406030204" pitchFamily="18" charset="0"/>
                      </a:rPr>
                      <m:t>𝑢</m:t>
                    </m:r>
                    <m:r>
                      <a:rPr lang="zh-TW" altLang="en-US" i="1" dirty="0">
                        <a:latin typeface="Cambria Math" panose="02040503050406030204" pitchFamily="18" charset="0"/>
                      </a:rPr>
                      <m:t> </m:t>
                    </m:r>
                  </m:oMath>
                </a14:m>
                <a:r>
                  <a:rPr lang="zh-TW" altLang="en-US" dirty="0" smtClean="0"/>
                  <a:t>到</a:t>
                </a:r>
                <a14:m>
                  <m:oMath xmlns:m="http://schemas.openxmlformats.org/officeDocument/2006/math">
                    <m:r>
                      <a:rPr lang="zh-TW" altLang="en-US" i="1" dirty="0">
                        <a:latin typeface="Cambria Math" panose="02040503050406030204" pitchFamily="18" charset="0"/>
                      </a:rPr>
                      <m:t> </m:t>
                    </m:r>
                    <m:r>
                      <a:rPr lang="en-US" altLang="zh-TW" b="0" i="1" dirty="0" smtClean="0">
                        <a:latin typeface="Cambria Math" panose="02040503050406030204" pitchFamily="18" charset="0"/>
                      </a:rPr>
                      <m:t>𝑣</m:t>
                    </m:r>
                    <m:r>
                      <a:rPr lang="zh-TW" altLang="en-US" i="1" dirty="0">
                        <a:latin typeface="Cambria Math" panose="02040503050406030204" pitchFamily="18" charset="0"/>
                      </a:rPr>
                      <m:t> </m:t>
                    </m:r>
                  </m:oMath>
                </a14:m>
                <a:r>
                  <a:rPr lang="zh-TW" altLang="en-US" dirty="0" smtClean="0"/>
                  <a:t>，容量為</a:t>
                </a:r>
                <a14:m>
                  <m:oMath xmlns:m="http://schemas.openxmlformats.org/officeDocument/2006/math">
                    <m:r>
                      <a:rPr lang="en-US" altLang="zh-TW" b="0" i="0" smtClean="0">
                        <a:latin typeface="Cambria Math" panose="02040503050406030204" pitchFamily="18" charset="0"/>
                      </a:rPr>
                      <m:t> </m:t>
                    </m:r>
                    <m:r>
                      <a:rPr lang="en-US" altLang="zh-TW" b="0" i="1" smtClean="0">
                        <a:latin typeface="Cambria Math" panose="02040503050406030204" pitchFamily="18" charset="0"/>
                      </a:rPr>
                      <m:t>𝑐𝑎𝑝</m:t>
                    </m:r>
                    <m:r>
                      <a:rPr lang="en-US" altLang="zh-TW" b="0" i="1" smtClean="0">
                        <a:latin typeface="Cambria Math" panose="02040503050406030204" pitchFamily="18" charset="0"/>
                      </a:rPr>
                      <m:t> </m:t>
                    </m:r>
                  </m:oMath>
                </a14:m>
                <a:r>
                  <a:rPr lang="zh-TW" altLang="en-US" dirty="0" smtClean="0"/>
                  <a:t>的邊時，做法如下：</a:t>
                </a:r>
                <a:endParaRPr lang="en-US" altLang="zh-TW" dirty="0"/>
              </a:p>
            </p:txBody>
          </p:sp>
        </mc:Choice>
        <mc:Fallback xmlns="">
          <p:sp>
            <p:nvSpPr>
              <p:cNvPr id="4" name="內容版面配置區 3"/>
              <p:cNvSpPr>
                <a:spLocks noGrp="1" noRot="1" noChangeAspect="1" noMove="1" noResize="1" noEditPoints="1" noAdjustHandles="1" noChangeArrowheads="1" noChangeShapeType="1" noTextEdit="1"/>
              </p:cNvSpPr>
              <p:nvPr>
                <p:ph idx="1"/>
              </p:nvPr>
            </p:nvSpPr>
            <p:spPr>
              <a:blipFill rotWithShape="0">
                <a:blip r:embed="rId2"/>
                <a:stretch>
                  <a:fillRect l="-1217" t="-2941" r="-1101"/>
                </a:stretch>
              </a:blipFill>
            </p:spPr>
            <p:txBody>
              <a:bodyPr/>
              <a:lstStyle/>
              <a:p>
                <a:r>
                  <a:rPr lang="zh-TW" altLang="en-US">
                    <a:noFill/>
                  </a:rPr>
                  <a:t> </a:t>
                </a:r>
              </a:p>
            </p:txBody>
          </p:sp>
        </mc:Fallback>
      </mc:AlternateContent>
      <p:pic>
        <p:nvPicPr>
          <p:cNvPr id="5" name="圖片 4"/>
          <p:cNvPicPr>
            <a:picLocks noChangeAspect="1"/>
          </p:cNvPicPr>
          <p:nvPr/>
        </p:nvPicPr>
        <p:blipFill>
          <a:blip r:embed="rId3"/>
          <a:stretch>
            <a:fillRect/>
          </a:stretch>
        </p:blipFill>
        <p:spPr>
          <a:xfrm>
            <a:off x="7879741" y="2498986"/>
            <a:ext cx="3837027" cy="977131"/>
          </a:xfrm>
          <a:prstGeom prst="rect">
            <a:avLst/>
          </a:prstGeom>
        </p:spPr>
      </p:pic>
      <p:pic>
        <p:nvPicPr>
          <p:cNvPr id="7" name="圖片 6"/>
          <p:cNvPicPr>
            <a:picLocks noChangeAspect="1"/>
          </p:cNvPicPr>
          <p:nvPr/>
        </p:nvPicPr>
        <p:blipFill>
          <a:blip r:embed="rId4"/>
          <a:stretch>
            <a:fillRect/>
          </a:stretch>
        </p:blipFill>
        <p:spPr>
          <a:xfrm>
            <a:off x="2760856" y="4501727"/>
            <a:ext cx="6666897" cy="1166157"/>
          </a:xfrm>
          <a:prstGeom prst="rect">
            <a:avLst/>
          </a:prstGeom>
        </p:spPr>
      </p:pic>
    </p:spTree>
    <p:extLst>
      <p:ext uri="{BB962C8B-B14F-4D97-AF65-F5344CB8AC3E}">
        <p14:creationId xmlns:p14="http://schemas.microsoft.com/office/powerpoint/2010/main" val="282345712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F8731630-D65B-4E4B-ADAE-3017772A52D2}"/>
              </a:ext>
            </a:extLst>
          </p:cNvPr>
          <p:cNvSpPr>
            <a:spLocks noGrp="1"/>
          </p:cNvSpPr>
          <p:nvPr>
            <p:ph type="title"/>
          </p:nvPr>
        </p:nvSpPr>
        <p:spPr/>
        <p:txBody>
          <a:bodyPr/>
          <a:lstStyle/>
          <a:p>
            <a:r>
              <a:rPr lang="zh-TW" altLang="en-US" dirty="0" smtClean="0"/>
              <a:t>如何存圖</a:t>
            </a:r>
            <a:endParaRPr lang="zh-TW" altLang="en-US" dirty="0"/>
          </a:p>
        </p:txBody>
      </p:sp>
      <p:sp>
        <p:nvSpPr>
          <p:cNvPr id="4" name="內容版面配置區 3"/>
          <p:cNvSpPr>
            <a:spLocks noGrp="1"/>
          </p:cNvSpPr>
          <p:nvPr>
            <p:ph idx="1"/>
          </p:nvPr>
        </p:nvSpPr>
        <p:spPr/>
        <p:txBody>
          <a:bodyPr>
            <a:normAutofit/>
          </a:bodyPr>
          <a:lstStyle/>
          <a:p>
            <a:r>
              <a:rPr lang="zh-TW" altLang="en-US" dirty="0" smtClean="0"/>
              <a:t>當要將某條邊 </a:t>
            </a:r>
            <a:r>
              <a:rPr lang="en-US" altLang="zh-TW" dirty="0" smtClean="0"/>
              <a:t>e </a:t>
            </a:r>
            <a:r>
              <a:rPr lang="zh-TW" altLang="en-US" dirty="0" smtClean="0"/>
              <a:t>的流量增加 </a:t>
            </a:r>
            <a:r>
              <a:rPr lang="en-US" altLang="zh-TW" dirty="0" err="1" smtClean="0"/>
              <a:t>df</a:t>
            </a:r>
            <a:r>
              <a:rPr lang="zh-TW" altLang="en-US" dirty="0" smtClean="0"/>
              <a:t> 單位時如下：</a:t>
            </a:r>
            <a:endParaRPr lang="en-US" altLang="zh-TW" dirty="0"/>
          </a:p>
        </p:txBody>
      </p:sp>
      <p:pic>
        <p:nvPicPr>
          <p:cNvPr id="5" name="圖片 4"/>
          <p:cNvPicPr>
            <a:picLocks noChangeAspect="1"/>
          </p:cNvPicPr>
          <p:nvPr/>
        </p:nvPicPr>
        <p:blipFill>
          <a:blip r:embed="rId2"/>
          <a:stretch>
            <a:fillRect/>
          </a:stretch>
        </p:blipFill>
        <p:spPr>
          <a:xfrm>
            <a:off x="3619724" y="3356035"/>
            <a:ext cx="4942043" cy="856187"/>
          </a:xfrm>
          <a:prstGeom prst="rect">
            <a:avLst/>
          </a:prstGeom>
        </p:spPr>
      </p:pic>
    </p:spTree>
    <p:extLst>
      <p:ext uri="{BB962C8B-B14F-4D97-AF65-F5344CB8AC3E}">
        <p14:creationId xmlns:p14="http://schemas.microsoft.com/office/powerpoint/2010/main" val="205733039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F8731630-D65B-4E4B-ADAE-3017772A52D2}"/>
              </a:ext>
            </a:extLst>
          </p:cNvPr>
          <p:cNvSpPr>
            <a:spLocks noGrp="1"/>
          </p:cNvSpPr>
          <p:nvPr>
            <p:ph type="title"/>
          </p:nvPr>
        </p:nvSpPr>
        <p:spPr/>
        <p:txBody>
          <a:bodyPr/>
          <a:lstStyle/>
          <a:p>
            <a:r>
              <a:rPr lang="zh-TW" altLang="en-US" dirty="0" smtClean="0"/>
              <a:t>如何存圖</a:t>
            </a:r>
            <a:endParaRPr lang="zh-TW" altLang="en-US" dirty="0"/>
          </a:p>
        </p:txBody>
      </p:sp>
      <mc:AlternateContent xmlns:mc="http://schemas.openxmlformats.org/markup-compatibility/2006" xmlns:a14="http://schemas.microsoft.com/office/drawing/2010/main">
        <mc:Choice Requires="a14">
          <p:sp>
            <p:nvSpPr>
              <p:cNvPr id="4" name="內容版面配置區 3"/>
              <p:cNvSpPr>
                <a:spLocks noGrp="1"/>
              </p:cNvSpPr>
              <p:nvPr>
                <p:ph idx="1"/>
              </p:nvPr>
            </p:nvSpPr>
            <p:spPr/>
            <p:txBody>
              <a:bodyPr>
                <a:normAutofit/>
              </a:bodyPr>
              <a:lstStyle/>
              <a:p>
                <a:r>
                  <a:rPr lang="zh-TW" altLang="en-US" dirty="0" smtClean="0"/>
                  <a:t>欸？怎麼把反向邊的容量及初始流量都設為</a:t>
                </a:r>
                <a14:m>
                  <m:oMath xmlns:m="http://schemas.openxmlformats.org/officeDocument/2006/math">
                    <m:r>
                      <a:rPr lang="zh-TW" altLang="en-US" i="1" dirty="0">
                        <a:latin typeface="Cambria Math" panose="02040503050406030204" pitchFamily="18" charset="0"/>
                      </a:rPr>
                      <m:t> </m:t>
                    </m:r>
                    <m:r>
                      <a:rPr lang="en-US" altLang="zh-TW" i="1" dirty="0" smtClean="0">
                        <a:latin typeface="Cambria Math" panose="02040503050406030204" pitchFamily="18" charset="0"/>
                      </a:rPr>
                      <m:t>0</m:t>
                    </m:r>
                    <m:r>
                      <a:rPr lang="zh-TW" altLang="en-US" i="1" dirty="0">
                        <a:latin typeface="Cambria Math" panose="02040503050406030204" pitchFamily="18" charset="0"/>
                      </a:rPr>
                      <m:t> </m:t>
                    </m:r>
                  </m:oMath>
                </a14:m>
                <a:r>
                  <a:rPr lang="zh-TW" altLang="en-US" dirty="0" smtClean="0"/>
                  <a:t>，這樣某條邊增加流量時反向邊的流量不就變負的了嗎</a:t>
                </a:r>
                <a:endParaRPr lang="en-US" altLang="zh-TW" dirty="0" smtClean="0"/>
              </a:p>
              <a:p>
                <a:r>
                  <a:rPr lang="zh-TW" altLang="en-US" dirty="0" smtClean="0"/>
                  <a:t>在剩</a:t>
                </a:r>
                <a:r>
                  <a:rPr lang="zh-TW" altLang="en-US" dirty="0"/>
                  <a:t>餘</a:t>
                </a:r>
                <a:r>
                  <a:rPr lang="zh-TW" altLang="en-US" dirty="0" smtClean="0"/>
                  <a:t>網路中，我們只關心剩餘容量是否為</a:t>
                </a:r>
                <a14:m>
                  <m:oMath xmlns:m="http://schemas.openxmlformats.org/officeDocument/2006/math">
                    <m:r>
                      <a:rPr lang="zh-TW" altLang="en-US" i="1" dirty="0">
                        <a:latin typeface="Cambria Math" panose="02040503050406030204" pitchFamily="18" charset="0"/>
                      </a:rPr>
                      <m:t> </m:t>
                    </m:r>
                    <m:r>
                      <a:rPr lang="en-US" altLang="zh-TW" i="1" dirty="0" smtClean="0">
                        <a:latin typeface="Cambria Math" panose="02040503050406030204" pitchFamily="18" charset="0"/>
                      </a:rPr>
                      <m:t>0</m:t>
                    </m:r>
                    <m:r>
                      <a:rPr lang="zh-TW" altLang="en-US" i="1" dirty="0">
                        <a:latin typeface="Cambria Math" panose="02040503050406030204" pitchFamily="18" charset="0"/>
                      </a:rPr>
                      <m:t> </m:t>
                    </m:r>
                  </m:oMath>
                </a14:m>
                <a:r>
                  <a:rPr lang="zh-TW" altLang="en-US" dirty="0" smtClean="0"/>
                  <a:t>，也就是 </a:t>
                </a:r>
                <a:r>
                  <a:rPr lang="en-US" altLang="zh-TW" dirty="0" smtClean="0"/>
                  <a:t/>
                </a:r>
                <a:br>
                  <a:rPr lang="en-US" altLang="zh-TW" dirty="0" smtClean="0"/>
                </a:br>
                <a:r>
                  <a:rPr lang="en-US" altLang="zh-TW" dirty="0" smtClean="0"/>
                  <a:t>cap – flow</a:t>
                </a:r>
                <a:r>
                  <a:rPr lang="zh-TW" altLang="en-US" dirty="0" smtClean="0"/>
                  <a:t> 的值，只要</a:t>
                </a:r>
                <a:r>
                  <a:rPr lang="zh-TW" altLang="en-US" dirty="0"/>
                  <a:t>注意初始值的 </a:t>
                </a:r>
                <a:r>
                  <a:rPr lang="en-US" altLang="zh-TW" dirty="0"/>
                  <a:t>cap</a:t>
                </a:r>
                <a:r>
                  <a:rPr lang="zh-TW" altLang="en-US" dirty="0"/>
                  <a:t> 要等於 </a:t>
                </a:r>
                <a:r>
                  <a:rPr lang="en-US" altLang="zh-TW" dirty="0" smtClean="0"/>
                  <a:t>flow</a:t>
                </a:r>
                <a:r>
                  <a:rPr lang="zh-TW" altLang="en-US" dirty="0" smtClean="0"/>
                  <a:t>，因此就算寫成下面這樣也沒問題</a:t>
                </a:r>
                <a:endParaRPr lang="en-US" altLang="zh-TW" dirty="0"/>
              </a:p>
            </p:txBody>
          </p:sp>
        </mc:Choice>
        <mc:Fallback xmlns="">
          <p:sp>
            <p:nvSpPr>
              <p:cNvPr id="4" name="內容版面配置區 3"/>
              <p:cNvSpPr>
                <a:spLocks noGrp="1" noRot="1" noChangeAspect="1" noMove="1" noResize="1" noEditPoints="1" noAdjustHandles="1" noChangeArrowheads="1" noChangeShapeType="1" noTextEdit="1"/>
              </p:cNvSpPr>
              <p:nvPr>
                <p:ph idx="1"/>
              </p:nvPr>
            </p:nvSpPr>
            <p:spPr>
              <a:blipFill rotWithShape="0">
                <a:blip r:embed="rId2"/>
                <a:stretch>
                  <a:fillRect l="-1333" t="-2941"/>
                </a:stretch>
              </a:blipFill>
            </p:spPr>
            <p:txBody>
              <a:bodyPr/>
              <a:lstStyle/>
              <a:p>
                <a:r>
                  <a:rPr lang="zh-TW" altLang="en-US">
                    <a:noFill/>
                  </a:rPr>
                  <a:t> </a:t>
                </a:r>
              </a:p>
            </p:txBody>
          </p:sp>
        </mc:Fallback>
      </mc:AlternateContent>
      <p:pic>
        <p:nvPicPr>
          <p:cNvPr id="7" name="圖片 6"/>
          <p:cNvPicPr>
            <a:picLocks noChangeAspect="1"/>
          </p:cNvPicPr>
          <p:nvPr/>
        </p:nvPicPr>
        <p:blipFill>
          <a:blip r:embed="rId3"/>
          <a:stretch>
            <a:fillRect/>
          </a:stretch>
        </p:blipFill>
        <p:spPr>
          <a:xfrm>
            <a:off x="715671" y="4385204"/>
            <a:ext cx="5150491" cy="900911"/>
          </a:xfrm>
          <a:prstGeom prst="rect">
            <a:avLst/>
          </a:prstGeom>
        </p:spPr>
      </p:pic>
      <p:pic>
        <p:nvPicPr>
          <p:cNvPr id="3" name="圖片 2"/>
          <p:cNvPicPr>
            <a:picLocks noChangeAspect="1"/>
          </p:cNvPicPr>
          <p:nvPr/>
        </p:nvPicPr>
        <p:blipFill>
          <a:blip r:embed="rId4"/>
          <a:stretch>
            <a:fillRect/>
          </a:stretch>
        </p:blipFill>
        <p:spPr>
          <a:xfrm>
            <a:off x="6324017" y="4385204"/>
            <a:ext cx="5405465" cy="900911"/>
          </a:xfrm>
          <a:prstGeom prst="rect">
            <a:avLst/>
          </a:prstGeom>
        </p:spPr>
      </p:pic>
      <p:pic>
        <p:nvPicPr>
          <p:cNvPr id="6" name="圖片 5"/>
          <p:cNvPicPr>
            <a:picLocks noChangeAspect="1"/>
          </p:cNvPicPr>
          <p:nvPr/>
        </p:nvPicPr>
        <p:blipFill>
          <a:blip r:embed="rId5"/>
          <a:stretch>
            <a:fillRect/>
          </a:stretch>
        </p:blipFill>
        <p:spPr>
          <a:xfrm>
            <a:off x="3330865" y="5474278"/>
            <a:ext cx="5695884" cy="898432"/>
          </a:xfrm>
          <a:prstGeom prst="rect">
            <a:avLst/>
          </a:prstGeom>
        </p:spPr>
      </p:pic>
    </p:spTree>
    <p:extLst>
      <p:ext uri="{BB962C8B-B14F-4D97-AF65-F5344CB8AC3E}">
        <p14:creationId xmlns:p14="http://schemas.microsoft.com/office/powerpoint/2010/main" val="604258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F8731630-D65B-4E4B-ADAE-3017772A52D2}"/>
              </a:ext>
            </a:extLst>
          </p:cNvPr>
          <p:cNvSpPr>
            <a:spLocks noGrp="1"/>
          </p:cNvSpPr>
          <p:nvPr>
            <p:ph type="title"/>
          </p:nvPr>
        </p:nvSpPr>
        <p:spPr/>
        <p:txBody>
          <a:bodyPr/>
          <a:lstStyle/>
          <a:p>
            <a:r>
              <a:rPr lang="en-US" altLang="zh-TW" dirty="0" smtClean="0"/>
              <a:t>Ford-Fulkerson</a:t>
            </a:r>
            <a:endParaRPr lang="zh-TW" altLang="en-US" dirty="0"/>
          </a:p>
        </p:txBody>
      </p:sp>
      <p:sp>
        <p:nvSpPr>
          <p:cNvPr id="4" name="內容版面配置區 3"/>
          <p:cNvSpPr>
            <a:spLocks noGrp="1"/>
          </p:cNvSpPr>
          <p:nvPr>
            <p:ph idx="1"/>
          </p:nvPr>
        </p:nvSpPr>
        <p:spPr/>
        <p:txBody>
          <a:bodyPr>
            <a:normAutofit/>
          </a:bodyPr>
          <a:lstStyle/>
          <a:p>
            <a:r>
              <a:rPr lang="zh-TW" altLang="en-US" dirty="0" smtClean="0"/>
              <a:t>這個</a:t>
            </a:r>
            <a:r>
              <a:rPr lang="zh-TW" altLang="en-US" dirty="0"/>
              <a:t>做</a:t>
            </a:r>
            <a:r>
              <a:rPr lang="zh-TW" altLang="en-US" dirty="0" smtClean="0"/>
              <a:t>法就如同剛剛講的，每次找到增廣路，並將其增廣</a:t>
            </a:r>
            <a:endParaRPr lang="en-US" altLang="zh-TW" dirty="0" smtClean="0"/>
          </a:p>
          <a:p>
            <a:endParaRPr lang="en-US" altLang="zh-TW" dirty="0" smtClean="0"/>
          </a:p>
          <a:p>
            <a:r>
              <a:rPr lang="zh-TW" altLang="en-US" dirty="0" smtClean="0"/>
              <a:t>我們先假設這個增廣路算法會是正確的，詳細證明留到後面再說</a:t>
            </a:r>
            <a:endParaRPr lang="en-US" altLang="zh-TW" dirty="0" smtClean="0"/>
          </a:p>
        </p:txBody>
      </p:sp>
    </p:spTree>
    <p:extLst>
      <p:ext uri="{BB962C8B-B14F-4D97-AF65-F5344CB8AC3E}">
        <p14:creationId xmlns:p14="http://schemas.microsoft.com/office/powerpoint/2010/main" val="1896774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F8731630-D65B-4E4B-ADAE-3017772A52D2}"/>
              </a:ext>
            </a:extLst>
          </p:cNvPr>
          <p:cNvSpPr>
            <a:spLocks noGrp="1"/>
          </p:cNvSpPr>
          <p:nvPr>
            <p:ph type="title"/>
          </p:nvPr>
        </p:nvSpPr>
        <p:spPr/>
        <p:txBody>
          <a:bodyPr/>
          <a:lstStyle/>
          <a:p>
            <a:r>
              <a:rPr lang="en-US" altLang="zh-TW" dirty="0" smtClean="0"/>
              <a:t>Ford-Fulkerson</a:t>
            </a:r>
            <a:r>
              <a:rPr lang="zh-TW" altLang="en-US" dirty="0" smtClean="0"/>
              <a:t> 時間複雜度</a:t>
            </a:r>
            <a:endParaRPr lang="zh-TW" altLang="en-US" dirty="0"/>
          </a:p>
        </p:txBody>
      </p:sp>
      <mc:AlternateContent xmlns:mc="http://schemas.openxmlformats.org/markup-compatibility/2006" xmlns:a14="http://schemas.microsoft.com/office/drawing/2010/main">
        <mc:Choice Requires="a14">
          <p:sp>
            <p:nvSpPr>
              <p:cNvPr id="4" name="內容版面配置區 3"/>
              <p:cNvSpPr>
                <a:spLocks noGrp="1"/>
              </p:cNvSpPr>
              <p:nvPr>
                <p:ph idx="1"/>
              </p:nvPr>
            </p:nvSpPr>
            <p:spPr/>
            <p:txBody>
              <a:bodyPr>
                <a:normAutofit/>
              </a:bodyPr>
              <a:lstStyle/>
              <a:p>
                <a:r>
                  <a:rPr lang="zh-TW" altLang="en-US" dirty="0" smtClean="0"/>
                  <a:t>每次找尋增廣路時，會需要尋找所有從源點到匯點的路徑，複雜度</a:t>
                </a:r>
                <a14:m>
                  <m:oMath xmlns:m="http://schemas.openxmlformats.org/officeDocument/2006/math">
                    <m:r>
                      <a:rPr lang="zh-TW" altLang="en-US" i="1" dirty="0">
                        <a:latin typeface="Cambria Math" panose="02040503050406030204" pitchFamily="18" charset="0"/>
                      </a:rPr>
                      <m:t> </m:t>
                    </m:r>
                    <m:r>
                      <a:rPr lang="en-US" altLang="zh-TW" i="1" dirty="0" smtClean="0">
                        <a:latin typeface="Cambria Math" panose="02040503050406030204" pitchFamily="18" charset="0"/>
                      </a:rPr>
                      <m:t>𝑂</m:t>
                    </m:r>
                    <m:r>
                      <a:rPr lang="en-US" altLang="zh-TW" i="1" dirty="0">
                        <a:latin typeface="Cambria Math" panose="02040503050406030204" pitchFamily="18" charset="0"/>
                      </a:rPr>
                      <m:t>(</m:t>
                    </m:r>
                    <m:r>
                      <a:rPr lang="en-US" altLang="zh-TW" b="0" i="1" dirty="0" smtClean="0">
                        <a:latin typeface="Cambria Math" panose="02040503050406030204" pitchFamily="18" charset="0"/>
                      </a:rPr>
                      <m:t>𝑚</m:t>
                    </m:r>
                    <m:r>
                      <a:rPr lang="en-US" altLang="zh-TW" i="1" dirty="0" smtClean="0">
                        <a:latin typeface="Cambria Math" panose="02040503050406030204" pitchFamily="18" charset="0"/>
                      </a:rPr>
                      <m:t>)</m:t>
                    </m:r>
                    <m:r>
                      <a:rPr lang="zh-TW" altLang="en-US" i="1" dirty="0">
                        <a:latin typeface="Cambria Math" panose="02040503050406030204" pitchFamily="18" charset="0"/>
                      </a:rPr>
                      <m:t> </m:t>
                    </m:r>
                  </m:oMath>
                </a14:m>
                <a:r>
                  <a:rPr lang="zh-TW" altLang="en-US" dirty="0" smtClean="0"/>
                  <a:t>，找到增廣路後會需要對增廣路上所有的邊進行修改，從源點到匯點至多經過</a:t>
                </a:r>
                <a14:m>
                  <m:oMath xmlns:m="http://schemas.openxmlformats.org/officeDocument/2006/math">
                    <m:r>
                      <a:rPr lang="zh-TW" altLang="en-US" i="1" dirty="0">
                        <a:latin typeface="Cambria Math" panose="02040503050406030204" pitchFamily="18" charset="0"/>
                      </a:rPr>
                      <m:t> </m:t>
                    </m:r>
                    <m:r>
                      <a:rPr lang="en-US" altLang="zh-TW" b="0" i="1" dirty="0" smtClean="0">
                        <a:latin typeface="Cambria Math" panose="02040503050406030204" pitchFamily="18" charset="0"/>
                      </a:rPr>
                      <m:t>𝑛</m:t>
                    </m:r>
                    <m:r>
                      <a:rPr lang="en-US" altLang="zh-TW" b="0" i="1" dirty="0" smtClean="0">
                        <a:latin typeface="Cambria Math" panose="02040503050406030204" pitchFamily="18" charset="0"/>
                      </a:rPr>
                      <m:t>−1 </m:t>
                    </m:r>
                  </m:oMath>
                </a14:m>
                <a:r>
                  <a:rPr lang="zh-TW" altLang="en-US" dirty="0" smtClean="0"/>
                  <a:t>條邊，因此修改邊的複雜度為</a:t>
                </a:r>
                <a14:m>
                  <m:oMath xmlns:m="http://schemas.openxmlformats.org/officeDocument/2006/math">
                    <m:r>
                      <a:rPr lang="zh-TW" altLang="en-US" i="1" dirty="0">
                        <a:latin typeface="Cambria Math" panose="02040503050406030204" pitchFamily="18" charset="0"/>
                      </a:rPr>
                      <m:t> </m:t>
                    </m:r>
                    <m:r>
                      <a:rPr lang="en-US" altLang="zh-TW" i="1" dirty="0" smtClean="0">
                        <a:latin typeface="Cambria Math" panose="02040503050406030204" pitchFamily="18" charset="0"/>
                      </a:rPr>
                      <m:t>𝑂</m:t>
                    </m:r>
                    <m:r>
                      <a:rPr lang="en-US" altLang="zh-TW" i="1" dirty="0">
                        <a:latin typeface="Cambria Math" panose="02040503050406030204" pitchFamily="18" charset="0"/>
                      </a:rPr>
                      <m:t>(</m:t>
                    </m:r>
                    <m:r>
                      <a:rPr lang="en-US" altLang="zh-TW" b="0" i="1" dirty="0" smtClean="0">
                        <a:latin typeface="Cambria Math" panose="02040503050406030204" pitchFamily="18" charset="0"/>
                      </a:rPr>
                      <m:t>𝑛</m:t>
                    </m:r>
                    <m:r>
                      <a:rPr lang="en-US" altLang="zh-TW" i="1" dirty="0" smtClean="0">
                        <a:latin typeface="Cambria Math" panose="02040503050406030204" pitchFamily="18" charset="0"/>
                      </a:rPr>
                      <m:t>)</m:t>
                    </m:r>
                    <m:r>
                      <a:rPr lang="zh-TW" altLang="en-US" i="1" dirty="0">
                        <a:latin typeface="Cambria Math" panose="02040503050406030204" pitchFamily="18" charset="0"/>
                      </a:rPr>
                      <m:t> </m:t>
                    </m:r>
                  </m:oMath>
                </a14:m>
                <a:r>
                  <a:rPr lang="zh-TW" altLang="en-US" dirty="0" smtClean="0"/>
                  <a:t>，每次增廣至少增加</a:t>
                </a:r>
                <a14:m>
                  <m:oMath xmlns:m="http://schemas.openxmlformats.org/officeDocument/2006/math">
                    <m:r>
                      <a:rPr lang="zh-TW" altLang="en-US" i="1" dirty="0">
                        <a:latin typeface="Cambria Math" panose="02040503050406030204" pitchFamily="18" charset="0"/>
                      </a:rPr>
                      <m:t> </m:t>
                    </m:r>
                    <m:r>
                      <a:rPr lang="en-US" altLang="zh-TW" i="1" dirty="0" smtClean="0">
                        <a:latin typeface="Cambria Math" panose="02040503050406030204" pitchFamily="18" charset="0"/>
                      </a:rPr>
                      <m:t>1</m:t>
                    </m:r>
                    <m:r>
                      <a:rPr lang="zh-TW" altLang="en-US" i="1" dirty="0">
                        <a:latin typeface="Cambria Math" panose="02040503050406030204" pitchFamily="18" charset="0"/>
                      </a:rPr>
                      <m:t> </m:t>
                    </m:r>
                  </m:oMath>
                </a14:m>
                <a:r>
                  <a:rPr lang="zh-TW" altLang="en-US" dirty="0" smtClean="0"/>
                  <a:t>單位的流量，如果最大流為</a:t>
                </a:r>
                <a14:m>
                  <m:oMath xmlns:m="http://schemas.openxmlformats.org/officeDocument/2006/math">
                    <m:r>
                      <a:rPr lang="zh-TW" altLang="en-US" i="1" dirty="0">
                        <a:latin typeface="Cambria Math" panose="02040503050406030204" pitchFamily="18" charset="0"/>
                      </a:rPr>
                      <m:t> </m:t>
                    </m:r>
                    <m:r>
                      <a:rPr lang="en-US" altLang="zh-TW" i="1" dirty="0" smtClean="0">
                        <a:latin typeface="Cambria Math" panose="02040503050406030204" pitchFamily="18" charset="0"/>
                      </a:rPr>
                      <m:t>𝐹</m:t>
                    </m:r>
                    <m:r>
                      <a:rPr lang="zh-TW" altLang="en-US" i="1" dirty="0">
                        <a:latin typeface="Cambria Math" panose="02040503050406030204" pitchFamily="18" charset="0"/>
                      </a:rPr>
                      <m:t> </m:t>
                    </m:r>
                  </m:oMath>
                </a14:m>
                <a:r>
                  <a:rPr lang="zh-TW" altLang="en-US" dirty="0" smtClean="0"/>
                  <a:t>，則最多增廣</a:t>
                </a:r>
                <a14:m>
                  <m:oMath xmlns:m="http://schemas.openxmlformats.org/officeDocument/2006/math">
                    <m:r>
                      <a:rPr lang="zh-TW" altLang="en-US" i="1" dirty="0">
                        <a:latin typeface="Cambria Math" panose="02040503050406030204" pitchFamily="18" charset="0"/>
                      </a:rPr>
                      <m:t> </m:t>
                    </m:r>
                    <m:r>
                      <a:rPr lang="en-US" altLang="zh-TW" i="1" dirty="0" smtClean="0">
                        <a:latin typeface="Cambria Math" panose="02040503050406030204" pitchFamily="18" charset="0"/>
                      </a:rPr>
                      <m:t>𝐹</m:t>
                    </m:r>
                    <m:r>
                      <a:rPr lang="en-US" altLang="zh-TW" i="1" dirty="0" smtClean="0">
                        <a:latin typeface="Cambria Math" panose="02040503050406030204" pitchFamily="18" charset="0"/>
                      </a:rPr>
                      <m:t> </m:t>
                    </m:r>
                  </m:oMath>
                </a14:m>
                <a:r>
                  <a:rPr lang="zh-TW" altLang="en-US" dirty="0" smtClean="0"/>
                  <a:t>次</a:t>
                </a:r>
                <a:endParaRPr lang="en-US" altLang="zh-TW" dirty="0" smtClean="0"/>
              </a:p>
              <a:p>
                <a:r>
                  <a:rPr lang="zh-TW" altLang="en-US" dirty="0" smtClean="0"/>
                  <a:t>總複雜度</a:t>
                </a:r>
                <a14:m>
                  <m:oMath xmlns:m="http://schemas.openxmlformats.org/officeDocument/2006/math">
                    <m:r>
                      <a:rPr lang="zh-TW" altLang="en-US" i="1" dirty="0">
                        <a:latin typeface="Cambria Math" panose="02040503050406030204" pitchFamily="18" charset="0"/>
                      </a:rPr>
                      <m:t> </m:t>
                    </m:r>
                    <m:r>
                      <a:rPr lang="en-US" altLang="zh-TW" i="1" dirty="0" smtClean="0">
                        <a:latin typeface="Cambria Math" panose="02040503050406030204" pitchFamily="18" charset="0"/>
                      </a:rPr>
                      <m:t>𝑂</m:t>
                    </m:r>
                    <m:d>
                      <m:dPr>
                        <m:ctrlPr>
                          <a:rPr lang="en-US" altLang="zh-TW" i="1" dirty="0" smtClean="0">
                            <a:latin typeface="Cambria Math" panose="02040503050406030204" pitchFamily="18" charset="0"/>
                          </a:rPr>
                        </m:ctrlPr>
                      </m:dPr>
                      <m:e>
                        <m:r>
                          <m:rPr>
                            <m:sty m:val="p"/>
                          </m:rPr>
                          <a:rPr lang="en-US" altLang="zh-TW" i="1" dirty="0" smtClean="0">
                            <a:latin typeface="Cambria Math" panose="02040503050406030204" pitchFamily="18" charset="0"/>
                          </a:rPr>
                          <m:t>F</m:t>
                        </m:r>
                        <m:r>
                          <a:rPr lang="en-US" altLang="zh-TW" i="1" dirty="0" smtClean="0">
                            <a:latin typeface="Cambria Math" panose="02040503050406030204" pitchFamily="18" charset="0"/>
                            <a:ea typeface="Cambria Math" panose="02040503050406030204" pitchFamily="18" charset="0"/>
                          </a:rPr>
                          <m:t>×</m:t>
                        </m:r>
                        <m:d>
                          <m:dPr>
                            <m:ctrlPr>
                              <a:rPr lang="en-US" altLang="zh-TW" i="1" dirty="0" smtClean="0">
                                <a:latin typeface="Cambria Math" panose="02040503050406030204" pitchFamily="18" charset="0"/>
                                <a:ea typeface="Cambria Math" panose="02040503050406030204" pitchFamily="18" charset="0"/>
                              </a:rPr>
                            </m:ctrlPr>
                          </m:dPr>
                          <m:e>
                            <m:r>
                              <a:rPr lang="en-US" altLang="zh-TW" b="0" i="1" dirty="0" smtClean="0">
                                <a:latin typeface="Cambria Math" panose="02040503050406030204" pitchFamily="18" charset="0"/>
                                <a:ea typeface="Cambria Math" panose="02040503050406030204" pitchFamily="18" charset="0"/>
                              </a:rPr>
                              <m:t>𝑚</m:t>
                            </m:r>
                            <m:r>
                              <a:rPr lang="en-US" altLang="zh-TW" b="0" i="1" dirty="0" smtClean="0">
                                <a:latin typeface="Cambria Math" panose="02040503050406030204" pitchFamily="18" charset="0"/>
                                <a:ea typeface="Cambria Math" panose="02040503050406030204" pitchFamily="18" charset="0"/>
                              </a:rPr>
                              <m:t>+</m:t>
                            </m:r>
                            <m:r>
                              <a:rPr lang="en-US" altLang="zh-TW" b="0" i="1" dirty="0" smtClean="0">
                                <a:latin typeface="Cambria Math" panose="02040503050406030204" pitchFamily="18" charset="0"/>
                                <a:ea typeface="Cambria Math" panose="02040503050406030204" pitchFamily="18" charset="0"/>
                              </a:rPr>
                              <m:t>𝑛</m:t>
                            </m:r>
                          </m:e>
                        </m:d>
                      </m:e>
                    </m:d>
                    <m:r>
                      <a:rPr lang="en-US" altLang="zh-TW" b="0" i="1" dirty="0" smtClean="0">
                        <a:latin typeface="Cambria Math" panose="02040503050406030204" pitchFamily="18" charset="0"/>
                      </a:rPr>
                      <m:t>=</m:t>
                    </m:r>
                    <m:r>
                      <a:rPr lang="en-US" altLang="zh-TW" b="0" i="1" dirty="0" smtClean="0">
                        <a:latin typeface="Cambria Math" panose="02040503050406030204" pitchFamily="18" charset="0"/>
                      </a:rPr>
                      <m:t>𝑂</m:t>
                    </m:r>
                    <m:r>
                      <a:rPr lang="en-US" altLang="zh-TW" b="0" i="1" dirty="0" smtClean="0">
                        <a:latin typeface="Cambria Math" panose="02040503050406030204" pitchFamily="18" charset="0"/>
                      </a:rPr>
                      <m:t>(</m:t>
                    </m:r>
                    <m:r>
                      <a:rPr lang="en-US" altLang="zh-TW" b="0" i="1" dirty="0" smtClean="0">
                        <a:latin typeface="Cambria Math" panose="02040503050406030204" pitchFamily="18" charset="0"/>
                      </a:rPr>
                      <m:t>𝑚𝐹</m:t>
                    </m:r>
                    <m:r>
                      <a:rPr lang="en-US" altLang="zh-TW" b="0" i="1" dirty="0" smtClean="0">
                        <a:latin typeface="Cambria Math" panose="02040503050406030204" pitchFamily="18" charset="0"/>
                      </a:rPr>
                      <m:t>) </m:t>
                    </m:r>
                  </m:oMath>
                </a14:m>
                <a:endParaRPr lang="en-US" altLang="zh-TW" dirty="0" smtClean="0"/>
              </a:p>
            </p:txBody>
          </p:sp>
        </mc:Choice>
        <mc:Fallback xmlns="">
          <p:sp>
            <p:nvSpPr>
              <p:cNvPr id="4" name="內容版面配置區 3"/>
              <p:cNvSpPr>
                <a:spLocks noGrp="1" noRot="1" noChangeAspect="1" noMove="1" noResize="1" noEditPoints="1" noAdjustHandles="1" noChangeArrowheads="1" noChangeShapeType="1" noTextEdit="1"/>
              </p:cNvSpPr>
              <p:nvPr>
                <p:ph idx="1"/>
              </p:nvPr>
            </p:nvSpPr>
            <p:spPr>
              <a:blipFill rotWithShape="0">
                <a:blip r:embed="rId2"/>
                <a:stretch>
                  <a:fillRect l="-1333" t="-2941" r="-1449"/>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933973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F8731630-D65B-4E4B-ADAE-3017772A52D2}"/>
              </a:ext>
            </a:extLst>
          </p:cNvPr>
          <p:cNvSpPr>
            <a:spLocks noGrp="1"/>
          </p:cNvSpPr>
          <p:nvPr>
            <p:ph type="title"/>
          </p:nvPr>
        </p:nvSpPr>
        <p:spPr/>
        <p:txBody>
          <a:bodyPr/>
          <a:lstStyle/>
          <a:p>
            <a:r>
              <a:rPr lang="en-US" altLang="zh-TW" dirty="0" smtClean="0"/>
              <a:t>Edmonds-Karp</a:t>
            </a:r>
            <a:endParaRPr lang="zh-TW" altLang="en-US" dirty="0"/>
          </a:p>
        </p:txBody>
      </p:sp>
      <mc:AlternateContent xmlns:mc="http://schemas.openxmlformats.org/markup-compatibility/2006" xmlns:a14="http://schemas.microsoft.com/office/drawing/2010/main">
        <mc:Choice Requires="a14">
          <p:sp>
            <p:nvSpPr>
              <p:cNvPr id="4" name="內容版面配置區 3"/>
              <p:cNvSpPr>
                <a:spLocks noGrp="1"/>
              </p:cNvSpPr>
              <p:nvPr>
                <p:ph idx="1"/>
              </p:nvPr>
            </p:nvSpPr>
            <p:spPr/>
            <p:txBody>
              <a:bodyPr>
                <a:normAutofit/>
              </a:bodyPr>
              <a:lstStyle/>
              <a:p>
                <a14:m>
                  <m:oMath xmlns:m="http://schemas.openxmlformats.org/officeDocument/2006/math">
                    <m:r>
                      <a:rPr lang="en-US" altLang="zh-TW" b="0" i="1" dirty="0" smtClean="0">
                        <a:latin typeface="Cambria Math" panose="02040503050406030204" pitchFamily="18" charset="0"/>
                      </a:rPr>
                      <m:t>𝑂</m:t>
                    </m:r>
                    <m:r>
                      <a:rPr lang="en-US" altLang="zh-TW" b="0" i="1" dirty="0" smtClean="0">
                        <a:latin typeface="Cambria Math" panose="02040503050406030204" pitchFamily="18" charset="0"/>
                      </a:rPr>
                      <m:t>(</m:t>
                    </m:r>
                    <m:r>
                      <a:rPr lang="en-US" altLang="zh-TW" b="0" i="1" dirty="0" smtClean="0">
                        <a:latin typeface="Cambria Math" panose="02040503050406030204" pitchFamily="18" charset="0"/>
                      </a:rPr>
                      <m:t>𝑚𝐹</m:t>
                    </m:r>
                    <m:r>
                      <a:rPr lang="en-US" altLang="zh-TW" i="1" dirty="0">
                        <a:latin typeface="Cambria Math" panose="02040503050406030204" pitchFamily="18" charset="0"/>
                      </a:rPr>
                      <m:t>)</m:t>
                    </m:r>
                    <m:r>
                      <a:rPr lang="zh-TW" altLang="en-US" i="1" dirty="0" smtClean="0">
                        <a:latin typeface="Cambria Math" panose="02040503050406030204" pitchFamily="18" charset="0"/>
                      </a:rPr>
                      <m:t> </m:t>
                    </m:r>
                  </m:oMath>
                </a14:m>
                <a:r>
                  <a:rPr lang="zh-TW" altLang="en-US" dirty="0" smtClean="0"/>
                  <a:t>這個時間複雜度，在大部分情況下是不能被接受的，假設最大流非常大，那麼這個算法不足以解決問題，那麼要如何優化呢？</a:t>
                </a:r>
                <a:endParaRPr lang="en-US" altLang="zh-TW" dirty="0" smtClean="0"/>
              </a:p>
            </p:txBody>
          </p:sp>
        </mc:Choice>
        <mc:Fallback xmlns="">
          <p:sp>
            <p:nvSpPr>
              <p:cNvPr id="4" name="內容版面配置區 3"/>
              <p:cNvSpPr>
                <a:spLocks noGrp="1" noRot="1" noChangeAspect="1" noMove="1" noResize="1" noEditPoints="1" noAdjustHandles="1" noChangeArrowheads="1" noChangeShapeType="1" noTextEdit="1"/>
              </p:cNvSpPr>
              <p:nvPr>
                <p:ph idx="1"/>
              </p:nvPr>
            </p:nvSpPr>
            <p:spPr>
              <a:blipFill rotWithShape="0">
                <a:blip r:embed="rId2"/>
                <a:stretch>
                  <a:fillRect t="-2941" r="-2029"/>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6594061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5676</TotalTime>
  <Words>3972</Words>
  <Application>Microsoft Office PowerPoint</Application>
  <PresentationFormat>寬螢幕</PresentationFormat>
  <Paragraphs>486</Paragraphs>
  <Slides>157</Slides>
  <Notes>2</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157</vt:i4>
      </vt:variant>
    </vt:vector>
  </HeadingPairs>
  <TitlesOfParts>
    <vt:vector size="164" baseType="lpstr">
      <vt:lpstr>Arial</vt:lpstr>
      <vt:lpstr>Cambria Math</vt:lpstr>
      <vt:lpstr>Meslo LG M for Powerline</vt:lpstr>
      <vt:lpstr>微軟正黑體</vt:lpstr>
      <vt:lpstr>Calibri</vt:lpstr>
      <vt:lpstr>新細明體</vt:lpstr>
      <vt:lpstr>Office 佈景主題</vt:lpstr>
      <vt:lpstr> Advanced  Competitive Programming</vt:lpstr>
      <vt:lpstr>Bipartite Graph</vt:lpstr>
      <vt:lpstr>二分圖</vt:lpstr>
      <vt:lpstr>二分圖</vt:lpstr>
      <vt:lpstr>二分圖</vt:lpstr>
      <vt:lpstr>判別二分圖</vt:lpstr>
      <vt:lpstr>Matching</vt:lpstr>
      <vt:lpstr>匹配</vt:lpstr>
      <vt:lpstr>二分圖最大匹配</vt:lpstr>
      <vt:lpstr>二分圖最大匹配</vt:lpstr>
      <vt:lpstr>二分圖最大匹配</vt:lpstr>
      <vt:lpstr>二分圖最大匹配</vt:lpstr>
      <vt:lpstr>二分圖最大匹配</vt:lpstr>
      <vt:lpstr>二分圖最大匹配</vt:lpstr>
      <vt:lpstr>Berge’s lemma</vt:lpstr>
      <vt:lpstr>二分圖最大匹配</vt:lpstr>
      <vt:lpstr>如何找擴充路徑？</vt:lpstr>
      <vt:lpstr>二分圖最大匹配</vt:lpstr>
      <vt:lpstr>二分圖最大匹配</vt:lpstr>
      <vt:lpstr>二分圖最大匹配</vt:lpstr>
      <vt:lpstr>二分圖最大匹配</vt:lpstr>
      <vt:lpstr>二分圖最大匹配</vt:lpstr>
      <vt:lpstr>二分圖最大匹配</vt:lpstr>
      <vt:lpstr>二分圖最大匹配</vt:lpstr>
      <vt:lpstr>二分圖最大匹配</vt:lpstr>
      <vt:lpstr>二分圖最大匹配</vt:lpstr>
      <vt:lpstr>二分圖最大匹配</vt:lpstr>
      <vt:lpstr>二分圖最大匹配</vt:lpstr>
      <vt:lpstr>二分圖最大匹配</vt:lpstr>
      <vt:lpstr>二分圖最大匹配</vt:lpstr>
      <vt:lpstr>二分圖最大匹配</vt:lpstr>
      <vt:lpstr>二分圖最大匹配</vt:lpstr>
      <vt:lpstr>二分圖最大匹配</vt:lpstr>
      <vt:lpstr>二分圖最大匹配</vt:lpstr>
      <vt:lpstr>二分圖最大匹配</vt:lpstr>
      <vt:lpstr>時間複雜度</vt:lpstr>
      <vt:lpstr>Code</vt:lpstr>
      <vt:lpstr>Independent Set and Cover Set</vt:lpstr>
      <vt:lpstr>名詞介紹</vt:lpstr>
      <vt:lpstr>名詞介紹</vt:lpstr>
      <vt:lpstr>名詞介紹</vt:lpstr>
      <vt:lpstr>名詞介紹</vt:lpstr>
      <vt:lpstr>名詞介紹</vt:lpstr>
      <vt:lpstr>獨立集 &amp; 覆蓋</vt:lpstr>
      <vt:lpstr>獨立集 &amp; 覆蓋</vt:lpstr>
      <vt:lpstr>獨立集 &amp; 覆蓋</vt:lpstr>
      <vt:lpstr>獨立集 &amp; 覆蓋</vt:lpstr>
      <vt:lpstr>獨立集 &amp; 覆蓋</vt:lpstr>
      <vt:lpstr>重點整理</vt:lpstr>
      <vt:lpstr>Example Problem</vt:lpstr>
      <vt:lpstr>TIOJ 1089 Asteroids</vt:lpstr>
      <vt:lpstr>TIOJ 1089 Asteroids</vt:lpstr>
      <vt:lpstr>TIOJ 1089 Asteroids</vt:lpstr>
      <vt:lpstr>TIOJ 1089 Asteroids</vt:lpstr>
      <vt:lpstr>TIOJ 1089 Asteroids</vt:lpstr>
      <vt:lpstr>TIOJ 1089 Asteroids</vt:lpstr>
      <vt:lpstr>TIOJ 1089 Asteroids</vt:lpstr>
      <vt:lpstr>Network Flow</vt:lpstr>
      <vt:lpstr>網路流</vt:lpstr>
      <vt:lpstr>名詞介紹</vt:lpstr>
      <vt:lpstr>網路流</vt:lpstr>
      <vt:lpstr>Greedy</vt:lpstr>
      <vt:lpstr>Greedy</vt:lpstr>
      <vt:lpstr>Greedy</vt:lpstr>
      <vt:lpstr>Greedy</vt:lpstr>
      <vt:lpstr>Greedy</vt:lpstr>
      <vt:lpstr>Greedy</vt:lpstr>
      <vt:lpstr>Greedy</vt:lpstr>
      <vt:lpstr>Greedy</vt:lpstr>
      <vt:lpstr>Greedy</vt:lpstr>
      <vt:lpstr>Residual Network</vt:lpstr>
      <vt:lpstr>剩餘網路</vt:lpstr>
      <vt:lpstr>剩餘網路</vt:lpstr>
      <vt:lpstr>剩餘網路</vt:lpstr>
      <vt:lpstr>剩餘網路</vt:lpstr>
      <vt:lpstr>剩餘網路</vt:lpstr>
      <vt:lpstr>剩餘網路</vt:lpstr>
      <vt:lpstr>剩餘網路</vt:lpstr>
      <vt:lpstr>剩餘網路</vt:lpstr>
      <vt:lpstr>剩餘網路</vt:lpstr>
      <vt:lpstr>剩餘網路</vt:lpstr>
      <vt:lpstr>剩餘網路</vt:lpstr>
      <vt:lpstr>剩餘網路</vt:lpstr>
      <vt:lpstr>剩餘網路</vt:lpstr>
      <vt:lpstr>剩餘網路</vt:lpstr>
      <vt:lpstr>剩餘網路</vt:lpstr>
      <vt:lpstr>剩餘網路</vt:lpstr>
      <vt:lpstr>剩餘網路</vt:lpstr>
      <vt:lpstr>剩餘網路</vt:lpstr>
      <vt:lpstr>剩餘網路</vt:lpstr>
      <vt:lpstr>Max Flow</vt:lpstr>
      <vt:lpstr>如何存圖</vt:lpstr>
      <vt:lpstr>如何存圖</vt:lpstr>
      <vt:lpstr>如何存圖</vt:lpstr>
      <vt:lpstr>如何存圖</vt:lpstr>
      <vt:lpstr>如何存圖</vt:lpstr>
      <vt:lpstr>Ford-Fulkerson</vt:lpstr>
      <vt:lpstr>Ford-Fulkerson 時間複雜度</vt:lpstr>
      <vt:lpstr>Edmonds-Karp</vt:lpstr>
      <vt:lpstr>Edmonds-Karp</vt:lpstr>
      <vt:lpstr>Edmonds-Karp</vt:lpstr>
      <vt:lpstr>Edmonds-Karp</vt:lpstr>
      <vt:lpstr>Edmonds-Karp</vt:lpstr>
      <vt:lpstr>Edmonds-Karp</vt:lpstr>
      <vt:lpstr>Edmonds-Karp</vt:lpstr>
      <vt:lpstr>Edmonds-Karp</vt:lpstr>
      <vt:lpstr>Edmonds-Karp</vt:lpstr>
      <vt:lpstr>Edmonds-Karp</vt:lpstr>
      <vt:lpstr>Edmonds-Karp</vt:lpstr>
      <vt:lpstr>Edmonds-Karp 時間複雜度</vt:lpstr>
      <vt:lpstr>Edmonds-Karp 時間複雜度</vt:lpstr>
      <vt:lpstr>Edmonds-Karp 時間複雜度</vt:lpstr>
      <vt:lpstr>Edmonds-Karp 時間複雜度</vt:lpstr>
      <vt:lpstr>Edmonds-Karp 時間複雜度</vt:lpstr>
      <vt:lpstr>Dinic</vt:lpstr>
      <vt:lpstr>Dinic</vt:lpstr>
      <vt:lpstr>Dinic</vt:lpstr>
      <vt:lpstr>Dinic</vt:lpstr>
      <vt:lpstr>Dinic</vt:lpstr>
      <vt:lpstr>Dinic</vt:lpstr>
      <vt:lpstr>Dinic</vt:lpstr>
      <vt:lpstr>Dinic</vt:lpstr>
      <vt:lpstr>Dinic</vt:lpstr>
      <vt:lpstr>Dinic</vt:lpstr>
      <vt:lpstr>Dinic</vt:lpstr>
      <vt:lpstr>Dinic</vt:lpstr>
      <vt:lpstr>Dinic</vt:lpstr>
      <vt:lpstr>Dinic</vt:lpstr>
      <vt:lpstr>Dinic</vt:lpstr>
      <vt:lpstr>Dinic</vt:lpstr>
      <vt:lpstr>Dinic 時間複雜度</vt:lpstr>
      <vt:lpstr>Dinic 時間複雜度</vt:lpstr>
      <vt:lpstr>Dinic 時間複雜度</vt:lpstr>
      <vt:lpstr>Dinic 時間複雜度</vt:lpstr>
      <vt:lpstr>Dinic 模板</vt:lpstr>
      <vt:lpstr>Min Cut</vt:lpstr>
      <vt:lpstr>割</vt:lpstr>
      <vt:lpstr>s-t 割</vt:lpstr>
      <vt:lpstr>割的花費</vt:lpstr>
      <vt:lpstr>最小割</vt:lpstr>
      <vt:lpstr>最小割</vt:lpstr>
      <vt:lpstr>流-割對偶性</vt:lpstr>
      <vt:lpstr>流-割對偶性</vt:lpstr>
      <vt:lpstr>最大流最小割定理</vt:lpstr>
      <vt:lpstr>最大流最小割定理</vt:lpstr>
      <vt:lpstr>Example Problem</vt:lpstr>
      <vt:lpstr>題目</vt:lpstr>
      <vt:lpstr>TIOJ 2134 魔法藥水</vt:lpstr>
      <vt:lpstr>建模</vt:lpstr>
      <vt:lpstr>TIOJ 2134 魔法藥水</vt:lpstr>
      <vt:lpstr>TIOJ 2134 魔法藥水</vt:lpstr>
      <vt:lpstr>TIOJ 2134 魔法藥水</vt:lpstr>
      <vt:lpstr>TIOJ 2134 魔法藥水</vt:lpstr>
      <vt:lpstr>TIOJ 2134 魔法藥水</vt:lpstr>
      <vt:lpstr>Conclusion</vt:lpstr>
      <vt:lpstr>總結</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奕儒 宋</dc:creator>
  <cp:lastModifiedBy>leo</cp:lastModifiedBy>
  <cp:revision>258</cp:revision>
  <dcterms:created xsi:type="dcterms:W3CDTF">2019-02-19T13:11:27Z</dcterms:created>
  <dcterms:modified xsi:type="dcterms:W3CDTF">2020-05-28T09:24:40Z</dcterms:modified>
</cp:coreProperties>
</file>