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mp4" ContentType="video/mp4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2"/>
  </p:notesMasterIdLst>
  <p:handoutMasterIdLst>
    <p:handoutMasterId r:id="rId113"/>
  </p:handoutMasterIdLst>
  <p:sldIdLst>
    <p:sldId id="256" r:id="rId2"/>
    <p:sldId id="361" r:id="rId3"/>
    <p:sldId id="362" r:id="rId4"/>
    <p:sldId id="380" r:id="rId5"/>
    <p:sldId id="391" r:id="rId6"/>
    <p:sldId id="437" r:id="rId7"/>
    <p:sldId id="438" r:id="rId8"/>
    <p:sldId id="439" r:id="rId9"/>
    <p:sldId id="440" r:id="rId10"/>
    <p:sldId id="379" r:id="rId11"/>
    <p:sldId id="441" r:id="rId12"/>
    <p:sldId id="442" r:id="rId13"/>
    <p:sldId id="443" r:id="rId14"/>
    <p:sldId id="392" r:id="rId15"/>
    <p:sldId id="394" r:id="rId16"/>
    <p:sldId id="393" r:id="rId17"/>
    <p:sldId id="416" r:id="rId18"/>
    <p:sldId id="395" r:id="rId19"/>
    <p:sldId id="396" r:id="rId20"/>
    <p:sldId id="403" r:id="rId21"/>
    <p:sldId id="397" r:id="rId22"/>
    <p:sldId id="404" r:id="rId23"/>
    <p:sldId id="402" r:id="rId24"/>
    <p:sldId id="405" r:id="rId25"/>
    <p:sldId id="398" r:id="rId26"/>
    <p:sldId id="444" r:id="rId27"/>
    <p:sldId id="399" r:id="rId28"/>
    <p:sldId id="445" r:id="rId29"/>
    <p:sldId id="400" r:id="rId30"/>
    <p:sldId id="446" r:id="rId31"/>
    <p:sldId id="401" r:id="rId32"/>
    <p:sldId id="447" r:id="rId33"/>
    <p:sldId id="406" r:id="rId34"/>
    <p:sldId id="407" r:id="rId35"/>
    <p:sldId id="448" r:id="rId36"/>
    <p:sldId id="408" r:id="rId37"/>
    <p:sldId id="409" r:id="rId38"/>
    <p:sldId id="410" r:id="rId39"/>
    <p:sldId id="411" r:id="rId40"/>
    <p:sldId id="412" r:id="rId41"/>
    <p:sldId id="450" r:id="rId42"/>
    <p:sldId id="449" r:id="rId43"/>
    <p:sldId id="452" r:id="rId44"/>
    <p:sldId id="451" r:id="rId45"/>
    <p:sldId id="453" r:id="rId46"/>
    <p:sldId id="413" r:id="rId47"/>
    <p:sldId id="414" r:id="rId48"/>
    <p:sldId id="418" r:id="rId49"/>
    <p:sldId id="417" r:id="rId50"/>
    <p:sldId id="415" r:id="rId51"/>
    <p:sldId id="454" r:id="rId52"/>
    <p:sldId id="419" r:id="rId53"/>
    <p:sldId id="455" r:id="rId54"/>
    <p:sldId id="456" r:id="rId55"/>
    <p:sldId id="457" r:id="rId56"/>
    <p:sldId id="458" r:id="rId57"/>
    <p:sldId id="459" r:id="rId58"/>
    <p:sldId id="460" r:id="rId59"/>
    <p:sldId id="461" r:id="rId60"/>
    <p:sldId id="462" r:id="rId61"/>
    <p:sldId id="463" r:id="rId62"/>
    <p:sldId id="464" r:id="rId63"/>
    <p:sldId id="465" r:id="rId64"/>
    <p:sldId id="466" r:id="rId65"/>
    <p:sldId id="467" r:id="rId66"/>
    <p:sldId id="468" r:id="rId67"/>
    <p:sldId id="424" r:id="rId68"/>
    <p:sldId id="469" r:id="rId69"/>
    <p:sldId id="470" r:id="rId70"/>
    <p:sldId id="425" r:id="rId71"/>
    <p:sldId id="471" r:id="rId72"/>
    <p:sldId id="472" r:id="rId73"/>
    <p:sldId id="427" r:id="rId74"/>
    <p:sldId id="428" r:id="rId75"/>
    <p:sldId id="433" r:id="rId76"/>
    <p:sldId id="434" r:id="rId77"/>
    <p:sldId id="430" r:id="rId78"/>
    <p:sldId id="473" r:id="rId79"/>
    <p:sldId id="476" r:id="rId80"/>
    <p:sldId id="474" r:id="rId81"/>
    <p:sldId id="475" r:id="rId82"/>
    <p:sldId id="378" r:id="rId83"/>
    <p:sldId id="478" r:id="rId84"/>
    <p:sldId id="479" r:id="rId85"/>
    <p:sldId id="383" r:id="rId86"/>
    <p:sldId id="384" r:id="rId87"/>
    <p:sldId id="386" r:id="rId88"/>
    <p:sldId id="497" r:id="rId89"/>
    <p:sldId id="496" r:id="rId90"/>
    <p:sldId id="387" r:id="rId91"/>
    <p:sldId id="385" r:id="rId92"/>
    <p:sldId id="480" r:id="rId93"/>
    <p:sldId id="388" r:id="rId94"/>
    <p:sldId id="481" r:id="rId95"/>
    <p:sldId id="482" r:id="rId96"/>
    <p:sldId id="389" r:id="rId97"/>
    <p:sldId id="483" r:id="rId98"/>
    <p:sldId id="484" r:id="rId99"/>
    <p:sldId id="485" r:id="rId100"/>
    <p:sldId id="486" r:id="rId101"/>
    <p:sldId id="487" r:id="rId102"/>
    <p:sldId id="390" r:id="rId103"/>
    <p:sldId id="382" r:id="rId104"/>
    <p:sldId id="381" r:id="rId105"/>
    <p:sldId id="488" r:id="rId106"/>
    <p:sldId id="489" r:id="rId107"/>
    <p:sldId id="490" r:id="rId108"/>
    <p:sldId id="491" r:id="rId109"/>
    <p:sldId id="492" r:id="rId110"/>
    <p:sldId id="493" r:id="rId111"/>
  </p:sldIdLst>
  <p:sldSz cx="12192000" cy="6858000"/>
  <p:notesSz cx="6858000" cy="9144000"/>
  <p:embeddedFontLst>
    <p:embeddedFont>
      <p:font typeface="微軟正黑體" panose="020B0604030504040204" pitchFamily="34" charset="-120"/>
      <p:regular r:id="rId114"/>
      <p:bold r:id="rId115"/>
    </p:embeddedFont>
    <p:embeddedFont>
      <p:font typeface="Calibri" panose="020F0502020204030204" pitchFamily="34" charset="0"/>
      <p:regular r:id="rId116"/>
      <p:bold r:id="rId117"/>
      <p:italic r:id="rId118"/>
      <p:boldItalic r:id="rId119"/>
    </p:embeddedFont>
    <p:embeddedFont>
      <p:font typeface="Consolas" panose="020B0609020204030204" pitchFamily="49" charset="0"/>
      <p:regular r:id="rId120"/>
      <p:bold r:id="rId121"/>
      <p:italic r:id="rId122"/>
      <p:boldItalic r:id="rId123"/>
    </p:embeddedFont>
  </p:embeddedFont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8D8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中等深淺樣式 1 - 輔色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8D230F3-CF80-4859-8CE7-A43EE81993B5}" styleName="淺色樣式 1 - 輔色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995" autoAdjust="0"/>
    <p:restoredTop sz="94660"/>
  </p:normalViewPr>
  <p:slideViewPr>
    <p:cSldViewPr snapToGrid="0">
      <p:cViewPr varScale="1">
        <p:scale>
          <a:sx n="90" d="100"/>
          <a:sy n="90" d="100"/>
        </p:scale>
        <p:origin x="41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72" d="100"/>
          <a:sy n="72" d="100"/>
        </p:scale>
        <p:origin x="3012" y="7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font" Target="fonts/font4.fntdata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notesMaster" Target="notesMasters/notesMaster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font" Target="fonts/font10.fntdata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handoutMaster" Target="handoutMasters/handoutMaster1.xml"/><Relationship Id="rId118" Type="http://schemas.openxmlformats.org/officeDocument/2006/relationships/font" Target="fonts/font5.fntdata"/><Relationship Id="rId126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font" Target="fonts/font8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font" Target="fonts/font3.fntdata"/><Relationship Id="rId124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font" Target="fonts/font1.fntdata"/><Relationship Id="rId119" Type="http://schemas.openxmlformats.org/officeDocument/2006/relationships/font" Target="fonts/font6.fntdata"/><Relationship Id="rId127" Type="http://schemas.openxmlformats.org/officeDocument/2006/relationships/tableStyles" Target="tableStyle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font" Target="fonts/font9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font" Target="fonts/font7.fntdata"/><Relationship Id="rId125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font" Target="fonts/font2.fntdata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>
            <a:extLst>
              <a:ext uri="{FF2B5EF4-FFF2-40B4-BE49-F238E27FC236}">
                <a16:creationId xmlns:a16="http://schemas.microsoft.com/office/drawing/2014/main" id="{ACC384F3-3354-49B5-9FB2-5003CE02159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>
            <a:extLst>
              <a:ext uri="{FF2B5EF4-FFF2-40B4-BE49-F238E27FC236}">
                <a16:creationId xmlns:a16="http://schemas.microsoft.com/office/drawing/2014/main" id="{43928598-C951-4F12-A1C2-5D2E26CADF60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CCE4C83-8F64-4E29-91B9-0017BF1F34A9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A145B1CF-C6B2-4C46-84FD-6EAF541AAE0C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AE82A90D-28E7-43DA-B33D-CB116BFB222E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99437D4-F5B2-4068-998F-6C4F47041151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955441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6A45D3-9EDB-4B35-90F9-382768275B83}" type="datetimeFigureOut">
              <a:rPr lang="en-US" smtClean="0"/>
              <a:t>4/17/2019</a:t>
            </a:fld>
            <a:endParaRPr lang="en-US" dirty="0"/>
          </a:p>
        </p:txBody>
      </p:sp>
      <p:sp>
        <p:nvSpPr>
          <p:cNvPr id="4" name="投影片影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8C78C7-0E09-422F-A949-E582D1091C4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482062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 err="1"/>
              <a:t>Dp</a:t>
            </a:r>
            <a:r>
              <a:rPr lang="en-US" altLang="zh-TW" dirty="0"/>
              <a:t> </a:t>
            </a:r>
            <a:r>
              <a:rPr lang="zh-TW" altLang="en-US" dirty="0"/>
              <a:t>是程式競賽中最為重要也最難學習的一種分類，很多時候這種問題沒有一套公式解法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571984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注意有些題型轉成背包問題後可能不適用這個做法，如硬幣問題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48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1373846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73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856327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74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487426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注意有些題型轉成背包問題後可能不適用這個做法，如硬幣問題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75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427759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77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94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78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3652508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79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8303464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80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1563757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11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374791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12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51138622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13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865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zh-TW" dirty="0"/>
              <a:t>S[</a:t>
            </a:r>
            <a:r>
              <a:rPr lang="en-US" altLang="zh-TW" dirty="0" err="1"/>
              <a:t>i</a:t>
            </a:r>
            <a:r>
              <a:rPr lang="en-US" altLang="zh-TW" dirty="0"/>
              <a:t>] </a:t>
            </a:r>
            <a:r>
              <a:rPr lang="zh-TW" altLang="en-US" dirty="0"/>
              <a:t>即是將主問題和子問題關聯起來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19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0763360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022441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要和子問題關聯起來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22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1707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透過一次一次的將新的物品加入其中，我們可以不斷更新 </a:t>
            </a:r>
            <a:r>
              <a:rPr lang="en-US" altLang="zh-TW" dirty="0"/>
              <a:t>S[</a:t>
            </a:r>
            <a:r>
              <a:rPr lang="en-US" altLang="zh-TW" dirty="0" err="1"/>
              <a:t>i</a:t>
            </a:r>
            <a:r>
              <a:rPr lang="en-US" altLang="zh-TW" dirty="0"/>
              <a:t>] </a:t>
            </a:r>
            <a:r>
              <a:rPr lang="zh-TW" altLang="en-US" dirty="0"/>
              <a:t>成為到目前為止的最佳解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884242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開始疊積木 每次去看扣掉物品體積大小的那個背包，他的最佳解是多少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88C78C7-0E09-422F-A949-E582D1091C4B}" type="slidenum">
              <a:rPr lang="en-US" smtClean="0"/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14910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B5B87A6-8B3D-429B-8F2E-01782DCE337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l">
              <a:defRPr sz="4800"/>
            </a:lvl1pPr>
          </a:lstStyle>
          <a:p>
            <a:r>
              <a:rPr lang="zh-TW" altLang="en-US" dirty="0"/>
              <a:t>按一下以編輯母片標題樣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1A343A09-1A04-4028-BA2C-C98585BB71F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dirty="0"/>
              <a:t>按一下以編輯母片子標題樣式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0BD317D1-BFF9-4421-A46A-93FC5ED627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2A6C6B8C-DB2D-4316-B006-C8D85BD4E233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1524000" y="3521471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54129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3B75D2C-D79B-43F2-8C38-AC276A701A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43A1B8C0-29C1-4EB8-B015-A6E7B2E066B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8029988-6E18-4481-99ED-516887D5F6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4A4C9D97-6ACC-4A89-82FF-9ED0B64950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05653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>
            <a:extLst>
              <a:ext uri="{FF2B5EF4-FFF2-40B4-BE49-F238E27FC236}">
                <a16:creationId xmlns:a16="http://schemas.microsoft.com/office/drawing/2014/main" id="{30159CE7-D887-49D7-A385-8DE2DF90114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直排文字版面配置區 2">
            <a:extLst>
              <a:ext uri="{FF2B5EF4-FFF2-40B4-BE49-F238E27FC236}">
                <a16:creationId xmlns:a16="http://schemas.microsoft.com/office/drawing/2014/main" id="{1BBDE4A0-B5DB-4B83-80F5-7E07365638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3F417E0E-0028-4513-AB03-C3667ABC80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5413E9A-5871-4DD7-96FB-FFF0873F0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84036754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BE7398-53F8-49BB-AC5C-189C6FCE53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2F045342-229F-4A39-8D5B-C051DB4C626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3600"/>
            </a:lvl1pPr>
            <a:lvl2pPr marL="685800" indent="-228600">
              <a:buFont typeface="微軟正黑體" panose="020B0604030504040204" pitchFamily="34" charset="-120"/>
              <a:buChar char="-"/>
              <a:defRPr sz="3200"/>
            </a:lvl2pPr>
            <a:lvl3pPr>
              <a:defRPr sz="2800"/>
            </a:lvl3pPr>
          </a:lstStyle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E5CCCD90-A681-452A-8E20-8F7F5C5400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017F5B8-D67F-4132-BF01-5C79E30809A0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8200" y="1554163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9" name="投影片編號版面配置區 5">
            <a:extLst>
              <a:ext uri="{FF2B5EF4-FFF2-40B4-BE49-F238E27FC236}">
                <a16:creationId xmlns:a16="http://schemas.microsoft.com/office/drawing/2014/main" id="{894075FE-947A-43ED-8BEF-29EB0E8CCEA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32287190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C91AC43-379A-4259-8495-8AE2D14778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68BF5005-F1A6-4448-8478-D0D3249702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709319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dirty="0"/>
              <a:t>編輯母片文字樣式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255ECC15-34DF-49D7-B640-F5254FD9C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8" name="Rectangle 2">
            <a:extLst>
              <a:ext uri="{FF2B5EF4-FFF2-40B4-BE49-F238E27FC236}">
                <a16:creationId xmlns:a16="http://schemas.microsoft.com/office/drawing/2014/main" id="{1052BD61-1DDD-49FB-AF6D-A64EA0DAD509}"/>
              </a:ext>
            </a:extLst>
          </p:cNvPr>
          <p:cNvSpPr>
            <a:spLocks noChangeArrowheads="1"/>
          </p:cNvSpPr>
          <p:nvPr userDrawn="1"/>
        </p:nvSpPr>
        <p:spPr bwMode="gray">
          <a:xfrm>
            <a:off x="831850" y="4535686"/>
            <a:ext cx="7315200" cy="80567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50000">
                <a:srgbClr val="C0C0C0"/>
              </a:gs>
              <a:gs pos="100000">
                <a:schemeClr val="tx1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zh-TW" altLang="en-US">
              <a:latin typeface="+mn-lt"/>
              <a:ea typeface="+mn-ea"/>
            </a:endParaRPr>
          </a:p>
        </p:txBody>
      </p:sp>
      <p:sp>
        <p:nvSpPr>
          <p:cNvPr id="10" name="投影片編號版面配置區 5">
            <a:extLst>
              <a:ext uri="{FF2B5EF4-FFF2-40B4-BE49-F238E27FC236}">
                <a16:creationId xmlns:a16="http://schemas.microsoft.com/office/drawing/2014/main" id="{F74A7EF0-4D44-4D66-AFC5-5711BEE253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</p:spTree>
    <p:extLst>
      <p:ext uri="{BB962C8B-B14F-4D97-AF65-F5344CB8AC3E}">
        <p14:creationId xmlns:p14="http://schemas.microsoft.com/office/powerpoint/2010/main" val="42569559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8AD6593-D730-4F0D-8131-F82FECF663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766AD425-FFA0-4BD7-9DAA-0A9699090F8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C29B846-C36F-4AB5-B5C3-AFF6A5A1905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1FF2B959-45F3-4686-9109-D81DECB66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CAAED642-5723-4100-8F51-3A02059162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7398602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85E793-29ED-4F52-8A72-F47E0654CE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E3EB8252-259F-4702-A60F-FB8BD4A0459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4" name="內容版面配置區 3">
            <a:extLst>
              <a:ext uri="{FF2B5EF4-FFF2-40B4-BE49-F238E27FC236}">
                <a16:creationId xmlns:a16="http://schemas.microsoft.com/office/drawing/2014/main" id="{A4F04AAC-3D99-4A4B-BC65-01A81021B6E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5" name="文字版面配置區 4">
            <a:extLst>
              <a:ext uri="{FF2B5EF4-FFF2-40B4-BE49-F238E27FC236}">
                <a16:creationId xmlns:a16="http://schemas.microsoft.com/office/drawing/2014/main" id="{A07FF9DA-9D67-4067-8DF6-B0A00982EDA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內容版面配置區 5">
            <a:extLst>
              <a:ext uri="{FF2B5EF4-FFF2-40B4-BE49-F238E27FC236}">
                <a16:creationId xmlns:a16="http://schemas.microsoft.com/office/drawing/2014/main" id="{829792DE-A5D1-4AD8-8033-F27876EB95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8" name="頁尾版面配置區 7">
            <a:extLst>
              <a:ext uri="{FF2B5EF4-FFF2-40B4-BE49-F238E27FC236}">
                <a16:creationId xmlns:a16="http://schemas.microsoft.com/office/drawing/2014/main" id="{8F341D40-06BC-46CE-B3FB-26960C410A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>
            <a:extLst>
              <a:ext uri="{FF2B5EF4-FFF2-40B4-BE49-F238E27FC236}">
                <a16:creationId xmlns:a16="http://schemas.microsoft.com/office/drawing/2014/main" id="{FC9F49EF-88AE-4240-911E-E64FE211A9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299947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5FC912B-D046-40C5-8994-8F4825C8383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</a:p>
        </p:txBody>
      </p:sp>
      <p:sp>
        <p:nvSpPr>
          <p:cNvPr id="4" name="頁尾版面配置區 3">
            <a:extLst>
              <a:ext uri="{FF2B5EF4-FFF2-40B4-BE49-F238E27FC236}">
                <a16:creationId xmlns:a16="http://schemas.microsoft.com/office/drawing/2014/main" id="{7021ADCC-A8BF-4305-8FCB-E42883ADFD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>
            <a:extLst>
              <a:ext uri="{FF2B5EF4-FFF2-40B4-BE49-F238E27FC236}">
                <a16:creationId xmlns:a16="http://schemas.microsoft.com/office/drawing/2014/main" id="{1C983390-D983-469F-92B3-0FB55135C7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8989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頁尾版面配置區 2">
            <a:extLst>
              <a:ext uri="{FF2B5EF4-FFF2-40B4-BE49-F238E27FC236}">
                <a16:creationId xmlns:a16="http://schemas.microsoft.com/office/drawing/2014/main" id="{AA311577-74CC-480B-BC62-3C7DE0291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>
            <a:extLst>
              <a:ext uri="{FF2B5EF4-FFF2-40B4-BE49-F238E27FC236}">
                <a16:creationId xmlns:a16="http://schemas.microsoft.com/office/drawing/2014/main" id="{24A413EF-8CBB-4E3A-A1B3-BC0D71D21D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45322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輔助字幕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4C8D31A-6860-4327-ADC2-879E175BA5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8D8AA78-38D4-4408-82E4-84667E93AA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E8C90444-56BB-4C3D-8867-E248858EFAD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E9742781-B003-47CA-BA87-A593115EFE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27E34C80-5C1A-4EC1-9AA9-D3A5937ADD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540242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輔助字幕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1CA8CB9-C3FC-44F6-A59F-696AC9C6B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/>
              <a:t>按一下以編輯母片標題樣式</a:t>
            </a:r>
          </a:p>
        </p:txBody>
      </p:sp>
      <p:sp>
        <p:nvSpPr>
          <p:cNvPr id="3" name="圖片版面配置區 2">
            <a:extLst>
              <a:ext uri="{FF2B5EF4-FFF2-40B4-BE49-F238E27FC236}">
                <a16:creationId xmlns:a16="http://schemas.microsoft.com/office/drawing/2014/main" id="{2D57401B-88D5-4358-B70C-00482349D44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2165C8D1-9846-4761-A31E-007DC878BE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/>
              <a:t>編輯母片文字樣式</a:t>
            </a:r>
          </a:p>
        </p:txBody>
      </p:sp>
      <p:sp>
        <p:nvSpPr>
          <p:cNvPr id="6" name="頁尾版面配置區 5">
            <a:extLst>
              <a:ext uri="{FF2B5EF4-FFF2-40B4-BE49-F238E27FC236}">
                <a16:creationId xmlns:a16="http://schemas.microsoft.com/office/drawing/2014/main" id="{CD8AE608-E16B-4519-899F-45220F0969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>
            <a:extLst>
              <a:ext uri="{FF2B5EF4-FFF2-40B4-BE49-F238E27FC236}">
                <a16:creationId xmlns:a16="http://schemas.microsoft.com/office/drawing/2014/main" id="{B9A7A2DF-B5CC-4B17-BC44-6957DE2DB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B0483D0-46ED-423B-B4F7-5434146C698A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2277375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片 11">
            <a:extLst>
              <a:ext uri="{FF2B5EF4-FFF2-40B4-BE49-F238E27FC236}">
                <a16:creationId xmlns:a16="http://schemas.microsoft.com/office/drawing/2014/main" id="{00597546-5ED0-4282-9109-BD9734F625D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標題版面配置區 1">
            <a:extLst>
              <a:ext uri="{FF2B5EF4-FFF2-40B4-BE49-F238E27FC236}">
                <a16:creationId xmlns:a16="http://schemas.microsoft.com/office/drawing/2014/main" id="{91B28E0D-89FB-4A92-BBFE-EDFCD8BCD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dirty="0"/>
              <a:t>按一下以編輯母片標題樣式</a:t>
            </a:r>
          </a:p>
        </p:txBody>
      </p:sp>
      <p:sp>
        <p:nvSpPr>
          <p:cNvPr id="3" name="文字版面配置區 2">
            <a:extLst>
              <a:ext uri="{FF2B5EF4-FFF2-40B4-BE49-F238E27FC236}">
                <a16:creationId xmlns:a16="http://schemas.microsoft.com/office/drawing/2014/main" id="{FA552B89-BA26-4DDE-A8CA-805DB272C3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dirty="0"/>
              <a:t>編輯母片文字樣式</a:t>
            </a:r>
          </a:p>
          <a:p>
            <a:pPr lvl="1"/>
            <a:r>
              <a:rPr lang="zh-TW" altLang="en-US" dirty="0"/>
              <a:t>第二層</a:t>
            </a:r>
          </a:p>
          <a:p>
            <a:pPr lvl="2"/>
            <a:r>
              <a:rPr lang="zh-TW" altLang="en-US" dirty="0"/>
              <a:t>第三層</a:t>
            </a:r>
          </a:p>
          <a:p>
            <a:pPr lvl="3"/>
            <a:r>
              <a:rPr lang="zh-TW" altLang="en-US" dirty="0"/>
              <a:t>第四層</a:t>
            </a:r>
          </a:p>
          <a:p>
            <a:pPr lvl="4"/>
            <a:r>
              <a:rPr lang="zh-TW" altLang="en-US" dirty="0"/>
              <a:t>第五層</a:t>
            </a:r>
          </a:p>
        </p:txBody>
      </p:sp>
      <p:sp>
        <p:nvSpPr>
          <p:cNvPr id="5" name="頁尾版面配置區 4">
            <a:extLst>
              <a:ext uri="{FF2B5EF4-FFF2-40B4-BE49-F238E27FC236}">
                <a16:creationId xmlns:a16="http://schemas.microsoft.com/office/drawing/2014/main" id="{7A571A9B-7025-4626-B816-04D8C6C700D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8" name="Text Box 14">
            <a:extLst>
              <a:ext uri="{FF2B5EF4-FFF2-40B4-BE49-F238E27FC236}">
                <a16:creationId xmlns:a16="http://schemas.microsoft.com/office/drawing/2014/main" id="{30732C2F-983F-4884-9153-3D889E25B976}"/>
              </a:ext>
            </a:extLst>
          </p:cNvPr>
          <p:cNvSpPr txBox="1">
            <a:spLocks noChangeArrowheads="1"/>
          </p:cNvSpPr>
          <p:nvPr userDrawn="1"/>
        </p:nvSpPr>
        <p:spPr bwMode="auto">
          <a:xfrm>
            <a:off x="395288" y="6219031"/>
            <a:ext cx="3887788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>
            <a:lvl1pPr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  <a:cs typeface="新細明體" charset="0"/>
              </a:defRPr>
            </a:lvl1pPr>
            <a:lvl2pPr marL="742950" indent="-28575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2pPr>
            <a:lvl3pPr marL="11430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3pPr>
            <a:lvl4pPr marL="16002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4pPr>
            <a:lvl5pPr marL="2057400" indent="-228600" eaLnBrk="0" hangingPunct="0"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>
                <a:solidFill>
                  <a:schemeClr val="tx1"/>
                </a:solidFill>
                <a:latin typeface="Arial" charset="0"/>
                <a:ea typeface="新細明體" charset="0"/>
              </a:defRPr>
            </a:lvl9pPr>
          </a:lstStyle>
          <a:p>
            <a:pPr eaLnBrk="1" hangingPunct="1">
              <a:defRPr/>
            </a:pPr>
            <a:r>
              <a:rPr kumimoji="0" lang="en-US" altLang="zh-TW" sz="1200" b="1" i="1" dirty="0">
                <a:solidFill>
                  <a:srgbClr val="898989"/>
                </a:solidFill>
                <a:latin typeface="微軟正黑體" panose="020B0604030504040204" pitchFamily="34" charset="-120"/>
              </a:rPr>
              <a:t>Competitive  Programming</a:t>
            </a:r>
            <a:endParaRPr lang="en-US" altLang="zh-TW" sz="1200" dirty="0">
              <a:latin typeface="微軟正黑體" panose="020B0604030504040204" pitchFamily="34" charset="-120"/>
            </a:endParaRPr>
          </a:p>
        </p:txBody>
      </p:sp>
      <p:sp>
        <p:nvSpPr>
          <p:cNvPr id="9" name="日期版面配置區 3">
            <a:extLst>
              <a:ext uri="{FF2B5EF4-FFF2-40B4-BE49-F238E27FC236}">
                <a16:creationId xmlns:a16="http://schemas.microsoft.com/office/drawing/2014/main" id="{748ED93B-D013-498F-9761-B9D2E292E3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95288" y="6448425"/>
            <a:ext cx="2376487" cy="365125"/>
          </a:xfrm>
          <a:prstGeom prst="rect">
            <a:avLst/>
          </a:prstGeom>
        </p:spPr>
        <p:txBody>
          <a:bodyPr/>
          <a:lstStyle>
            <a:lvl1pPr>
              <a:defRPr sz="1200"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pPr>
              <a:defRPr/>
            </a:pPr>
            <a:r>
              <a:rPr lang="en-US" altLang="zh-TW" b="1" i="1" dirty="0">
                <a:solidFill>
                  <a:srgbClr val="898989"/>
                </a:solidFill>
              </a:rPr>
              <a:t>2019</a:t>
            </a:r>
            <a:r>
              <a:rPr lang="zh-TW" altLang="en-US" b="1" i="1" dirty="0">
                <a:solidFill>
                  <a:srgbClr val="898989"/>
                </a:solidFill>
              </a:rPr>
              <a:t>年</a:t>
            </a:r>
            <a:r>
              <a:rPr lang="en-US" altLang="zh-TW" b="1" i="1" dirty="0">
                <a:solidFill>
                  <a:srgbClr val="898989"/>
                </a:solidFill>
              </a:rPr>
              <a:t>2</a:t>
            </a:r>
            <a:r>
              <a:rPr lang="zh-TW" altLang="en-US" b="1" i="1" dirty="0">
                <a:solidFill>
                  <a:srgbClr val="898989"/>
                </a:solidFill>
              </a:rPr>
              <a:t>月</a:t>
            </a:r>
            <a:r>
              <a:rPr lang="en-US" altLang="zh-TW" b="1" i="1" dirty="0">
                <a:solidFill>
                  <a:srgbClr val="898989"/>
                </a:solidFill>
              </a:rPr>
              <a:t>27</a:t>
            </a:r>
            <a:r>
              <a:rPr lang="zh-TW" altLang="en-US" b="1" i="1" dirty="0">
                <a:solidFill>
                  <a:srgbClr val="898989"/>
                </a:solidFill>
              </a:rPr>
              <a:t>日星期三</a:t>
            </a:r>
            <a:endParaRPr lang="en-US" altLang="zh-TW" b="1" i="1" dirty="0">
              <a:solidFill>
                <a:srgbClr val="898989"/>
              </a:solidFill>
            </a:endParaRPr>
          </a:p>
        </p:txBody>
      </p:sp>
      <p:sp>
        <p:nvSpPr>
          <p:cNvPr id="6" name="投影片編號版面配置區 5">
            <a:extLst>
              <a:ext uri="{FF2B5EF4-FFF2-40B4-BE49-F238E27FC236}">
                <a16:creationId xmlns:a16="http://schemas.microsoft.com/office/drawing/2014/main" id="{E1CA2AC4-AFC6-49B8-B44E-114093D0F40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defRPr>
            </a:lvl1pPr>
          </a:lstStyle>
          <a:p>
            <a:r>
              <a:rPr lang="en-US" altLang="zh-TW" dirty="0"/>
              <a:t>Made by </a:t>
            </a:r>
            <a:r>
              <a:rPr lang="zh-TW" altLang="en-US" dirty="0"/>
              <a:t>培訓團隊群</a:t>
            </a:r>
          </a:p>
        </p:txBody>
      </p:sp>
      <p:sp>
        <p:nvSpPr>
          <p:cNvPr id="13" name="投影片編號版面配置區 5">
            <a:extLst>
              <a:ext uri="{FF2B5EF4-FFF2-40B4-BE49-F238E27FC236}">
                <a16:creationId xmlns:a16="http://schemas.microsoft.com/office/drawing/2014/main" id="{FF26AE15-66AD-407A-9775-87F968DC142D}"/>
              </a:ext>
            </a:extLst>
          </p:cNvPr>
          <p:cNvSpPr txBox="1">
            <a:spLocks/>
          </p:cNvSpPr>
          <p:nvPr userDrawn="1"/>
        </p:nvSpPr>
        <p:spPr>
          <a:xfrm>
            <a:off x="8610600" y="6356349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TW"/>
            </a:defPPr>
            <a:lvl1pPr marL="0" algn="r" defTabSz="914400" rtl="0" eaLnBrk="1" latinLnBrk="0" hangingPunct="1">
              <a:defRPr sz="1200" b="1" kern="1200">
                <a:solidFill>
                  <a:schemeClr val="tx1">
                    <a:tint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TW" dirty="0"/>
              <a:t>Made by </a:t>
            </a:r>
            <a:r>
              <a:rPr lang="zh-TW" altLang="en-US"/>
              <a:t>培訓團隊群</a:t>
            </a:r>
            <a:endParaRPr lang="zh-TW" altLang="en-US" dirty="0"/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E0AD78CA-FF7F-424B-BEE4-5FCF96CC4DB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475" t="30952" b="29893"/>
          <a:stretch/>
        </p:blipFill>
        <p:spPr>
          <a:xfrm>
            <a:off x="11427417" y="6330120"/>
            <a:ext cx="764583" cy="3270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715544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lang="zh-TW" altLang="en-US" sz="36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32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2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 smtClean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lang="zh-TW" altLang="en-US" sz="1800" kern="1200" dirty="0">
          <a:solidFill>
            <a:schemeClr val="tx1"/>
          </a:solidFill>
          <a:latin typeface="微軟正黑體" panose="020B0604030504040204" pitchFamily="34" charset="-120"/>
          <a:ea typeface="微軟正黑體" panose="020B0604030504040204" pitchFamily="34" charset="-120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1.xml.rels><?xml version="1.0" encoding="UTF-8" standalone="yes"?>
<Relationships xmlns="http://schemas.openxmlformats.org/package/2006/relationships"><Relationship Id="rId2" Type="http://schemas.openxmlformats.org/officeDocument/2006/relationships/hyperlink" Target="https://judge.cp.ccns.io/problem/a009" TargetMode="External"/><Relationship Id="rId1" Type="http://schemas.openxmlformats.org/officeDocument/2006/relationships/slideLayout" Target="../slideLayouts/slideLayout1.xml"/></Relationships>
</file>

<file path=ppt/slides/_rels/slide10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0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://poj.org/problem?id=2063" TargetMode="External"/><Relationship Id="rId2" Type="http://schemas.openxmlformats.org/officeDocument/2006/relationships/hyperlink" Target="https://uva.onlinejudge.org/external/109/10980.pdf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hyperlink" Target="https://uva.onlinejudge.org/external/108/10819.pdf" TargetMode="External"/><Relationship Id="rId2" Type="http://schemas.openxmlformats.org/officeDocument/2006/relationships/hyperlink" Target="https://uva.onlinejudge.org/external/6/624.pdf" TargetMode="Externa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1.mp4"/><Relationship Id="rId1" Type="http://schemas.microsoft.com/office/2007/relationships/media" Target="../media/media1.mp4"/><Relationship Id="rId4" Type="http://schemas.openxmlformats.org/officeDocument/2006/relationships/image" Target="../media/image3.png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video" Target="../media/media2.mp4"/><Relationship Id="rId1" Type="http://schemas.microsoft.com/office/2007/relationships/media" Target="../media/media2.mp4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3CAB24A-E99E-49D8-84E2-C381A7BF50A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75657"/>
            <a:ext cx="8614788" cy="2253343"/>
          </a:xfrm>
        </p:spPr>
        <p:txBody>
          <a:bodyPr>
            <a:normAutofit/>
          </a:bodyPr>
          <a:lstStyle/>
          <a:p>
            <a:br>
              <a:rPr lang="en-US" altLang="zh-TW" sz="4400" dirty="0"/>
            </a:br>
            <a:r>
              <a:rPr lang="en-US" altLang="zh-TW" sz="4400" dirty="0"/>
              <a:t>Advanced </a:t>
            </a:r>
            <a:br>
              <a:rPr lang="en-US" altLang="zh-TW" sz="4400" dirty="0"/>
            </a:br>
            <a:r>
              <a:rPr lang="en-US" altLang="zh-TW" sz="4400" dirty="0"/>
              <a:t>Competitive Programming</a:t>
            </a:r>
            <a:endParaRPr lang="zh-TW" altLang="en-US" sz="4400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7536DEF2-AAE6-4D15-BCF8-A5DCB12359B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7"/>
            <a:ext cx="9144000" cy="2621209"/>
          </a:xfrm>
        </p:spPr>
        <p:txBody>
          <a:bodyPr>
            <a:normAutofit fontScale="92500" lnSpcReduction="20000"/>
          </a:bodyPr>
          <a:lstStyle/>
          <a:p>
            <a:endParaRPr lang="en-US" altLang="zh-TW" dirty="0"/>
          </a:p>
          <a:p>
            <a:r>
              <a:rPr lang="zh-TW" altLang="en-US" dirty="0"/>
              <a:t>國立成功大學</a:t>
            </a:r>
            <a:r>
              <a:rPr lang="en-US" altLang="zh-TW" dirty="0"/>
              <a:t>ACM-ICPC</a:t>
            </a:r>
            <a:r>
              <a:rPr lang="zh-TW" altLang="en-US" dirty="0"/>
              <a:t>程式競賽培訓隊</a:t>
            </a:r>
          </a:p>
          <a:p>
            <a:r>
              <a:rPr lang="en-US" altLang="zh-TW" dirty="0"/>
              <a:t>nckuacm@imslab.org</a:t>
            </a:r>
          </a:p>
          <a:p>
            <a:endParaRPr lang="en-US" altLang="zh-TW" dirty="0"/>
          </a:p>
          <a:p>
            <a:r>
              <a:rPr lang="en-US" altLang="zh-TW" dirty="0"/>
              <a:t>Department of Computer Science and Information Engineering</a:t>
            </a:r>
          </a:p>
          <a:p>
            <a:r>
              <a:rPr lang="en-US" altLang="zh-TW" dirty="0"/>
              <a:t>National Cheng Kung University</a:t>
            </a:r>
          </a:p>
          <a:p>
            <a:r>
              <a:rPr lang="en-US" altLang="zh-TW" dirty="0"/>
              <a:t>Tainan, Taiwan</a:t>
            </a: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76135119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 to DP</a:t>
            </a:r>
            <a:endParaRPr lang="zh-TW" altLang="en-US" dirty="0"/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CC0BC4C-9C60-45F3-BC24-33BCD50A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動態規劃 </a:t>
            </a:r>
            <a:r>
              <a:rPr lang="en-US" altLang="zh-TW" dirty="0"/>
              <a:t>= </a:t>
            </a:r>
            <a:r>
              <a:rPr lang="zh-TW" altLang="en-US" dirty="0"/>
              <a:t>分治 </a:t>
            </a:r>
            <a:r>
              <a:rPr lang="en-US" altLang="zh-TW" dirty="0"/>
              <a:t>+</a:t>
            </a:r>
            <a:r>
              <a:rPr lang="zh-TW" altLang="en-US" dirty="0"/>
              <a:t> 記憶化</a:t>
            </a:r>
            <a:endParaRPr lang="en-US" altLang="zh-TW" dirty="0"/>
          </a:p>
          <a:p>
            <a:r>
              <a:rPr lang="zh-TW" altLang="en-US" dirty="0"/>
              <a:t>三個重要性質</a:t>
            </a:r>
            <a:endParaRPr lang="en-US" altLang="zh-TW" dirty="0"/>
          </a:p>
          <a:p>
            <a:pPr lvl="1"/>
            <a:r>
              <a:rPr lang="zh-TW" altLang="en-US" dirty="0"/>
              <a:t>最優子結構</a:t>
            </a:r>
            <a:endParaRPr lang="en-US" altLang="zh-TW" dirty="0"/>
          </a:p>
          <a:p>
            <a:pPr lvl="1"/>
            <a:r>
              <a:rPr lang="zh-TW" altLang="en-US" dirty="0"/>
              <a:t>重複子問題</a:t>
            </a:r>
            <a:endParaRPr lang="en-US" altLang="zh-TW" dirty="0"/>
          </a:p>
          <a:p>
            <a:pPr lvl="1"/>
            <a:r>
              <a:rPr lang="zh-TW" altLang="en-US" dirty="0"/>
              <a:t>後無效性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4002843211"/>
      </p:ext>
    </p:extLst>
  </p:cSld>
  <p:clrMapOvr>
    <a:masterClrMapping/>
  </p:clrMapOvr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2" y="1122363"/>
            <a:ext cx="9854214" cy="2387600"/>
          </a:xfrm>
        </p:spPr>
        <p:txBody>
          <a:bodyPr>
            <a:normAutofit/>
          </a:bodyPr>
          <a:lstStyle/>
          <a:p>
            <a:r>
              <a:rPr lang="zh-TW" altLang="en-US" dirty="0"/>
              <a:t>我們已經可以找出</a:t>
            </a:r>
            <a:r>
              <a:rPr lang="en-US" altLang="zh-TW" dirty="0"/>
              <a:t>LIS</a:t>
            </a:r>
            <a:r>
              <a:rPr lang="zh-TW" altLang="en-US" dirty="0"/>
              <a:t>的</a:t>
            </a:r>
            <a:r>
              <a:rPr lang="zh-TW" altLang="en-US" dirty="0">
                <a:solidFill>
                  <a:srgbClr val="FF0000"/>
                </a:solidFill>
              </a:rPr>
              <a:t>長度</a:t>
            </a:r>
            <a:r>
              <a:rPr lang="zh-TW" altLang="en-US" dirty="0"/>
              <a:t>了！</a:t>
            </a:r>
            <a:endParaRPr lang="en-US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至於往前回溯找出任意一組 </a:t>
            </a:r>
            <a:r>
              <a:rPr lang="en-US" altLang="zh-TW" dirty="0"/>
              <a:t>LIS</a:t>
            </a:r>
            <a:r>
              <a:rPr lang="zh-TW" altLang="en-US" dirty="0"/>
              <a:t> 那就是各位想一想的啦！</a:t>
            </a:r>
            <a:endParaRPr lang="en-US" altLang="zh-TW" dirty="0"/>
          </a:p>
          <a:p>
            <a:r>
              <a:rPr lang="en-US" altLang="zh-TW" dirty="0">
                <a:solidFill>
                  <a:srgbClr val="FF0000"/>
                </a:solidFill>
              </a:rPr>
              <a:t>Hint! </a:t>
            </a:r>
            <a:r>
              <a:rPr lang="zh-TW" altLang="en-US" dirty="0">
                <a:solidFill>
                  <a:srgbClr val="FF0000"/>
                </a:solidFill>
              </a:rPr>
              <a:t>整理「現在」要做紀錄。</a:t>
            </a:r>
          </a:p>
        </p:txBody>
      </p:sp>
    </p:spTree>
    <p:extLst>
      <p:ext uri="{BB962C8B-B14F-4D97-AF65-F5344CB8AC3E}">
        <p14:creationId xmlns:p14="http://schemas.microsoft.com/office/powerpoint/2010/main" val="3268443427"/>
      </p:ext>
    </p:extLst>
  </p:cSld>
  <p:clrMapOvr>
    <a:masterClrMapping/>
  </p:clrMapOvr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2" y="1122363"/>
            <a:ext cx="9854214" cy="2387600"/>
          </a:xfrm>
        </p:spPr>
        <p:txBody>
          <a:bodyPr>
            <a:normAutofit/>
          </a:bodyPr>
          <a:lstStyle/>
          <a:p>
            <a:r>
              <a:rPr lang="zh-TW" altLang="en-US" dirty="0"/>
              <a:t>練習時間 </a:t>
            </a:r>
            <a:r>
              <a:rPr lang="en-US" altLang="zh-TW" dirty="0"/>
              <a:t>a009 All the Way North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>
                <a:hlinkClick r:id="rId2"/>
              </a:rPr>
              <a:t>https://judge.cp.ccns.io/problem/a009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843222651"/>
      </p:ext>
    </p:extLst>
  </p:cSld>
  <p:clrMapOvr>
    <a:masterClrMapping/>
  </p:clrMapOvr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A005E12-6E26-41CF-889D-83362B1728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片段程式碼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9896E9FF-C61F-44B1-B495-12B8A5DFC33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45545"/>
            <a:ext cx="10515600" cy="3531417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altLang="zh-TW" sz="2800" dirty="0"/>
              <a:t>for(int </a:t>
            </a:r>
            <a:r>
              <a:rPr lang="en-US" altLang="zh-TW" sz="2800" dirty="0" err="1"/>
              <a:t>i</a:t>
            </a:r>
            <a:r>
              <a:rPr lang="en-US" altLang="zh-TW" sz="2800" dirty="0"/>
              <a:t> = 0; </a:t>
            </a:r>
            <a:r>
              <a:rPr lang="en-US" altLang="zh-TW" sz="2800" dirty="0" err="1"/>
              <a:t>i</a:t>
            </a:r>
            <a:r>
              <a:rPr lang="en-US" altLang="zh-TW" sz="2800" dirty="0"/>
              <a:t> &lt; n; </a:t>
            </a:r>
            <a:r>
              <a:rPr lang="en-US" altLang="zh-TW" sz="2800" dirty="0" err="1"/>
              <a:t>i</a:t>
            </a:r>
            <a:r>
              <a:rPr lang="en-US" altLang="zh-TW" sz="2800" dirty="0"/>
              <a:t>++) {    </a:t>
            </a:r>
          </a:p>
          <a:p>
            <a:pPr marL="0" indent="0">
              <a:buNone/>
            </a:pPr>
            <a:r>
              <a:rPr lang="en-US" altLang="zh-TW" sz="2800" dirty="0"/>
              <a:t>        int j = </a:t>
            </a:r>
            <a:r>
              <a:rPr lang="en-US" altLang="zh-TW" sz="2800" dirty="0" err="1"/>
              <a:t>lower_bound</a:t>
            </a:r>
            <a:r>
              <a:rPr lang="en-US" altLang="zh-TW" sz="2800" dirty="0"/>
              <a:t>(</a:t>
            </a:r>
            <a:r>
              <a:rPr lang="en-US" altLang="zh-TW" sz="2800" dirty="0" err="1"/>
              <a:t>v.begin</a:t>
            </a:r>
            <a:r>
              <a:rPr lang="en-US" altLang="zh-TW" sz="2800" dirty="0"/>
              <a:t>(), </a:t>
            </a:r>
            <a:r>
              <a:rPr lang="en-US" altLang="zh-TW" sz="2800" dirty="0" err="1"/>
              <a:t>v.end</a:t>
            </a:r>
            <a:r>
              <a:rPr lang="en-US" altLang="zh-TW" sz="2800" dirty="0"/>
              <a:t>(), a[</a:t>
            </a:r>
            <a:r>
              <a:rPr lang="en-US" altLang="zh-TW" sz="2800" dirty="0" err="1"/>
              <a:t>i</a:t>
            </a:r>
            <a:r>
              <a:rPr lang="en-US" altLang="zh-TW" sz="2800" dirty="0"/>
              <a:t>]) - </a:t>
            </a:r>
            <a:r>
              <a:rPr lang="en-US" altLang="zh-TW" sz="2800" dirty="0" err="1"/>
              <a:t>v.begin</a:t>
            </a:r>
            <a:r>
              <a:rPr lang="en-US" altLang="zh-TW" sz="2800" dirty="0"/>
              <a:t>();             </a:t>
            </a:r>
          </a:p>
          <a:p>
            <a:pPr marL="0" indent="0">
              <a:buNone/>
            </a:pPr>
            <a:r>
              <a:rPr lang="en-US" altLang="zh-TW" sz="2800" dirty="0"/>
              <a:t>        if(j == </a:t>
            </a:r>
            <a:r>
              <a:rPr lang="en-US" altLang="zh-TW" sz="2800" dirty="0" err="1"/>
              <a:t>v.size</a:t>
            </a:r>
            <a:r>
              <a:rPr lang="en-US" altLang="zh-TW" sz="2800" dirty="0"/>
              <a:t>()) </a:t>
            </a:r>
            <a:r>
              <a:rPr lang="en-US" altLang="zh-TW" sz="2800" dirty="0" err="1"/>
              <a:t>v.push_back</a:t>
            </a:r>
            <a:r>
              <a:rPr lang="en-US" altLang="zh-TW" sz="2800" dirty="0"/>
              <a:t>(a[</a:t>
            </a:r>
            <a:r>
              <a:rPr lang="en-US" altLang="zh-TW" sz="2800" dirty="0" err="1"/>
              <a:t>i</a:t>
            </a:r>
            <a:r>
              <a:rPr lang="en-US" altLang="zh-TW" sz="2800" dirty="0"/>
              <a:t>]);                                         </a:t>
            </a:r>
          </a:p>
          <a:p>
            <a:pPr marL="0" indent="0">
              <a:buNone/>
            </a:pPr>
            <a:r>
              <a:rPr lang="en-US" altLang="zh-TW" sz="2800" dirty="0"/>
              <a:t>        else v[j] = a[</a:t>
            </a:r>
            <a:r>
              <a:rPr lang="en-US" altLang="zh-TW" sz="2800" dirty="0" err="1"/>
              <a:t>i</a:t>
            </a:r>
            <a:r>
              <a:rPr lang="en-US" altLang="zh-TW" sz="2800" dirty="0"/>
              <a:t>]; </a:t>
            </a:r>
          </a:p>
          <a:p>
            <a:pPr marL="0" indent="0">
              <a:buNone/>
            </a:pPr>
            <a:r>
              <a:rPr lang="en-US" altLang="zh-TW" sz="2800" dirty="0"/>
              <a:t>    } 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1453504657"/>
      </p:ext>
    </p:extLst>
  </p:cSld>
  <p:clrMapOvr>
    <a:masterClrMapping/>
  </p:clrMapOvr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3" y="1122363"/>
            <a:ext cx="9345227" cy="2387600"/>
          </a:xfrm>
        </p:spPr>
        <p:txBody>
          <a:bodyPr/>
          <a:lstStyle/>
          <a:p>
            <a:r>
              <a:rPr lang="en-US" altLang="zh-TW" dirty="0">
                <a:solidFill>
                  <a:srgbClr val="FF0000"/>
                </a:solidFill>
              </a:rPr>
              <a:t>L</a:t>
            </a:r>
            <a:r>
              <a:rPr lang="en-US" altLang="zh-TW" dirty="0"/>
              <a:t>ongest </a:t>
            </a:r>
            <a:r>
              <a:rPr lang="en-US" altLang="zh-TW" dirty="0">
                <a:solidFill>
                  <a:srgbClr val="FF0000"/>
                </a:solidFill>
              </a:rPr>
              <a:t>C</a:t>
            </a:r>
            <a:r>
              <a:rPr lang="en-US" altLang="zh-TW" dirty="0"/>
              <a:t>ommon </a:t>
            </a:r>
            <a:r>
              <a:rPr lang="en-US" altLang="zh-TW" dirty="0">
                <a:solidFill>
                  <a:srgbClr val="FF0000"/>
                </a:solidFill>
              </a:rPr>
              <a:t>S</a:t>
            </a:r>
            <a:r>
              <a:rPr lang="en-US" altLang="zh-TW" dirty="0"/>
              <a:t>ubsequence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5072039"/>
      </p:ext>
    </p:extLst>
  </p:cSld>
  <p:clrMapOvr>
    <a:masterClrMapping/>
  </p:clrMapOvr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CB58ED1-54F1-4608-A30E-DFDF1BE01C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定義問題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34B5396-0645-48F9-B408-A48203919FD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在兩個序列</a:t>
            </a:r>
            <a:r>
              <a:rPr lang="en-US" altLang="zh-TW" dirty="0"/>
              <a:t>(A, B)</a:t>
            </a:r>
            <a:r>
              <a:rPr lang="zh-TW" altLang="en-US" dirty="0"/>
              <a:t>中</a:t>
            </a:r>
            <a:endParaRPr lang="en-US" altLang="zh-TW" dirty="0"/>
          </a:p>
          <a:p>
            <a:r>
              <a:rPr lang="zh-TW" altLang="en-US" dirty="0"/>
              <a:t>找到一個共同子序列</a:t>
            </a:r>
            <a:endParaRPr lang="en-US" altLang="zh-TW" dirty="0"/>
          </a:p>
          <a:p>
            <a:pPr lvl="1"/>
            <a:r>
              <a:rPr lang="zh-TW" altLang="en-US" dirty="0"/>
              <a:t>並且使子序列的長度儘可能地大。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073742891"/>
      </p:ext>
    </p:extLst>
  </p:cSld>
  <p:clrMapOvr>
    <a:masterClrMapping/>
  </p:clrMapOvr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A21EB7-6914-42BE-AD53-AE725F52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補充說明 </a:t>
            </a:r>
            <a:r>
              <a:rPr lang="en-US" altLang="zh-TW" dirty="0"/>
              <a:t>-</a:t>
            </a:r>
            <a:r>
              <a:rPr lang="zh-TW" altLang="en-US" dirty="0"/>
              <a:t>子序列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F0030E-2E92-4B82-97B7-15E2C653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原序列：</a:t>
            </a:r>
            <a:endParaRPr lang="en-US" altLang="zh-TW" dirty="0"/>
          </a:p>
          <a:p>
            <a:pPr lvl="1"/>
            <a:r>
              <a:rPr lang="en-US" altLang="zh-TW" dirty="0"/>
              <a:t>0, 8, 4, 12, 2, 10, 6, 14, 1, 9, 5, 13, 3, 11, 7, 15</a:t>
            </a:r>
          </a:p>
          <a:p>
            <a:r>
              <a:rPr lang="zh-TW" altLang="en-US" dirty="0"/>
              <a:t>子序列：</a:t>
            </a:r>
            <a:endParaRPr lang="en-US" altLang="zh-TW" dirty="0"/>
          </a:p>
          <a:p>
            <a:pPr lvl="1"/>
            <a:r>
              <a:rPr lang="zh-TW" altLang="en-US" dirty="0"/>
              <a:t>元素前後順序性不更動</a:t>
            </a:r>
            <a:endParaRPr lang="en-US" altLang="zh-TW" dirty="0"/>
          </a:p>
          <a:p>
            <a:pPr lvl="1"/>
            <a:r>
              <a:rPr lang="zh-TW" altLang="en-US" dirty="0"/>
              <a:t>可不連續元素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Ex:</a:t>
            </a:r>
          </a:p>
          <a:p>
            <a:pPr marL="457200" lvl="1" indent="0">
              <a:buNone/>
            </a:pPr>
            <a:r>
              <a:rPr lang="zh-TW" altLang="en-US" dirty="0"/>
              <a:t> </a:t>
            </a:r>
            <a:r>
              <a:rPr lang="en-US" altLang="zh-TW" dirty="0"/>
              <a:t>	0, 6, 14, 15</a:t>
            </a:r>
          </a:p>
          <a:p>
            <a:pPr marL="457200" lvl="1" indent="0">
              <a:buNone/>
            </a:pPr>
            <a:r>
              <a:rPr lang="en-US" altLang="zh-TW" dirty="0"/>
              <a:t>	8, 4, 12, 11, 7, 15</a:t>
            </a:r>
          </a:p>
        </p:txBody>
      </p:sp>
    </p:spTree>
    <p:extLst>
      <p:ext uri="{BB962C8B-B14F-4D97-AF65-F5344CB8AC3E}">
        <p14:creationId xmlns:p14="http://schemas.microsoft.com/office/powerpoint/2010/main" val="222516642"/>
      </p:ext>
    </p:extLst>
  </p:cSld>
  <p:clrMapOvr>
    <a:masterClrMapping/>
  </p:clrMapOvr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04F84D8-9CD7-42DA-AB46-D7A9A91273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補充說明 </a:t>
            </a:r>
            <a:r>
              <a:rPr lang="en-US" altLang="zh-TW" dirty="0"/>
              <a:t>–</a:t>
            </a:r>
            <a:r>
              <a:rPr lang="zh-TW" altLang="en-US" dirty="0"/>
              <a:t> 共同子序列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1D9E374-6D02-4205-A272-D365C8FFCA5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原序列：</a:t>
            </a:r>
            <a:endParaRPr lang="en-US" altLang="zh-TW" dirty="0"/>
          </a:p>
          <a:p>
            <a:pPr lvl="1"/>
            <a:r>
              <a:rPr lang="en-US" altLang="zh-TW" dirty="0"/>
              <a:t>A:</a:t>
            </a:r>
            <a:r>
              <a:rPr lang="zh-TW" altLang="en-US" dirty="0"/>
              <a:t> </a:t>
            </a:r>
            <a:r>
              <a:rPr lang="en-US" altLang="zh-TW" dirty="0"/>
              <a:t>ATCG</a:t>
            </a:r>
            <a:r>
              <a:rPr lang="en-US" altLang="zh-TW" dirty="0">
                <a:solidFill>
                  <a:srgbClr val="FF0000"/>
                </a:solidFill>
              </a:rPr>
              <a:t>C</a:t>
            </a:r>
            <a:r>
              <a:rPr lang="en-US" altLang="zh-TW" dirty="0"/>
              <a:t>C</a:t>
            </a:r>
            <a:r>
              <a:rPr lang="en-US" altLang="zh-TW" dirty="0">
                <a:solidFill>
                  <a:srgbClr val="FF0000"/>
                </a:solidFill>
              </a:rPr>
              <a:t>TC</a:t>
            </a:r>
          </a:p>
          <a:p>
            <a:pPr lvl="1"/>
            <a:r>
              <a:rPr lang="en-US" altLang="zh-TW" dirty="0"/>
              <a:t>B:</a:t>
            </a:r>
            <a:r>
              <a:rPr lang="zh-TW" altLang="en-US" dirty="0"/>
              <a:t> </a:t>
            </a:r>
            <a:r>
              <a:rPr lang="en-US" altLang="zh-TW" dirty="0"/>
              <a:t>TCG</a:t>
            </a:r>
            <a:r>
              <a:rPr lang="en-US" altLang="zh-TW" dirty="0">
                <a:solidFill>
                  <a:srgbClr val="FF0000"/>
                </a:solidFill>
              </a:rPr>
              <a:t>C</a:t>
            </a:r>
            <a:r>
              <a:rPr lang="en-US" altLang="zh-TW" dirty="0"/>
              <a:t>A</a:t>
            </a:r>
            <a:r>
              <a:rPr lang="en-US" altLang="zh-TW" dirty="0">
                <a:solidFill>
                  <a:srgbClr val="FF0000"/>
                </a:solidFill>
              </a:rPr>
              <a:t>TC</a:t>
            </a:r>
            <a:r>
              <a:rPr lang="en-US" altLang="zh-TW" dirty="0"/>
              <a:t>A</a:t>
            </a:r>
          </a:p>
          <a:p>
            <a:pPr lvl="1"/>
            <a:endParaRPr lang="en-US" altLang="zh-TW" dirty="0"/>
          </a:p>
          <a:p>
            <a:r>
              <a:rPr lang="zh-TW" altLang="en-US" dirty="0"/>
              <a:t>共同子序列</a:t>
            </a:r>
            <a:endParaRPr lang="en-US" altLang="zh-TW" dirty="0"/>
          </a:p>
          <a:p>
            <a:pPr lvl="1"/>
            <a:r>
              <a:rPr lang="zh-TW" altLang="en-US" dirty="0"/>
              <a:t>合法</a:t>
            </a:r>
            <a:r>
              <a:rPr lang="en-US" altLang="zh-TW" dirty="0"/>
              <a:t>:</a:t>
            </a:r>
            <a:r>
              <a:rPr lang="zh-TW" altLang="en-US" dirty="0"/>
              <a:t>  </a:t>
            </a:r>
            <a:r>
              <a:rPr lang="en-US" altLang="zh-TW" dirty="0"/>
              <a:t>CTC</a:t>
            </a:r>
          </a:p>
          <a:p>
            <a:pPr lvl="1"/>
            <a:r>
              <a:rPr lang="zh-TW" altLang="en-US" dirty="0"/>
              <a:t>不合法</a:t>
            </a:r>
            <a:r>
              <a:rPr lang="en-US" altLang="zh-TW" dirty="0"/>
              <a:t>:</a:t>
            </a:r>
            <a:r>
              <a:rPr lang="zh-TW" altLang="en-US" dirty="0"/>
              <a:t>  </a:t>
            </a:r>
            <a:r>
              <a:rPr lang="en-US" altLang="zh-TW" dirty="0"/>
              <a:t>TCA</a:t>
            </a:r>
            <a:r>
              <a:rPr lang="zh-TW" altLang="en-US" dirty="0"/>
              <a:t> </a:t>
            </a:r>
            <a:r>
              <a:rPr lang="en-US" altLang="zh-TW" dirty="0"/>
              <a:t>(</a:t>
            </a:r>
            <a:r>
              <a:rPr lang="zh-TW" altLang="en-US" dirty="0"/>
              <a:t>不是</a:t>
            </a:r>
            <a:r>
              <a:rPr lang="en-US" altLang="zh-TW" dirty="0"/>
              <a:t>A</a:t>
            </a:r>
            <a:r>
              <a:rPr lang="zh-TW" altLang="en-US" dirty="0"/>
              <a:t>的子序列</a:t>
            </a:r>
            <a:r>
              <a:rPr lang="en-US" altLang="zh-TW" dirty="0"/>
              <a:t>)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230452638"/>
      </p:ext>
    </p:extLst>
  </p:cSld>
  <p:clrMapOvr>
    <a:masterClrMapping/>
  </p:clrMapOvr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F6340-3584-4397-B9C9-8BD9FB52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LCS</a:t>
            </a:r>
            <a:r>
              <a:rPr lang="zh-TW" altLang="en-US" dirty="0"/>
              <a:t> 要素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458476-4712-4242-8DC0-1C8B91A9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1668" y="2414725"/>
            <a:ext cx="10515600" cy="3753359"/>
          </a:xfrm>
        </p:spPr>
        <p:txBody>
          <a:bodyPr>
            <a:normAutofit fontScale="92500"/>
          </a:bodyPr>
          <a:lstStyle/>
          <a:p>
            <a:r>
              <a:rPr lang="zh-TW" altLang="en-US" dirty="0"/>
              <a:t>切割小問題</a:t>
            </a:r>
            <a:r>
              <a:rPr lang="en-US" altLang="zh-TW" dirty="0"/>
              <a:t>(</a:t>
            </a:r>
            <a:r>
              <a:rPr lang="zh-TW" altLang="en-US" dirty="0"/>
              <a:t>記錄過去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序列</a:t>
            </a:r>
            <a:r>
              <a:rPr lang="en-US" altLang="zh-TW" dirty="0"/>
              <a:t>A</a:t>
            </a:r>
            <a:r>
              <a:rPr lang="zh-TW" altLang="en-US" dirty="0"/>
              <a:t>的前</a:t>
            </a:r>
            <a:r>
              <a:rPr lang="en-US" altLang="zh-TW" dirty="0" err="1"/>
              <a:t>i</a:t>
            </a:r>
            <a:r>
              <a:rPr lang="zh-TW" altLang="en-US" dirty="0"/>
              <a:t>個元素與序列</a:t>
            </a:r>
            <a:r>
              <a:rPr lang="en-US" altLang="zh-TW" dirty="0"/>
              <a:t>B</a:t>
            </a:r>
            <a:r>
              <a:rPr lang="zh-TW" altLang="en-US" dirty="0"/>
              <a:t>的前</a:t>
            </a:r>
            <a:r>
              <a:rPr lang="en-US" altLang="zh-TW" dirty="0"/>
              <a:t>j</a:t>
            </a:r>
            <a:r>
              <a:rPr lang="zh-TW" altLang="en-US" dirty="0"/>
              <a:t>個元素的 </a:t>
            </a:r>
            <a:r>
              <a:rPr lang="en-US" altLang="zh-TW" dirty="0"/>
              <a:t>LCS </a:t>
            </a:r>
            <a:r>
              <a:rPr lang="zh-TW" altLang="en-US" dirty="0"/>
              <a:t>長度。</a:t>
            </a:r>
            <a:endParaRPr lang="en-US" altLang="zh-TW" dirty="0"/>
          </a:p>
          <a:p>
            <a:r>
              <a:rPr lang="zh-TW" altLang="en-US" dirty="0"/>
              <a:t>轉換狀態</a:t>
            </a:r>
            <a:r>
              <a:rPr lang="en-US" altLang="zh-TW" dirty="0"/>
              <a:t>(</a:t>
            </a:r>
            <a:r>
              <a:rPr lang="zh-TW" altLang="en-US" dirty="0"/>
              <a:t>處理現在</a:t>
            </a:r>
            <a:r>
              <a:rPr lang="en-US" altLang="zh-TW" dirty="0"/>
              <a:t>)</a:t>
            </a:r>
          </a:p>
          <a:p>
            <a:pPr lvl="1"/>
            <a:r>
              <a:rPr lang="zh-TW" altLang="en-US" dirty="0"/>
              <a:t>在已知</a:t>
            </a:r>
            <a:r>
              <a:rPr lang="zh-TW" altLang="en-US" sz="2400" dirty="0"/>
              <a:t>「序列</a:t>
            </a:r>
            <a:r>
              <a:rPr lang="en-US" altLang="zh-TW" sz="2400" dirty="0"/>
              <a:t>A</a:t>
            </a:r>
            <a:r>
              <a:rPr lang="zh-TW" altLang="en-US" sz="2400" dirty="0"/>
              <a:t>的前</a:t>
            </a:r>
            <a:r>
              <a:rPr lang="en-US" altLang="zh-TW" sz="2400" dirty="0" err="1"/>
              <a:t>i</a:t>
            </a:r>
            <a:r>
              <a:rPr lang="zh-TW" altLang="en-US" sz="2400" dirty="0"/>
              <a:t>個元素與序列</a:t>
            </a:r>
            <a:r>
              <a:rPr lang="en-US" altLang="zh-TW" sz="2400" dirty="0"/>
              <a:t>B</a:t>
            </a:r>
            <a:r>
              <a:rPr lang="zh-TW" altLang="en-US" sz="2400" dirty="0"/>
              <a:t>的前</a:t>
            </a:r>
            <a:r>
              <a:rPr lang="en-US" altLang="zh-TW" sz="2400" dirty="0"/>
              <a:t>j</a:t>
            </a:r>
            <a:r>
              <a:rPr lang="zh-TW" altLang="en-US" sz="2400" dirty="0"/>
              <a:t>個元素的 </a:t>
            </a:r>
            <a:r>
              <a:rPr lang="en-US" altLang="zh-TW" sz="2400" dirty="0"/>
              <a:t>LCS </a:t>
            </a:r>
            <a:r>
              <a:rPr lang="zh-TW" altLang="en-US" sz="2400" dirty="0"/>
              <a:t>長度」</a:t>
            </a:r>
            <a:r>
              <a:rPr lang="zh-TW" altLang="en-US" dirty="0"/>
              <a:t>的時候</a:t>
            </a:r>
            <a:endParaRPr lang="en-US" altLang="zh-TW" dirty="0"/>
          </a:p>
          <a:p>
            <a:pPr lvl="1"/>
            <a:r>
              <a:rPr lang="zh-TW" altLang="en-US" dirty="0"/>
              <a:t>在已知</a:t>
            </a:r>
            <a:r>
              <a:rPr lang="zh-TW" altLang="en-US" sz="2400" dirty="0"/>
              <a:t>「序列</a:t>
            </a:r>
            <a:r>
              <a:rPr lang="en-US" altLang="zh-TW" sz="2400" dirty="0"/>
              <a:t>A</a:t>
            </a:r>
            <a:r>
              <a:rPr lang="zh-TW" altLang="en-US" sz="2400" dirty="0"/>
              <a:t>的前</a:t>
            </a:r>
            <a:r>
              <a:rPr lang="en-US" altLang="zh-TW" sz="2400" dirty="0"/>
              <a:t>i+1</a:t>
            </a:r>
            <a:r>
              <a:rPr lang="zh-TW" altLang="en-US" sz="2400" dirty="0"/>
              <a:t>個元素與序列</a:t>
            </a:r>
            <a:r>
              <a:rPr lang="en-US" altLang="zh-TW" sz="2400" dirty="0"/>
              <a:t>B</a:t>
            </a:r>
            <a:r>
              <a:rPr lang="zh-TW" altLang="en-US" sz="2400" dirty="0"/>
              <a:t>的前</a:t>
            </a:r>
            <a:r>
              <a:rPr lang="en-US" altLang="zh-TW" sz="2400" dirty="0"/>
              <a:t>j</a:t>
            </a:r>
            <a:r>
              <a:rPr lang="zh-TW" altLang="en-US" sz="2400" dirty="0"/>
              <a:t>個元素的 </a:t>
            </a:r>
            <a:r>
              <a:rPr lang="en-US" altLang="zh-TW" sz="2400" dirty="0"/>
              <a:t>LCS </a:t>
            </a:r>
            <a:r>
              <a:rPr lang="zh-TW" altLang="en-US" sz="2400" dirty="0"/>
              <a:t>長度」</a:t>
            </a:r>
            <a:r>
              <a:rPr lang="zh-TW" altLang="en-US" dirty="0"/>
              <a:t>的時候</a:t>
            </a:r>
            <a:endParaRPr lang="en-US" altLang="zh-TW" dirty="0"/>
          </a:p>
          <a:p>
            <a:pPr lvl="1"/>
            <a:r>
              <a:rPr lang="zh-TW" altLang="en-US" dirty="0"/>
              <a:t>在已知</a:t>
            </a:r>
            <a:r>
              <a:rPr lang="zh-TW" altLang="en-US" sz="2400" dirty="0"/>
              <a:t>「序列</a:t>
            </a:r>
            <a:r>
              <a:rPr lang="en-US" altLang="zh-TW" sz="2400" dirty="0"/>
              <a:t>A</a:t>
            </a:r>
            <a:r>
              <a:rPr lang="zh-TW" altLang="en-US" sz="2400" dirty="0"/>
              <a:t>的前</a:t>
            </a:r>
            <a:r>
              <a:rPr lang="en-US" altLang="zh-TW" sz="2400" dirty="0" err="1"/>
              <a:t>i</a:t>
            </a:r>
            <a:r>
              <a:rPr lang="zh-TW" altLang="en-US" sz="2400" dirty="0"/>
              <a:t>個元素與序列</a:t>
            </a:r>
            <a:r>
              <a:rPr lang="en-US" altLang="zh-TW" sz="2400" dirty="0"/>
              <a:t>B</a:t>
            </a:r>
            <a:r>
              <a:rPr lang="zh-TW" altLang="en-US" sz="2400" dirty="0"/>
              <a:t>的前</a:t>
            </a:r>
            <a:r>
              <a:rPr lang="en-US" altLang="zh-TW" sz="2400" dirty="0"/>
              <a:t>j+1</a:t>
            </a:r>
            <a:r>
              <a:rPr lang="zh-TW" altLang="en-US" sz="2400" dirty="0"/>
              <a:t>個元素的 </a:t>
            </a:r>
            <a:r>
              <a:rPr lang="en-US" altLang="zh-TW" sz="2400" dirty="0"/>
              <a:t>LCS </a:t>
            </a:r>
            <a:r>
              <a:rPr lang="zh-TW" altLang="en-US" sz="2400" dirty="0"/>
              <a:t>長度」</a:t>
            </a:r>
            <a:r>
              <a:rPr lang="zh-TW" altLang="en-US" dirty="0"/>
              <a:t>的時候</a:t>
            </a:r>
            <a:endParaRPr lang="en-US" altLang="zh-TW" dirty="0"/>
          </a:p>
          <a:p>
            <a:pPr lvl="1"/>
            <a:r>
              <a:rPr lang="zh-TW" altLang="en-US" dirty="0"/>
              <a:t>計算</a:t>
            </a:r>
            <a:r>
              <a:rPr lang="zh-TW" altLang="en-US" sz="2400" dirty="0"/>
              <a:t>「序列</a:t>
            </a:r>
            <a:r>
              <a:rPr lang="en-US" altLang="zh-TW" sz="2400" dirty="0"/>
              <a:t>A</a:t>
            </a:r>
            <a:r>
              <a:rPr lang="zh-TW" altLang="en-US" sz="2400" dirty="0"/>
              <a:t>的前</a:t>
            </a:r>
            <a:r>
              <a:rPr lang="en-US" altLang="zh-TW" sz="2400" dirty="0"/>
              <a:t>i+1</a:t>
            </a:r>
            <a:r>
              <a:rPr lang="zh-TW" altLang="en-US" sz="2400" dirty="0"/>
              <a:t>個元素與序列</a:t>
            </a:r>
            <a:r>
              <a:rPr lang="en-US" altLang="zh-TW" sz="2400" dirty="0"/>
              <a:t>B</a:t>
            </a:r>
            <a:r>
              <a:rPr lang="zh-TW" altLang="en-US" sz="2400" dirty="0"/>
              <a:t>的前</a:t>
            </a:r>
            <a:r>
              <a:rPr lang="en-US" altLang="zh-TW" sz="2400" dirty="0"/>
              <a:t>j+1</a:t>
            </a:r>
            <a:r>
              <a:rPr lang="zh-TW" altLang="en-US" sz="2400" dirty="0"/>
              <a:t>個元素的 </a:t>
            </a:r>
            <a:r>
              <a:rPr lang="en-US" altLang="zh-TW" sz="2400" dirty="0"/>
              <a:t>LCS </a:t>
            </a:r>
            <a:r>
              <a:rPr lang="zh-TW" altLang="en-US" sz="2400" dirty="0"/>
              <a:t>長度」</a:t>
            </a:r>
            <a:endParaRPr lang="en-US" altLang="zh-TW" dirty="0"/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2D1A4E6-E985-441C-BF84-231EF28F14E6}"/>
              </a:ext>
            </a:extLst>
          </p:cNvPr>
          <p:cNvSpPr txBox="1"/>
          <p:nvPr/>
        </p:nvSpPr>
        <p:spPr>
          <a:xfrm>
            <a:off x="8380520" y="566241"/>
            <a:ext cx="29732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其實思路上與 </a:t>
            </a:r>
            <a:r>
              <a:rPr lang="en-US" altLang="zh-TW" dirty="0"/>
              <a:t>LIS</a:t>
            </a:r>
            <a:r>
              <a:rPr lang="zh-TW" altLang="en-US" dirty="0"/>
              <a:t> 差不多，只是這裡就直接使用術語，而不是 「過去、現在」。</a:t>
            </a:r>
          </a:p>
        </p:txBody>
      </p:sp>
    </p:spTree>
    <p:extLst>
      <p:ext uri="{BB962C8B-B14F-4D97-AF65-F5344CB8AC3E}">
        <p14:creationId xmlns:p14="http://schemas.microsoft.com/office/powerpoint/2010/main" val="1769088882"/>
      </p:ext>
    </p:extLst>
  </p:cSld>
  <p:clrMapOvr>
    <a:masterClrMapping/>
  </p:clrMapOvr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FD5A82-488F-4BC2-AFCC-FE12793C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狀態轉換示意圖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A11FC-A45E-4B25-A0EF-DFB8759F9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 descr="https://i.imgur.com/zrD9t3m.png">
            <a:extLst>
              <a:ext uri="{FF2B5EF4-FFF2-40B4-BE49-F238E27FC236}">
                <a16:creationId xmlns:a16="http://schemas.microsoft.com/office/drawing/2014/main" id="{2F0676D2-3AE7-4CDD-AD67-9FE9D464ACE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60875" y="2427410"/>
            <a:ext cx="6270250" cy="31477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矩形 10">
            <a:extLst>
              <a:ext uri="{FF2B5EF4-FFF2-40B4-BE49-F238E27FC236}">
                <a16:creationId xmlns:a16="http://schemas.microsoft.com/office/drawing/2014/main" id="{BABC076B-31A6-4FC6-A3A8-9032E190677C}"/>
              </a:ext>
            </a:extLst>
          </p:cNvPr>
          <p:cNvSpPr/>
          <p:nvPr/>
        </p:nvSpPr>
        <p:spPr>
          <a:xfrm>
            <a:off x="4350058" y="3204839"/>
            <a:ext cx="1402500" cy="392100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83E1363C-9031-4AA3-8532-E33E28D4994A}"/>
              </a:ext>
            </a:extLst>
          </p:cNvPr>
          <p:cNvSpPr/>
          <p:nvPr/>
        </p:nvSpPr>
        <p:spPr>
          <a:xfrm>
            <a:off x="4350058" y="3204839"/>
            <a:ext cx="2103750" cy="119891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2DAEC65A-3BD5-44F2-8B7F-EF56E04E4AA5}"/>
              </a:ext>
            </a:extLst>
          </p:cNvPr>
          <p:cNvSpPr/>
          <p:nvPr/>
        </p:nvSpPr>
        <p:spPr>
          <a:xfrm>
            <a:off x="4350058" y="3204840"/>
            <a:ext cx="3492408" cy="1586992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86737201"/>
      </p:ext>
    </p:extLst>
  </p:cSld>
  <p:clrMapOvr>
    <a:masterClrMapping/>
  </p:clrMapOvr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9FD5A82-488F-4BC2-AFCC-FE12793CAE6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回溯示意圖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CFA11FC-A45E-4B25-A0EF-DFB8759F9C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8" name="矩形 7">
            <a:extLst>
              <a:ext uri="{FF2B5EF4-FFF2-40B4-BE49-F238E27FC236}">
                <a16:creationId xmlns:a16="http://schemas.microsoft.com/office/drawing/2014/main" id="{1290E708-A589-4EFA-81BA-E712036D74C9}"/>
              </a:ext>
            </a:extLst>
          </p:cNvPr>
          <p:cNvSpPr/>
          <p:nvPr/>
        </p:nvSpPr>
        <p:spPr>
          <a:xfrm>
            <a:off x="5752730" y="3613213"/>
            <a:ext cx="3478395" cy="1961965"/>
          </a:xfrm>
          <a:prstGeom prst="rect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77DFAC59-DD5D-46CF-BE95-B1045D219306}"/>
              </a:ext>
            </a:extLst>
          </p:cNvPr>
          <p:cNvGrpSpPr/>
          <p:nvPr/>
        </p:nvGrpSpPr>
        <p:grpSpPr>
          <a:xfrm>
            <a:off x="2960875" y="2427410"/>
            <a:ext cx="6270250" cy="3147768"/>
            <a:chOff x="2960875" y="2427410"/>
            <a:chExt cx="6270250" cy="3147768"/>
          </a:xfrm>
        </p:grpSpPr>
        <p:pic>
          <p:nvPicPr>
            <p:cNvPr id="3074" name="Picture 2" descr="https://i.imgur.com/zrD9t3m.png">
              <a:extLst>
                <a:ext uri="{FF2B5EF4-FFF2-40B4-BE49-F238E27FC236}">
                  <a16:creationId xmlns:a16="http://schemas.microsoft.com/office/drawing/2014/main" id="{2F0676D2-3AE7-4CDD-AD67-9FE9D464ACED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960875" y="2427410"/>
              <a:ext cx="6270250" cy="314776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矩形 3">
              <a:extLst>
                <a:ext uri="{FF2B5EF4-FFF2-40B4-BE49-F238E27FC236}">
                  <a16:creationId xmlns:a16="http://schemas.microsoft.com/office/drawing/2014/main" id="{AFFCA7C3-327F-4551-B3F8-BA45527AF3D9}"/>
                </a:ext>
              </a:extLst>
            </p:cNvPr>
            <p:cNvSpPr/>
            <p:nvPr/>
          </p:nvSpPr>
          <p:spPr>
            <a:xfrm>
              <a:off x="7812350" y="4767309"/>
              <a:ext cx="1418775" cy="80786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" name="矩形 5">
              <a:extLst>
                <a:ext uri="{FF2B5EF4-FFF2-40B4-BE49-F238E27FC236}">
                  <a16:creationId xmlns:a16="http://schemas.microsoft.com/office/drawing/2014/main" id="{77A2F422-2EFC-467F-97EC-14B4C565D013}"/>
                </a:ext>
              </a:extLst>
            </p:cNvPr>
            <p:cNvSpPr/>
            <p:nvPr/>
          </p:nvSpPr>
          <p:spPr>
            <a:xfrm>
              <a:off x="6471822" y="4376691"/>
              <a:ext cx="2759303" cy="1198487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9" name="矩形 8">
              <a:extLst>
                <a:ext uri="{FF2B5EF4-FFF2-40B4-BE49-F238E27FC236}">
                  <a16:creationId xmlns:a16="http://schemas.microsoft.com/office/drawing/2014/main" id="{21541003-B47E-458E-A073-76D93A308EB1}"/>
                </a:ext>
              </a:extLst>
            </p:cNvPr>
            <p:cNvSpPr/>
            <p:nvPr/>
          </p:nvSpPr>
          <p:spPr>
            <a:xfrm>
              <a:off x="4341182" y="3204839"/>
              <a:ext cx="4889943" cy="2370339"/>
            </a:xfrm>
            <a:prstGeom prst="rect">
              <a:avLst/>
            </a:prstGeom>
            <a:noFill/>
            <a:ln w="762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10" name="矩形 9">
            <a:extLst>
              <a:ext uri="{FF2B5EF4-FFF2-40B4-BE49-F238E27FC236}">
                <a16:creationId xmlns:a16="http://schemas.microsoft.com/office/drawing/2014/main" id="{8CD4E37F-52EC-4394-B353-0C718246AC50}"/>
              </a:ext>
            </a:extLst>
          </p:cNvPr>
          <p:cNvSpPr/>
          <p:nvPr/>
        </p:nvSpPr>
        <p:spPr>
          <a:xfrm>
            <a:off x="5752730" y="3613213"/>
            <a:ext cx="3478395" cy="1961965"/>
          </a:xfrm>
          <a:prstGeom prst="rect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7293817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最優子結構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CC0BC4C-9C60-45F3-BC24-33BCD50A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問題的最優解，是子問題最優解的合併解。</a:t>
            </a:r>
            <a:br>
              <a:rPr lang="en-US" altLang="zh-TW" dirty="0"/>
            </a:br>
            <a:r>
              <a:rPr lang="zh-TW" altLang="en-US" dirty="0"/>
              <a:t>其子問題也具有同樣的特性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672889428"/>
      </p:ext>
    </p:extLst>
  </p:cSld>
  <p:clrMapOvr>
    <a:masterClrMapping/>
  </p:clrMapOvr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2" y="1122363"/>
            <a:ext cx="9854214" cy="2387600"/>
          </a:xfrm>
        </p:spPr>
        <p:txBody>
          <a:bodyPr>
            <a:normAutofit/>
          </a:bodyPr>
          <a:lstStyle/>
          <a:p>
            <a:r>
              <a:rPr lang="en-US" altLang="zh-TW" dirty="0"/>
              <a:t>Question?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7727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重複子問題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CC0BC4C-9C60-45F3-BC24-33BCD50A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有很多子問題可歸為同樣的問題</a:t>
            </a:r>
            <a:endParaRPr lang="en-US" altLang="zh-TW" dirty="0"/>
          </a:p>
          <a:p>
            <a:r>
              <a:rPr lang="en-US" altLang="zh-TW" dirty="0"/>
              <a:t>-&gt; </a:t>
            </a:r>
            <a:r>
              <a:rPr lang="zh-TW" altLang="en-US" dirty="0"/>
              <a:t>引入記憶化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5996449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後無效性</a:t>
            </a:r>
          </a:p>
        </p:txBody>
      </p:sp>
      <p:sp>
        <p:nvSpPr>
          <p:cNvPr id="5" name="內容版面配置區 4">
            <a:extLst>
              <a:ext uri="{FF2B5EF4-FFF2-40B4-BE49-F238E27FC236}">
                <a16:creationId xmlns:a16="http://schemas.microsoft.com/office/drawing/2014/main" id="{1CC0BC4C-9C60-45F3-BC24-33BCD50A7B9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/>
              <a:t>確定的子問題解，並不會受到其他決策影響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91577311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5372F7-C210-49BD-8B2F-82C3FF29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Knapsack problem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30B266-B957-4582-9D62-D83375F2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背包問題</a:t>
            </a:r>
            <a:r>
              <a:rPr lang="ja-JP" altLang="en-US" dirty="0"/>
              <a:t>：</a:t>
            </a:r>
            <a:br>
              <a:rPr lang="en-US" altLang="zh-TW" dirty="0"/>
            </a:br>
            <a:r>
              <a:rPr lang="zh-TW" altLang="en-US" dirty="0"/>
              <a:t>給定一個固定大小的背包，</a:t>
            </a:r>
            <a:br>
              <a:rPr lang="en-US" altLang="zh-TW" dirty="0"/>
            </a:br>
            <a:r>
              <a:rPr lang="zh-TW" altLang="en-US" dirty="0"/>
              <a:t>以及各種不同大小和價值的物品，</a:t>
            </a:r>
            <a:br>
              <a:rPr lang="en-US" altLang="zh-TW" dirty="0"/>
            </a:br>
            <a:r>
              <a:rPr lang="zh-TW" altLang="en-US" dirty="0"/>
              <a:t>問如何放置物品使得背包中總價值最大</a:t>
            </a:r>
          </a:p>
        </p:txBody>
      </p:sp>
    </p:spTree>
    <p:extLst>
      <p:ext uri="{BB962C8B-B14F-4D97-AF65-F5344CB8AC3E}">
        <p14:creationId xmlns:p14="http://schemas.microsoft.com/office/powerpoint/2010/main" val="414747502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5372F7-C210-49BD-8B2F-82C3FF29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Knapsack problem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30B266-B957-4582-9D62-D83375F2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聽起來很貪心</a:t>
            </a:r>
            <a:r>
              <a:rPr lang="en-US" altLang="zh-TW" dirty="0"/>
              <a:t>?</a:t>
            </a:r>
          </a:p>
          <a:p>
            <a:r>
              <a:rPr lang="zh-TW" altLang="en-US" dirty="0"/>
              <a:t>來看個例子</a:t>
            </a:r>
            <a:endParaRPr lang="en-US" altLang="zh-TW" dirty="0"/>
          </a:p>
          <a:p>
            <a:r>
              <a:rPr lang="zh-TW" altLang="en-US" dirty="0"/>
              <a:t>假設背包容量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8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7B043BEF-7DF5-4940-A17A-3AA12B7CFF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0024144"/>
              </p:ext>
            </p:extLst>
          </p:nvPr>
        </p:nvGraphicFramePr>
        <p:xfrm>
          <a:off x="5992427" y="1902533"/>
          <a:ext cx="4416146" cy="419752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08073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2208073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699587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699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699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699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699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699587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317237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5372F7-C210-49BD-8B2F-82C3FF29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Knapsack problem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30B266-B957-4582-9D62-D83375F2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經典背包問題</a:t>
            </a:r>
            <a:endParaRPr lang="en-US" altLang="zh-TW" dirty="0"/>
          </a:p>
          <a:p>
            <a:pPr lvl="1"/>
            <a:r>
              <a:rPr lang="zh-TW" altLang="en-US" dirty="0"/>
              <a:t>無限背包</a:t>
            </a:r>
          </a:p>
          <a:p>
            <a:pPr lvl="1"/>
            <a:r>
              <a:rPr lang="en-US" altLang="zh-TW" dirty="0"/>
              <a:t>01 </a:t>
            </a:r>
            <a:r>
              <a:rPr lang="zh-TW" altLang="en-US" dirty="0"/>
              <a:t>背包</a:t>
            </a:r>
          </a:p>
          <a:p>
            <a:pPr lvl="1"/>
            <a:r>
              <a:rPr lang="zh-TW" altLang="en-US" dirty="0"/>
              <a:t>多重背包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96504758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915372F7-C210-49BD-8B2F-82C3FF299E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Knapsack problem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430B266-B957-4582-9D62-D83375F219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經典背包問題</a:t>
            </a:r>
            <a:endParaRPr lang="en-US" altLang="zh-TW" dirty="0"/>
          </a:p>
          <a:p>
            <a:pPr lvl="1"/>
            <a:r>
              <a:rPr lang="zh-TW" altLang="en-US" dirty="0"/>
              <a:t>疊積木</a:t>
            </a:r>
          </a:p>
          <a:p>
            <a:pPr lvl="1"/>
            <a:r>
              <a:rPr lang="zh-TW" altLang="en-US" dirty="0"/>
              <a:t>疊積木</a:t>
            </a:r>
          </a:p>
          <a:p>
            <a:pPr lvl="1"/>
            <a:r>
              <a:rPr lang="zh-TW" altLang="en-US" dirty="0"/>
              <a:t>疊積木</a:t>
            </a:r>
          </a:p>
          <a:p>
            <a:pPr lvl="1"/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13115700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2253231"/>
              </p:ext>
            </p:extLst>
          </p:nvPr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100868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</a:t>
            </a:r>
            <a:r>
              <a:rPr lang="zh-TW" altLang="en-US" dirty="0"/>
              <a:t> 時，問題的最佳解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P[</a:t>
            </a:r>
            <a:r>
              <a:rPr lang="en-US" altLang="zh-TW" dirty="0" err="1"/>
              <a:t>i</a:t>
            </a:r>
            <a:r>
              <a:rPr lang="en-US" altLang="zh-TW" dirty="0"/>
              <a:t>] : </a:t>
            </a:r>
            <a:r>
              <a:rPr lang="zh-TW" altLang="en-US" dirty="0"/>
              <a:t>第 </a:t>
            </a:r>
            <a:r>
              <a:rPr lang="en-US" altLang="zh-TW" dirty="0" err="1"/>
              <a:t>i</a:t>
            </a:r>
            <a:r>
              <a:rPr lang="zh-TW" altLang="en-US" dirty="0"/>
              <a:t> 個物品的價值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V[</a:t>
            </a:r>
            <a:r>
              <a:rPr lang="en-US" altLang="zh-TW" dirty="0" err="1"/>
              <a:t>i</a:t>
            </a:r>
            <a:r>
              <a:rPr lang="en-US" altLang="zh-TW" dirty="0"/>
              <a:t>] : </a:t>
            </a:r>
            <a:r>
              <a:rPr lang="zh-TW" altLang="en-US" dirty="0"/>
              <a:t>第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個物品的體積</a:t>
            </a:r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2634807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2160AE-7DCE-4CDD-8F80-DEFF82F1B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zh-TW" dirty="0"/>
            </a:br>
            <a:r>
              <a:rPr lang="en-US" altLang="zh-TW" dirty="0"/>
              <a:t>Dynamic Programming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85F8AD-06A8-4164-A72B-D09696324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3520"/>
            <a:ext cx="9144000" cy="1224280"/>
          </a:xfrm>
        </p:spPr>
        <p:txBody>
          <a:bodyPr>
            <a:normAutofit/>
          </a:bodyPr>
          <a:lstStyle/>
          <a:p>
            <a:pPr algn="l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24226337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</a:t>
            </a:r>
            <a:r>
              <a:rPr lang="zh-TW" altLang="en-US" dirty="0"/>
              <a:t> 時，問題的最佳解</a:t>
            </a:r>
            <a:endParaRPr lang="en-US" altLang="zh-TW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9500904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</a:t>
            </a:r>
            <a:r>
              <a:rPr lang="zh-TW" altLang="en-US" dirty="0"/>
              <a:t> 時，問題的最佳解</a:t>
            </a:r>
            <a:endParaRPr lang="en-US" altLang="zh-TW" dirty="0"/>
          </a:p>
          <a:p>
            <a:r>
              <a:rPr lang="zh-TW" altLang="en-US" dirty="0"/>
              <a:t>初始化為 </a:t>
            </a:r>
            <a:r>
              <a:rPr lang="en-US" altLang="zh-TW" dirty="0"/>
              <a:t>0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8767920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</a:t>
            </a:r>
            <a:r>
              <a:rPr lang="zh-TW" altLang="en-US" dirty="0"/>
              <a:t> 時，問題的最佳解</a:t>
            </a:r>
            <a:endParaRPr lang="en-US" altLang="zh-TW" dirty="0"/>
          </a:p>
          <a:p>
            <a:r>
              <a:rPr lang="en-US" altLang="zh-TW" dirty="0"/>
              <a:t>S[n] = ?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C711FE00-2B94-4171-ABD5-9A63C7C89FD9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C779A892-B37F-49A9-8D8A-2D8879890CE2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E6EC9422-F3FC-4AC0-B9B2-77EFD935FC09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1A56130D-9BCC-4508-A2A7-D211E4419039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3BB90492-F275-4258-A3E6-F84282B1E833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8BA60CDF-FB8F-48C6-8640-84B4420F84AF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F4710405-FEBE-4B36-9861-ACD4B86F76C3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72061E3-DCA8-4EA6-9AD6-4E32EF65C7B4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AB641FE2-65FB-4EDA-B733-F01C572F5079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23526B85-5858-4860-9640-5CC700513D0F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0306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</a:t>
            </a:r>
            <a:r>
              <a:rPr lang="zh-TW" altLang="en-US" dirty="0"/>
              <a:t> 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 ?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DD47BA13-98A5-4B95-BBDF-C9BD8743F50A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0617E18B-BCB3-465A-89FC-95E9B1EC5214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FBE8ED8C-C54F-4AA7-8F8F-A5404E22AAF1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FC198916-341C-4CC3-BC14-A75FF675DF1A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99F638F0-F8BB-463F-AA9B-47E84DD1086B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3BF24E46-CCF8-4DC1-BC02-F3DF4FB95ED0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410CAC47-7A54-4EEE-AFEA-F6DF48B214D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899CA56F-4BAD-41D8-BE8C-52788C4F358E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76379E85-3EC3-4FA0-B052-0E61E6627E79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E99BF069-200F-4317-B947-0D3B42857BCF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134298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</a:t>
            </a:r>
            <a:r>
              <a:rPr lang="zh-TW" altLang="en-US" dirty="0"/>
              <a:t> 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19" name="矩形 18">
            <a:extLst>
              <a:ext uri="{FF2B5EF4-FFF2-40B4-BE49-F238E27FC236}">
                <a16:creationId xmlns:a16="http://schemas.microsoft.com/office/drawing/2014/main" id="{2056F043-FCDA-4EBC-9422-B1B7830A1655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431BB65C-E60D-4576-BA83-2B62C754F38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2D48313E-13ED-44D8-BC99-2F64412BEF94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5E55278D-6965-422C-BE06-98927960890B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0382B8F1-1906-497F-9D64-97071D0B3754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9E713D8-2007-490C-BB98-4F1F7784DFB5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C21C7AE7-7ED7-493C-9F22-1A515BB2F3CA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A964EBB0-A36C-4659-8B6A-CB6154043990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27" name="矩形 26">
            <a:extLst>
              <a:ext uri="{FF2B5EF4-FFF2-40B4-BE49-F238E27FC236}">
                <a16:creationId xmlns:a16="http://schemas.microsoft.com/office/drawing/2014/main" id="{2327A103-D54C-400D-9CBA-3FB62D526C91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8" name="矩形 27">
            <a:extLst>
              <a:ext uri="{FF2B5EF4-FFF2-40B4-BE49-F238E27FC236}">
                <a16:creationId xmlns:a16="http://schemas.microsoft.com/office/drawing/2014/main" id="{5C0BF7A7-4BDD-4DF1-A711-52D872D4CDEC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704538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</a:t>
            </a:r>
            <a:r>
              <a:rPr lang="zh-TW" altLang="en-US" dirty="0"/>
              <a:t> 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365760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弧形下彎 6">
            <a:extLst>
              <a:ext uri="{FF2B5EF4-FFF2-40B4-BE49-F238E27FC236}">
                <a16:creationId xmlns:a16="http://schemas.microsoft.com/office/drawing/2014/main" id="{8282F8A3-2DE8-4D4C-9F08-C279ABD4FC16}"/>
              </a:ext>
            </a:extLst>
          </p:cNvPr>
          <p:cNvSpPr/>
          <p:nvPr/>
        </p:nvSpPr>
        <p:spPr>
          <a:xfrm flipH="1" flipV="1">
            <a:off x="1057319" y="5916532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C0FE1AAA-4CFC-4572-AC11-C2882F8EB4E1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2A945CEE-7E9D-4415-8197-6BD13EFD1ADA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844A6DC7-47A6-434F-A347-E4FF48459DC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E0B9628C-93A4-4B84-8307-200A89E3085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5640DFD3-769B-4BE3-80A4-28A84AF59E1D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485C262E-CD21-4AC7-9BAD-57ADEAD300F5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" name="矩形 24">
            <a:extLst>
              <a:ext uri="{FF2B5EF4-FFF2-40B4-BE49-F238E27FC236}">
                <a16:creationId xmlns:a16="http://schemas.microsoft.com/office/drawing/2014/main" id="{95C234C1-FD6B-4D53-BA99-8932BADF2CE3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91326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</a:t>
            </a:r>
            <a:r>
              <a:rPr lang="zh-TW" altLang="en-US" dirty="0"/>
              <a:t> 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365760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箭號: 弧形下彎 6">
            <a:extLst>
              <a:ext uri="{FF2B5EF4-FFF2-40B4-BE49-F238E27FC236}">
                <a16:creationId xmlns:a16="http://schemas.microsoft.com/office/drawing/2014/main" id="{8282F8A3-2DE8-4D4C-9F08-C279ABD4FC16}"/>
              </a:ext>
            </a:extLst>
          </p:cNvPr>
          <p:cNvSpPr/>
          <p:nvPr/>
        </p:nvSpPr>
        <p:spPr>
          <a:xfrm flipH="1" flipV="1">
            <a:off x="1737934" y="5947441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6922A20-6517-4C54-81BF-DBC77F3E42F6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A1C553E5-9BC7-4D2A-A23E-50DE82FCE712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470BFE06-12DC-4643-A7B3-AFE4775D120A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D44FEEE7-C7FD-4DDB-B512-7148FB116C25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E4C71F8E-E70C-485B-A4C7-345D328CE3AE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89FBD7D-ED0A-452C-9B54-E9FF3FF93372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32454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365760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10AC0616-0E68-4C1C-BB6E-5E023B5CC271}"/>
              </a:ext>
            </a:extLst>
          </p:cNvPr>
          <p:cNvSpPr/>
          <p:nvPr/>
        </p:nvSpPr>
        <p:spPr>
          <a:xfrm flipH="1" flipV="1">
            <a:off x="2389336" y="5916532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D2AF30A-E7F5-4078-8B0C-2EA66B78F9C6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B74BB6A-E70A-41A9-8EDA-B784F916B4F5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BD70E37-3B1E-4F70-B48B-44CF6C264FCD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DD6B375-F09D-46AD-8B13-E78F52242B77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F43AE64-6799-4CE9-AD37-F0F7B92BC47E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19433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365760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10AC0616-0E68-4C1C-BB6E-5E023B5CC271}"/>
              </a:ext>
            </a:extLst>
          </p:cNvPr>
          <p:cNvSpPr/>
          <p:nvPr/>
        </p:nvSpPr>
        <p:spPr>
          <a:xfrm flipH="1" flipV="1">
            <a:off x="3037041" y="5916532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9D2AF30A-E7F5-4078-8B0C-2EA66B78F9C6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矩形 20">
            <a:extLst>
              <a:ext uri="{FF2B5EF4-FFF2-40B4-BE49-F238E27FC236}">
                <a16:creationId xmlns:a16="http://schemas.microsoft.com/office/drawing/2014/main" id="{AB74BB6A-E70A-41A9-8EDA-B784F916B4F5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6BD70E37-3B1E-4F70-B48B-44CF6C264FCD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3" name="矩形 22">
            <a:extLst>
              <a:ext uri="{FF2B5EF4-FFF2-40B4-BE49-F238E27FC236}">
                <a16:creationId xmlns:a16="http://schemas.microsoft.com/office/drawing/2014/main" id="{CDD6B375-F09D-46AD-8B13-E78F52242B77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" name="矩形 23">
            <a:extLst>
              <a:ext uri="{FF2B5EF4-FFF2-40B4-BE49-F238E27FC236}">
                <a16:creationId xmlns:a16="http://schemas.microsoft.com/office/drawing/2014/main" id="{1F43AE64-6799-4CE9-AD37-F0F7B92BC47E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204070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365760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B0F14F17-6485-4132-AAE3-CFFACE796FA7}"/>
              </a:ext>
            </a:extLst>
          </p:cNvPr>
          <p:cNvSpPr/>
          <p:nvPr/>
        </p:nvSpPr>
        <p:spPr>
          <a:xfrm flipH="1" flipV="1">
            <a:off x="3689058" y="5928594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93497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Outline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C39EB59-6FDA-492E-AE51-0E69210387E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/>
              <a:t>Intro to DP</a:t>
            </a:r>
          </a:p>
          <a:p>
            <a:r>
              <a:rPr lang="en-US" altLang="zh-TW" dirty="0"/>
              <a:t>Knapsack problem</a:t>
            </a:r>
          </a:p>
          <a:p>
            <a:r>
              <a:rPr lang="en-US" altLang="zh-TW" dirty="0"/>
              <a:t>Longest Increase Subsequence (LIS)</a:t>
            </a:r>
          </a:p>
          <a:p>
            <a:r>
              <a:rPr lang="en-US" altLang="zh-TW" dirty="0"/>
              <a:t>Longest Common Subsequence (LCS)</a:t>
            </a:r>
          </a:p>
          <a:p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1222485332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365760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B0F14F17-6485-4132-AAE3-CFFACE796FA7}"/>
              </a:ext>
            </a:extLst>
          </p:cNvPr>
          <p:cNvSpPr/>
          <p:nvPr/>
        </p:nvSpPr>
        <p:spPr>
          <a:xfrm flipH="1" flipV="1">
            <a:off x="4313708" y="5924292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3203193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365760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9FD84BB5-068C-40D4-9B47-FE4AF1E4B7F7}"/>
              </a:ext>
            </a:extLst>
          </p:cNvPr>
          <p:cNvSpPr/>
          <p:nvPr/>
        </p:nvSpPr>
        <p:spPr>
          <a:xfrm flipH="1" flipV="1">
            <a:off x="4965726" y="5928594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696998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365760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9FD84BB5-068C-40D4-9B47-FE4AF1E4B7F7}"/>
              </a:ext>
            </a:extLst>
          </p:cNvPr>
          <p:cNvSpPr/>
          <p:nvPr/>
        </p:nvSpPr>
        <p:spPr>
          <a:xfrm flipH="1" flipV="1">
            <a:off x="5642125" y="5928594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438967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strike="sngStrike" dirty="0">
                <a:solidFill>
                  <a:schemeClr val="tx1"/>
                </a:solidFill>
              </a:rPr>
              <a:t>10</a:t>
            </a:r>
            <a:br>
              <a:rPr lang="en-US" altLang="zh-TW" sz="2800" dirty="0">
                <a:solidFill>
                  <a:schemeClr val="tx1"/>
                </a:solidFill>
              </a:rPr>
            </a:br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114861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ADB94A69-B37F-44B4-9E80-BE32C322D7CF}"/>
              </a:ext>
            </a:extLst>
          </p:cNvPr>
          <p:cNvSpPr/>
          <p:nvPr/>
        </p:nvSpPr>
        <p:spPr>
          <a:xfrm flipH="1" flipV="1">
            <a:off x="1116186" y="5928594"/>
            <a:ext cx="2061952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006355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strike="sngStrike" dirty="0">
                <a:solidFill>
                  <a:schemeClr val="tx1"/>
                </a:solidFill>
              </a:rPr>
              <a:t>20</a:t>
            </a:r>
          </a:p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114861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6F567871-FD2A-413C-9FFA-DEBA2A1B6A56}"/>
              </a:ext>
            </a:extLst>
          </p:cNvPr>
          <p:cNvSpPr/>
          <p:nvPr/>
        </p:nvSpPr>
        <p:spPr>
          <a:xfrm flipH="1" flipV="1">
            <a:off x="1769435" y="5943437"/>
            <a:ext cx="2061952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7715362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max(S[n], 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90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strike="sngStrike" dirty="0">
                <a:solidFill>
                  <a:schemeClr val="tx1"/>
                </a:solidFill>
              </a:rPr>
              <a:t>20</a:t>
            </a:r>
          </a:p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90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114861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6F567871-FD2A-413C-9FFA-DEBA2A1B6A56}"/>
              </a:ext>
            </a:extLst>
          </p:cNvPr>
          <p:cNvSpPr/>
          <p:nvPr/>
        </p:nvSpPr>
        <p:spPr>
          <a:xfrm flipH="1" flipV="1">
            <a:off x="2427612" y="5928594"/>
            <a:ext cx="2061952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6010020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90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strike="sngStrike" dirty="0">
                <a:solidFill>
                  <a:schemeClr val="tx1"/>
                </a:solidFill>
              </a:rPr>
              <a:t>30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30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114861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50D06386-2DFD-4069-B8B8-B80982EBC746}"/>
              </a:ext>
            </a:extLst>
          </p:cNvPr>
          <p:cNvSpPr/>
          <p:nvPr/>
        </p:nvSpPr>
        <p:spPr>
          <a:xfrm flipH="1" flipV="1">
            <a:off x="3023598" y="5928107"/>
            <a:ext cx="2061952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8561310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90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30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100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114861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819B9B41-11E4-4F82-97A3-8EB2A8675A4F}"/>
              </a:ext>
            </a:extLst>
          </p:cNvPr>
          <p:cNvSpPr/>
          <p:nvPr/>
        </p:nvSpPr>
        <p:spPr>
          <a:xfrm flipH="1" flipV="1">
            <a:off x="3729182" y="5916635"/>
            <a:ext cx="2061952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02015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90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100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strike="sngStrike" dirty="0">
                <a:solidFill>
                  <a:schemeClr val="tx1"/>
                </a:solidFill>
              </a:rPr>
              <a:t>40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170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40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114861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819B9B41-11E4-4F82-97A3-8EB2A8675A4F}"/>
              </a:ext>
            </a:extLst>
          </p:cNvPr>
          <p:cNvSpPr/>
          <p:nvPr/>
        </p:nvSpPr>
        <p:spPr>
          <a:xfrm flipH="1" flipV="1">
            <a:off x="4375039" y="5928594"/>
            <a:ext cx="2061952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316673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20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90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100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170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strike="sngStrike" dirty="0">
                <a:solidFill>
                  <a:schemeClr val="tx1"/>
                </a:solidFill>
              </a:rPr>
              <a:t>40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240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114861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819B9B41-11E4-4F82-97A3-8EB2A8675A4F}"/>
              </a:ext>
            </a:extLst>
          </p:cNvPr>
          <p:cNvSpPr/>
          <p:nvPr/>
        </p:nvSpPr>
        <p:spPr>
          <a:xfrm flipH="1" flipV="1">
            <a:off x="4979649" y="5928107"/>
            <a:ext cx="2061952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22718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What is DP ?</a:t>
            </a:r>
            <a:endParaRPr lang="zh-TW" altLang="en-US" dirty="0"/>
          </a:p>
        </p:txBody>
      </p:sp>
      <p:sp>
        <p:nvSpPr>
          <p:cNvPr id="4" name="文字版面配置區 3">
            <a:extLst>
              <a:ext uri="{FF2B5EF4-FFF2-40B4-BE49-F238E27FC236}">
                <a16:creationId xmlns:a16="http://schemas.microsoft.com/office/drawing/2014/main" id="{8B06B42E-3B28-4FFC-A3DF-42FAB0A34D6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sz="2000" dirty="0"/>
              <a:t>DP</a:t>
            </a:r>
            <a:r>
              <a:rPr lang="zh-TW" altLang="en-US" sz="2000" dirty="0"/>
              <a:t> 是啥能吃嗎</a:t>
            </a:r>
            <a:r>
              <a:rPr lang="en-US" altLang="zh-TW" sz="2000" dirty="0"/>
              <a:t>?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45249814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strike="sngStrike" dirty="0">
                <a:solidFill>
                  <a:schemeClr val="tx1"/>
                </a:solidFill>
              </a:rPr>
              <a:t>20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90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100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170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240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576409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9A9553A-7967-427A-B9A2-1A95DF105C89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箭號: 弧形下彎 21">
            <a:extLst>
              <a:ext uri="{FF2B5EF4-FFF2-40B4-BE49-F238E27FC236}">
                <a16:creationId xmlns:a16="http://schemas.microsoft.com/office/drawing/2014/main" id="{29C84327-4988-4722-8A75-FFF8EBBEA930}"/>
              </a:ext>
            </a:extLst>
          </p:cNvPr>
          <p:cNvSpPr/>
          <p:nvPr/>
        </p:nvSpPr>
        <p:spPr>
          <a:xfrm flipH="1" flipV="1">
            <a:off x="1113868" y="5943436"/>
            <a:ext cx="2740501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6122185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strike="sngStrike" dirty="0">
                <a:solidFill>
                  <a:schemeClr val="tx1"/>
                </a:solidFill>
              </a:rPr>
              <a:t>90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100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170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240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576409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9A9553A-7967-427A-B9A2-1A95DF105C89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" name="箭號: 弧形下彎 21">
            <a:extLst>
              <a:ext uri="{FF2B5EF4-FFF2-40B4-BE49-F238E27FC236}">
                <a16:creationId xmlns:a16="http://schemas.microsoft.com/office/drawing/2014/main" id="{29C84327-4988-4722-8A75-FFF8EBBEA930}"/>
              </a:ext>
            </a:extLst>
          </p:cNvPr>
          <p:cNvSpPr/>
          <p:nvPr/>
        </p:nvSpPr>
        <p:spPr>
          <a:xfrm flipH="1" flipV="1">
            <a:off x="1768822" y="5928594"/>
            <a:ext cx="2740501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30657636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100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170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240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576409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9A9553A-7967-427A-B9A2-1A95DF105C89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箭號: 弧形下彎 16">
            <a:extLst>
              <a:ext uri="{FF2B5EF4-FFF2-40B4-BE49-F238E27FC236}">
                <a16:creationId xmlns:a16="http://schemas.microsoft.com/office/drawing/2014/main" id="{20070A24-DB76-41B6-9D14-FF07ED526605}"/>
              </a:ext>
            </a:extLst>
          </p:cNvPr>
          <p:cNvSpPr/>
          <p:nvPr/>
        </p:nvSpPr>
        <p:spPr>
          <a:xfrm flipH="1" flipV="1">
            <a:off x="2427748" y="5928594"/>
            <a:ext cx="2740501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1957353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/>
                </a:solidFill>
              </a:rPr>
              <a:t>100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190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170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240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576409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9A9553A-7967-427A-B9A2-1A95DF105C89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箭號: 弧形下彎 16">
            <a:extLst>
              <a:ext uri="{FF2B5EF4-FFF2-40B4-BE49-F238E27FC236}">
                <a16:creationId xmlns:a16="http://schemas.microsoft.com/office/drawing/2014/main" id="{20070A24-DB76-41B6-9D14-FF07ED526605}"/>
              </a:ext>
            </a:extLst>
          </p:cNvPr>
          <p:cNvSpPr/>
          <p:nvPr/>
        </p:nvSpPr>
        <p:spPr>
          <a:xfrm flipH="1" flipV="1">
            <a:off x="3056615" y="5928107"/>
            <a:ext cx="2740501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4632127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190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/>
                </a:solidFill>
              </a:rPr>
              <a:t>170</a:t>
            </a:r>
          </a:p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220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240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576409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9A9553A-7967-427A-B9A2-1A95DF105C89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箭號: 弧形下彎 16">
            <a:extLst>
              <a:ext uri="{FF2B5EF4-FFF2-40B4-BE49-F238E27FC236}">
                <a16:creationId xmlns:a16="http://schemas.microsoft.com/office/drawing/2014/main" id="{44D0464B-D06F-4242-A6DD-9DC13ADF0873}"/>
              </a:ext>
            </a:extLst>
          </p:cNvPr>
          <p:cNvSpPr/>
          <p:nvPr/>
        </p:nvSpPr>
        <p:spPr>
          <a:xfrm flipH="1" flipV="1">
            <a:off x="3705399" y="5928594"/>
            <a:ext cx="2740501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214070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190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220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240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4576409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79A9553A-7967-427A-B9A2-1A95DF105C89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7" name="箭號: 弧形下彎 16">
            <a:extLst>
              <a:ext uri="{FF2B5EF4-FFF2-40B4-BE49-F238E27FC236}">
                <a16:creationId xmlns:a16="http://schemas.microsoft.com/office/drawing/2014/main" id="{9908C35A-83C0-463B-9D92-9C3FA53CEA79}"/>
              </a:ext>
            </a:extLst>
          </p:cNvPr>
          <p:cNvSpPr/>
          <p:nvPr/>
        </p:nvSpPr>
        <p:spPr>
          <a:xfrm flipH="1" flipV="1">
            <a:off x="4392141" y="5928594"/>
            <a:ext cx="2740501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16383744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190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230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260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5039396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97814558-FDFC-442B-9F59-7C120BE87313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044643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物品，其個數是無限多個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80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150</a:t>
            </a: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200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210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230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280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/>
                </a:solidFill>
              </a:rPr>
              <a:t>10</a:t>
            </a:r>
            <a:endParaRPr lang="zh-TW" altLang="en-US" sz="2800" dirty="0">
              <a:solidFill>
                <a:schemeClr val="tx1"/>
              </a:solidFill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C71FCF14-B2CB-48CC-A45C-E930DD88F71B}"/>
              </a:ext>
            </a:extLst>
          </p:cNvPr>
          <p:cNvSpPr/>
          <p:nvPr/>
        </p:nvSpPr>
        <p:spPr>
          <a:xfrm>
            <a:off x="8788893" y="548159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3A3F8E85-A233-4C2B-9861-F142F595DB0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8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8033081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86B02D72-150E-45B6-9F75-113238934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454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V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N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max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]]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P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endParaRPr lang="zh-TW" altLang="zh-TW" sz="7200" dirty="0">
              <a:latin typeface="Consolas" panose="020B0609020204030204" pitchFamily="49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2443386297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22DA7-59A1-4582-9C25-D7D83F4C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無限背包問題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53626B-C8E6-4AD1-AA3E-DFF60ED5E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err="1">
                <a:hlinkClick r:id="rId2"/>
              </a:rPr>
              <a:t>UVa</a:t>
            </a:r>
            <a:r>
              <a:rPr lang="en-US" altLang="zh-TW" dirty="0">
                <a:hlinkClick r:id="rId2"/>
              </a:rPr>
              <a:t> OJ 10980 Lowest Price in Town</a:t>
            </a:r>
            <a:endParaRPr lang="en-US" altLang="zh-TW" dirty="0"/>
          </a:p>
          <a:p>
            <a:endParaRPr lang="en-US" altLang="zh-TW" dirty="0"/>
          </a:p>
          <a:p>
            <a:r>
              <a:rPr lang="en-US" altLang="zh-TW" dirty="0">
                <a:hlinkClick r:id="rId3"/>
              </a:rPr>
              <a:t>POJ</a:t>
            </a:r>
            <a:r>
              <a:rPr lang="zh-TW" altLang="en-US" dirty="0">
                <a:hlinkClick r:id="rId3"/>
              </a:rPr>
              <a:t> </a:t>
            </a:r>
            <a:r>
              <a:rPr lang="en-US" altLang="zh-TW" dirty="0">
                <a:hlinkClick r:id="rId3"/>
              </a:rPr>
              <a:t>2063 </a:t>
            </a:r>
            <a:r>
              <a:rPr lang="en-US" altLang="ja-JP" dirty="0">
                <a:hlinkClick r:id="rId3"/>
              </a:rPr>
              <a:t>Investment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0205958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22C07-F185-4B69-9F26-F1C4ADCC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 to DP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6E8E2-898E-41DD-B02B-FEDC07FD2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計算費伯納契數列</a:t>
            </a:r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44718C8B-36DF-4A35-8FF7-A0341B887CF3}"/>
              </a:ext>
            </a:extLst>
          </p:cNvPr>
          <p:cNvSpPr/>
          <p:nvPr/>
        </p:nvSpPr>
        <p:spPr>
          <a:xfrm>
            <a:off x="7257327" y="900435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4</a:t>
            </a:r>
            <a:endParaRPr lang="zh-TW" altLang="en-US" sz="2800" dirty="0"/>
          </a:p>
        </p:txBody>
      </p:sp>
    </p:spTree>
    <p:extLst>
      <p:ext uri="{BB962C8B-B14F-4D97-AF65-F5344CB8AC3E}">
        <p14:creationId xmlns:p14="http://schemas.microsoft.com/office/powerpoint/2010/main" val="36099892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4C3A4C19-7FF0-432F-BB42-B06CD30588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 </a:t>
            </a:r>
            <a:r>
              <a:rPr lang="zh-TW" altLang="en-US" dirty="0"/>
              <a:t>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AAF7949-7B65-4DEA-B4E6-F66A1446779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</a:t>
            </a:r>
            <a:r>
              <a:rPr lang="zh-TW" altLang="en-US" b="1" dirty="0"/>
              <a:t>一個</a:t>
            </a:r>
            <a:endParaRPr lang="en-US" altLang="zh-TW" b="1" dirty="0"/>
          </a:p>
          <a:p>
            <a:r>
              <a:rPr lang="zh-TW" altLang="en-US" dirty="0"/>
              <a:t>做法和無限背包相似，差在順序</a:t>
            </a:r>
            <a:endParaRPr lang="en-US" altLang="zh-TW" dirty="0"/>
          </a:p>
          <a:p>
            <a:r>
              <a:rPr lang="zh-TW" altLang="en-US" dirty="0"/>
              <a:t>策略是由後向前更新</a:t>
            </a:r>
          </a:p>
        </p:txBody>
      </p:sp>
    </p:spTree>
    <p:extLst>
      <p:ext uri="{BB962C8B-B14F-4D97-AF65-F5344CB8AC3E}">
        <p14:creationId xmlns:p14="http://schemas.microsoft.com/office/powerpoint/2010/main" val="232940159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0106406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5634765" y="5943437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3663942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43437118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4986559" y="5928210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3663942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5743585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4334542" y="5936251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3663942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5380715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3630126" y="5928107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3663942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5278569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3038272" y="5928107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3663942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77059012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2378491" y="5916532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3663942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6915278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1737934" y="5928594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3663942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49135039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1085917" y="5928210"/>
            <a:ext cx="148155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3663942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2419804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22C07-F185-4B69-9F26-F1C4ADCC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 to DP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6E8E2-898E-41DD-B02B-FEDC07FD2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計算費伯納契數列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4EA0C176-FAF5-4807-ACCE-04F61C788296}"/>
              </a:ext>
            </a:extLst>
          </p:cNvPr>
          <p:cNvSpPr/>
          <p:nvPr/>
        </p:nvSpPr>
        <p:spPr>
          <a:xfrm>
            <a:off x="7257327" y="900435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4</a:t>
            </a:r>
            <a:endParaRPr lang="zh-TW" altLang="en-US" sz="28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4D8B370-83CD-4AD0-9068-3DEF5D98A1E8}"/>
              </a:ext>
            </a:extLst>
          </p:cNvPr>
          <p:cNvSpPr/>
          <p:nvPr/>
        </p:nvSpPr>
        <p:spPr>
          <a:xfrm>
            <a:off x="8658345" y="2021220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7EEB926-76F5-4168-BED8-8D042F5757E1}"/>
              </a:ext>
            </a:extLst>
          </p:cNvPr>
          <p:cNvSpPr/>
          <p:nvPr/>
        </p:nvSpPr>
        <p:spPr>
          <a:xfrm>
            <a:off x="5962891" y="2021220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3</a:t>
            </a:r>
            <a:endParaRPr lang="zh-TW" altLang="en-US" sz="28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7F2C081-EC70-4444-B534-7D1DF384730D}"/>
              </a:ext>
            </a:extLst>
          </p:cNvPr>
          <p:cNvCxnSpPr>
            <a:stCxn id="4" idx="3"/>
            <a:endCxn id="6" idx="0"/>
          </p:cNvCxnSpPr>
          <p:nvPr/>
        </p:nvCxnSpPr>
        <p:spPr>
          <a:xfrm flipH="1">
            <a:off x="6715246" y="1661164"/>
            <a:ext cx="762441" cy="360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386122D-1685-426A-87F9-6344B6228652}"/>
              </a:ext>
            </a:extLst>
          </p:cNvPr>
          <p:cNvCxnSpPr>
            <a:stCxn id="4" idx="5"/>
            <a:endCxn id="5" idx="0"/>
          </p:cNvCxnSpPr>
          <p:nvPr/>
        </p:nvCxnSpPr>
        <p:spPr>
          <a:xfrm>
            <a:off x="8541676" y="1661164"/>
            <a:ext cx="869024" cy="36005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46350207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箭號: 弧形下彎 20">
            <a:extLst>
              <a:ext uri="{FF2B5EF4-FFF2-40B4-BE49-F238E27FC236}">
                <a16:creationId xmlns:a16="http://schemas.microsoft.com/office/drawing/2014/main" id="{B12EE724-E79E-405E-A464-E8399F05CED3}"/>
              </a:ext>
            </a:extLst>
          </p:cNvPr>
          <p:cNvSpPr/>
          <p:nvPr/>
        </p:nvSpPr>
        <p:spPr>
          <a:xfrm flipH="1" flipV="1">
            <a:off x="5063043" y="5937637"/>
            <a:ext cx="2036433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CBCDAF-FC77-4246-A49D-A092E280BF38}"/>
              </a:ext>
            </a:extLst>
          </p:cNvPr>
          <p:cNvSpPr/>
          <p:nvPr/>
        </p:nvSpPr>
        <p:spPr>
          <a:xfrm>
            <a:off x="8788893" y="411535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27236476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箭號: 弧形下彎 20">
            <a:extLst>
              <a:ext uri="{FF2B5EF4-FFF2-40B4-BE49-F238E27FC236}">
                <a16:creationId xmlns:a16="http://schemas.microsoft.com/office/drawing/2014/main" id="{B12EE724-E79E-405E-A464-E8399F05CED3}"/>
              </a:ext>
            </a:extLst>
          </p:cNvPr>
          <p:cNvSpPr/>
          <p:nvPr/>
        </p:nvSpPr>
        <p:spPr>
          <a:xfrm flipH="1" flipV="1">
            <a:off x="4431069" y="5928594"/>
            <a:ext cx="2036433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CBCDAF-FC77-4246-A49D-A092E280BF38}"/>
              </a:ext>
            </a:extLst>
          </p:cNvPr>
          <p:cNvSpPr/>
          <p:nvPr/>
        </p:nvSpPr>
        <p:spPr>
          <a:xfrm>
            <a:off x="8788893" y="411535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963251575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箭號: 弧形下彎 20">
            <a:extLst>
              <a:ext uri="{FF2B5EF4-FFF2-40B4-BE49-F238E27FC236}">
                <a16:creationId xmlns:a16="http://schemas.microsoft.com/office/drawing/2014/main" id="{B12EE724-E79E-405E-A464-E8399F05CED3}"/>
              </a:ext>
            </a:extLst>
          </p:cNvPr>
          <p:cNvSpPr/>
          <p:nvPr/>
        </p:nvSpPr>
        <p:spPr>
          <a:xfrm flipH="1" flipV="1">
            <a:off x="3795330" y="5933372"/>
            <a:ext cx="2036433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CBCDAF-FC77-4246-A49D-A092E280BF38}"/>
              </a:ext>
            </a:extLst>
          </p:cNvPr>
          <p:cNvSpPr/>
          <p:nvPr/>
        </p:nvSpPr>
        <p:spPr>
          <a:xfrm>
            <a:off x="8788893" y="411535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07210131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箭號: 弧形下彎 20">
            <a:extLst>
              <a:ext uri="{FF2B5EF4-FFF2-40B4-BE49-F238E27FC236}">
                <a16:creationId xmlns:a16="http://schemas.microsoft.com/office/drawing/2014/main" id="{B12EE724-E79E-405E-A464-E8399F05CED3}"/>
              </a:ext>
            </a:extLst>
          </p:cNvPr>
          <p:cNvSpPr/>
          <p:nvPr/>
        </p:nvSpPr>
        <p:spPr>
          <a:xfrm flipH="1" flipV="1">
            <a:off x="3145777" y="5928594"/>
            <a:ext cx="2036433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CBCDAF-FC77-4246-A49D-A092E280BF38}"/>
              </a:ext>
            </a:extLst>
          </p:cNvPr>
          <p:cNvSpPr/>
          <p:nvPr/>
        </p:nvSpPr>
        <p:spPr>
          <a:xfrm>
            <a:off x="8788893" y="411535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6434144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箭號: 弧形下彎 20">
            <a:extLst>
              <a:ext uri="{FF2B5EF4-FFF2-40B4-BE49-F238E27FC236}">
                <a16:creationId xmlns:a16="http://schemas.microsoft.com/office/drawing/2014/main" id="{B12EE724-E79E-405E-A464-E8399F05CED3}"/>
              </a:ext>
            </a:extLst>
          </p:cNvPr>
          <p:cNvSpPr/>
          <p:nvPr/>
        </p:nvSpPr>
        <p:spPr>
          <a:xfrm flipH="1" flipV="1">
            <a:off x="2478714" y="5928594"/>
            <a:ext cx="2036433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CBCDAF-FC77-4246-A49D-A092E280BF38}"/>
              </a:ext>
            </a:extLst>
          </p:cNvPr>
          <p:cNvSpPr/>
          <p:nvPr/>
        </p:nvSpPr>
        <p:spPr>
          <a:xfrm>
            <a:off x="8788893" y="411535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38945441"/>
      </p:ext>
    </p:extLst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箭號: 弧形下彎 20">
            <a:extLst>
              <a:ext uri="{FF2B5EF4-FFF2-40B4-BE49-F238E27FC236}">
                <a16:creationId xmlns:a16="http://schemas.microsoft.com/office/drawing/2014/main" id="{B12EE724-E79E-405E-A464-E8399F05CED3}"/>
              </a:ext>
            </a:extLst>
          </p:cNvPr>
          <p:cNvSpPr/>
          <p:nvPr/>
        </p:nvSpPr>
        <p:spPr>
          <a:xfrm flipH="1" flipV="1">
            <a:off x="1845439" y="5928594"/>
            <a:ext cx="2036433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CBCDAF-FC77-4246-A49D-A092E280BF38}"/>
              </a:ext>
            </a:extLst>
          </p:cNvPr>
          <p:cNvSpPr/>
          <p:nvPr/>
        </p:nvSpPr>
        <p:spPr>
          <a:xfrm>
            <a:off x="8788893" y="411535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39246370"/>
      </p:ext>
    </p:extLst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" name="箭號: 弧形下彎 20">
            <a:extLst>
              <a:ext uri="{FF2B5EF4-FFF2-40B4-BE49-F238E27FC236}">
                <a16:creationId xmlns:a16="http://schemas.microsoft.com/office/drawing/2014/main" id="{B12EE724-E79E-405E-A464-E8399F05CED3}"/>
              </a:ext>
            </a:extLst>
          </p:cNvPr>
          <p:cNvSpPr/>
          <p:nvPr/>
        </p:nvSpPr>
        <p:spPr>
          <a:xfrm flipH="1" flipV="1">
            <a:off x="1181847" y="5939785"/>
            <a:ext cx="2036433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2" name="矩形 21">
            <a:extLst>
              <a:ext uri="{FF2B5EF4-FFF2-40B4-BE49-F238E27FC236}">
                <a16:creationId xmlns:a16="http://schemas.microsoft.com/office/drawing/2014/main" id="{A6CBCDAF-FC77-4246-A49D-A092E280BF38}"/>
              </a:ext>
            </a:extLst>
          </p:cNvPr>
          <p:cNvSpPr/>
          <p:nvPr/>
        </p:nvSpPr>
        <p:spPr>
          <a:xfrm>
            <a:off x="8788893" y="4115350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06192842"/>
      </p:ext>
    </p:extLst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2744883"/>
              </p:ext>
            </p:extLst>
          </p:nvPr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4367515" y="5916532"/>
            <a:ext cx="273301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4589424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52933130"/>
      </p:ext>
    </p:extLst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3773647" y="5928594"/>
            <a:ext cx="273301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4589424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500882505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3064097" y="5928210"/>
            <a:ext cx="273301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4589424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7201532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22C07-F185-4B69-9F26-F1C4ADCC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 to DP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6E8E2-898E-41DD-B02B-FEDC07FD2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計算費伯納契數列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4EA0C176-FAF5-4807-ACCE-04F61C788296}"/>
              </a:ext>
            </a:extLst>
          </p:cNvPr>
          <p:cNvSpPr/>
          <p:nvPr/>
        </p:nvSpPr>
        <p:spPr>
          <a:xfrm>
            <a:off x="7257327" y="900435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4</a:t>
            </a:r>
            <a:endParaRPr lang="zh-TW" altLang="en-US" sz="28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4D8B370-83CD-4AD0-9068-3DEF5D98A1E8}"/>
              </a:ext>
            </a:extLst>
          </p:cNvPr>
          <p:cNvSpPr/>
          <p:nvPr/>
        </p:nvSpPr>
        <p:spPr>
          <a:xfrm>
            <a:off x="8658345" y="2021220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7EEB926-76F5-4168-BED8-8D042F5757E1}"/>
              </a:ext>
            </a:extLst>
          </p:cNvPr>
          <p:cNvSpPr/>
          <p:nvPr/>
        </p:nvSpPr>
        <p:spPr>
          <a:xfrm>
            <a:off x="5962891" y="2021220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3</a:t>
            </a:r>
            <a:endParaRPr lang="zh-TW" altLang="en-US" sz="28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7F2C081-EC70-4444-B534-7D1DF384730D}"/>
              </a:ext>
            </a:extLst>
          </p:cNvPr>
          <p:cNvCxnSpPr>
            <a:stCxn id="4" idx="3"/>
            <a:endCxn id="6" idx="0"/>
          </p:cNvCxnSpPr>
          <p:nvPr/>
        </p:nvCxnSpPr>
        <p:spPr>
          <a:xfrm flipH="1">
            <a:off x="6715246" y="1661164"/>
            <a:ext cx="762441" cy="360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386122D-1685-426A-87F9-6344B6228652}"/>
              </a:ext>
            </a:extLst>
          </p:cNvPr>
          <p:cNvCxnSpPr>
            <a:stCxn id="4" idx="5"/>
            <a:endCxn id="5" idx="0"/>
          </p:cNvCxnSpPr>
          <p:nvPr/>
        </p:nvCxnSpPr>
        <p:spPr>
          <a:xfrm>
            <a:off x="8541676" y="1661164"/>
            <a:ext cx="869024" cy="36005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81849CF4-301B-4563-B60B-61194346757F}"/>
              </a:ext>
            </a:extLst>
          </p:cNvPr>
          <p:cNvSpPr/>
          <p:nvPr/>
        </p:nvSpPr>
        <p:spPr>
          <a:xfrm>
            <a:off x="4737904" y="3207841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8F1B05E-5E44-4AF6-A4E9-84B4C0FBDDB1}"/>
              </a:ext>
            </a:extLst>
          </p:cNvPr>
          <p:cNvSpPr/>
          <p:nvPr/>
        </p:nvSpPr>
        <p:spPr>
          <a:xfrm>
            <a:off x="7153636" y="3207841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A99DA884-172B-4CA8-8A1A-9F928810D573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5490259" y="2781949"/>
            <a:ext cx="692992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F441EF3-A56E-443E-9347-877783ED95F1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7247240" y="2781949"/>
            <a:ext cx="658751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3774112"/>
      </p:ext>
    </p:extLst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2382482" y="5943437"/>
            <a:ext cx="273301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4589424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76776217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90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1763606" y="5945793"/>
            <a:ext cx="273301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4589424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08783097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strike="sngStrike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</a:p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</a:t>
            </a:r>
            <a:endParaRPr lang="zh-TW" altLang="en-US" sz="2400" dirty="0"/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120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9" name="箭號: 弧形下彎 18">
            <a:extLst>
              <a:ext uri="{FF2B5EF4-FFF2-40B4-BE49-F238E27FC236}">
                <a16:creationId xmlns:a16="http://schemas.microsoft.com/office/drawing/2014/main" id="{4A3E20DE-9C17-4965-B1B2-3CCD24718250}"/>
              </a:ext>
            </a:extLst>
          </p:cNvPr>
          <p:cNvSpPr/>
          <p:nvPr/>
        </p:nvSpPr>
        <p:spPr>
          <a:xfrm flipH="1" flipV="1">
            <a:off x="1114284" y="5928594"/>
            <a:ext cx="2733019" cy="520861"/>
          </a:xfrm>
          <a:prstGeom prst="curvedDownArrow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solidFill>
                <a:schemeClr val="tx1"/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4589424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594201684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190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260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5050969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46984325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物品，至多拿一個</a:t>
            </a:r>
            <a:endParaRPr lang="en-US" altLang="zh-TW" dirty="0"/>
          </a:p>
          <a:p>
            <a:r>
              <a:rPr lang="zh-TW" altLang="en-US" dirty="0"/>
              <a:t>定義 </a:t>
            </a:r>
            <a:r>
              <a:rPr lang="en-US" altLang="zh-TW" dirty="0"/>
              <a:t>S[n] : </a:t>
            </a:r>
            <a:r>
              <a:rPr lang="zh-TW" altLang="en-US" dirty="0"/>
              <a:t>當背包的容量只有 </a:t>
            </a:r>
            <a:r>
              <a:rPr lang="en-US" altLang="zh-TW" dirty="0"/>
              <a:t>n </a:t>
            </a:r>
            <a:r>
              <a:rPr lang="zh-TW" altLang="en-US" dirty="0"/>
              <a:t>時，問題的最佳解</a:t>
            </a:r>
            <a:endParaRPr lang="en-US" altLang="zh-TW" dirty="0"/>
          </a:p>
          <a:p>
            <a:r>
              <a:rPr lang="en-US" altLang="zh-TW" dirty="0"/>
              <a:t>S[n] =</a:t>
            </a:r>
            <a:r>
              <a:rPr lang="zh-TW" altLang="en-US" dirty="0"/>
              <a:t> </a:t>
            </a:r>
            <a:r>
              <a:rPr lang="en-US" altLang="zh-TW" dirty="0"/>
              <a:t>max(</a:t>
            </a:r>
            <a:r>
              <a:rPr lang="en-US" altLang="zh-TW" dirty="0">
                <a:solidFill>
                  <a:schemeClr val="tx1">
                    <a:lumMod val="95000"/>
                    <a:lumOff val="5000"/>
                  </a:schemeClr>
                </a:solidFill>
              </a:rPr>
              <a:t>S[n], </a:t>
            </a:r>
            <a:r>
              <a:rPr lang="en-US" altLang="zh-TW" dirty="0"/>
              <a:t>S[n-V[</a:t>
            </a:r>
            <a:r>
              <a:rPr lang="en-US" altLang="zh-TW" dirty="0" err="1"/>
              <a:t>i</a:t>
            </a:r>
            <a:r>
              <a:rPr lang="en-US" altLang="zh-TW" dirty="0"/>
              <a:t>]] + P[</a:t>
            </a:r>
            <a:r>
              <a:rPr lang="en-US" altLang="zh-TW" dirty="0" err="1"/>
              <a:t>i</a:t>
            </a:r>
            <a:r>
              <a:rPr lang="en-US" altLang="zh-TW" dirty="0"/>
              <a:t>])</a:t>
            </a:r>
            <a:endParaRPr lang="zh-TW" altLang="en-US" dirty="0"/>
          </a:p>
        </p:txBody>
      </p:sp>
      <p:graphicFrame>
        <p:nvGraphicFramePr>
          <p:cNvPr id="4" name="表格 3">
            <a:extLst>
              <a:ext uri="{FF2B5EF4-FFF2-40B4-BE49-F238E27FC236}">
                <a16:creationId xmlns:a16="http://schemas.microsoft.com/office/drawing/2014/main" id="{62557194-E438-44AC-8C40-52087F753FF2}"/>
              </a:ext>
            </a:extLst>
          </p:cNvPr>
          <p:cNvGraphicFramePr>
            <a:graphicFrameLocks noGrp="1"/>
          </p:cNvGraphicFramePr>
          <p:nvPr/>
        </p:nvGraphicFramePr>
        <p:xfrm>
          <a:off x="8788893" y="3223836"/>
          <a:ext cx="2898064" cy="27311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49032">
                  <a:extLst>
                    <a:ext uri="{9D8B030D-6E8A-4147-A177-3AD203B41FA5}">
                      <a16:colId xmlns:a16="http://schemas.microsoft.com/office/drawing/2014/main" val="2010084030"/>
                    </a:ext>
                  </a:extLst>
                </a:gridCol>
                <a:gridCol w="1449032">
                  <a:extLst>
                    <a:ext uri="{9D8B030D-6E8A-4147-A177-3AD203B41FA5}">
                      <a16:colId xmlns:a16="http://schemas.microsoft.com/office/drawing/2014/main" val="3401364622"/>
                    </a:ext>
                  </a:extLst>
                </a:gridCol>
              </a:tblGrid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價值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dirty="0"/>
                        <a:t>體積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56508373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922382816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80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3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077150062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110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4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4355131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150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5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48397588"/>
                  </a:ext>
                </a:extLst>
              </a:tr>
              <a:tr h="445176"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200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sz="2400" dirty="0"/>
                        <a:t>6</a:t>
                      </a:r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40667979"/>
                  </a:ext>
                </a:extLst>
              </a:tr>
            </a:tbl>
          </a:graphicData>
        </a:graphic>
      </p:graphicFrame>
      <p:sp>
        <p:nvSpPr>
          <p:cNvPr id="8" name="矩形 7">
            <a:extLst>
              <a:ext uri="{FF2B5EF4-FFF2-40B4-BE49-F238E27FC236}">
                <a16:creationId xmlns:a16="http://schemas.microsoft.com/office/drawing/2014/main" id="{7AFEC061-C8D8-43BA-AD8F-9FF024CA1E64}"/>
              </a:ext>
            </a:extLst>
          </p:cNvPr>
          <p:cNvSpPr/>
          <p:nvPr/>
        </p:nvSpPr>
        <p:spPr>
          <a:xfrm>
            <a:off x="2800411" y="4001294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207FDBEF-E2A2-478F-B33F-0464C43388B8}"/>
              </a:ext>
            </a:extLst>
          </p:cNvPr>
          <p:cNvSpPr/>
          <p:nvPr/>
        </p:nvSpPr>
        <p:spPr>
          <a:xfrm>
            <a:off x="3452428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1" name="矩形 10">
            <a:extLst>
              <a:ext uri="{FF2B5EF4-FFF2-40B4-BE49-F238E27FC236}">
                <a16:creationId xmlns:a16="http://schemas.microsoft.com/office/drawing/2014/main" id="{FA8F8405-C21A-44F5-B682-737E5CF4DF4C}"/>
              </a:ext>
            </a:extLst>
          </p:cNvPr>
          <p:cNvSpPr/>
          <p:nvPr/>
        </p:nvSpPr>
        <p:spPr>
          <a:xfrm>
            <a:off x="4104445" y="400001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150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E2FC1D50-DC87-4003-984D-1B0E55BA4503}"/>
              </a:ext>
            </a:extLst>
          </p:cNvPr>
          <p:cNvSpPr/>
          <p:nvPr/>
        </p:nvSpPr>
        <p:spPr>
          <a:xfrm>
            <a:off x="4758926" y="400149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3" name="矩形 12">
            <a:extLst>
              <a:ext uri="{FF2B5EF4-FFF2-40B4-BE49-F238E27FC236}">
                <a16:creationId xmlns:a16="http://schemas.microsoft.com/office/drawing/2014/main" id="{7FD72050-C1C3-483B-8B3C-0425D1C85996}"/>
              </a:ext>
            </a:extLst>
          </p:cNvPr>
          <p:cNvSpPr/>
          <p:nvPr/>
        </p:nvSpPr>
        <p:spPr>
          <a:xfrm>
            <a:off x="5408479" y="4001931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200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3D49910-9677-4CEE-A30C-20B0E85AD3F8}"/>
              </a:ext>
            </a:extLst>
          </p:cNvPr>
          <p:cNvSpPr/>
          <p:nvPr/>
        </p:nvSpPr>
        <p:spPr>
          <a:xfrm>
            <a:off x="6060496" y="4002136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230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5" name="矩形 14">
            <a:extLst>
              <a:ext uri="{FF2B5EF4-FFF2-40B4-BE49-F238E27FC236}">
                <a16:creationId xmlns:a16="http://schemas.microsoft.com/office/drawing/2014/main" id="{436315AB-E163-4FBE-8281-3ECB7E01F874}"/>
              </a:ext>
            </a:extLst>
          </p:cNvPr>
          <p:cNvSpPr/>
          <p:nvPr/>
        </p:nvSpPr>
        <p:spPr>
          <a:xfrm>
            <a:off x="6714977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280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6" name="矩形 15">
            <a:extLst>
              <a:ext uri="{FF2B5EF4-FFF2-40B4-BE49-F238E27FC236}">
                <a16:creationId xmlns:a16="http://schemas.microsoft.com/office/drawing/2014/main" id="{3D10E63E-7511-48F2-9C80-AAF03BB23146}"/>
              </a:ext>
            </a:extLst>
          </p:cNvPr>
          <p:cNvSpPr/>
          <p:nvPr/>
        </p:nvSpPr>
        <p:spPr>
          <a:xfrm>
            <a:off x="848056" y="4001089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/>
                </a:solidFill>
              </a:rPr>
              <a:t>0</a:t>
            </a:r>
            <a:endParaRPr lang="zh-TW" altLang="en-US" sz="2400" dirty="0">
              <a:solidFill>
                <a:schemeClr val="tx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772943DA-2C06-4704-9D93-D2E314CD7776}"/>
              </a:ext>
            </a:extLst>
          </p:cNvPr>
          <p:cNvSpPr/>
          <p:nvPr/>
        </p:nvSpPr>
        <p:spPr>
          <a:xfrm>
            <a:off x="1500073" y="3999605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18" name="矩形 17">
            <a:extLst>
              <a:ext uri="{FF2B5EF4-FFF2-40B4-BE49-F238E27FC236}">
                <a16:creationId xmlns:a16="http://schemas.microsoft.com/office/drawing/2014/main" id="{59D92979-C938-40A3-9C14-FFBA0F24E5DE}"/>
              </a:ext>
            </a:extLst>
          </p:cNvPr>
          <p:cNvSpPr/>
          <p:nvPr/>
        </p:nvSpPr>
        <p:spPr>
          <a:xfrm>
            <a:off x="2152090" y="3999810"/>
            <a:ext cx="653249" cy="1928989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400" dirty="0">
                <a:solidFill>
                  <a:schemeClr val="tx1">
                    <a:lumMod val="95000"/>
                    <a:lumOff val="5000"/>
                  </a:schemeClr>
                </a:solidFill>
              </a:rPr>
              <a:t>10</a:t>
            </a:r>
            <a:endParaRPr lang="zh-TW" altLang="en-US" sz="2400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" name="矩形 19">
            <a:extLst>
              <a:ext uri="{FF2B5EF4-FFF2-40B4-BE49-F238E27FC236}">
                <a16:creationId xmlns:a16="http://schemas.microsoft.com/office/drawing/2014/main" id="{E5B8D4CC-3019-41F7-9458-959D7518440E}"/>
              </a:ext>
            </a:extLst>
          </p:cNvPr>
          <p:cNvSpPr/>
          <p:nvPr/>
        </p:nvSpPr>
        <p:spPr>
          <a:xfrm>
            <a:off x="8788893" y="5513956"/>
            <a:ext cx="2898064" cy="451413"/>
          </a:xfrm>
          <a:prstGeom prst="rect">
            <a:avLst/>
          </a:prstGeom>
          <a:noFill/>
          <a:ln w="571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37504175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60100D9-ABCC-4E06-878B-EE96D3EE79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</a:t>
            </a:r>
            <a:r>
              <a:rPr lang="zh-TW" altLang="en-US" dirty="0"/>
              <a:t> 背包問題</a:t>
            </a:r>
          </a:p>
        </p:txBody>
      </p:sp>
      <p:sp>
        <p:nvSpPr>
          <p:cNvPr id="8" name="內容版面配置區 7">
            <a:extLst>
              <a:ext uri="{FF2B5EF4-FFF2-40B4-BE49-F238E27FC236}">
                <a16:creationId xmlns:a16="http://schemas.microsoft.com/office/drawing/2014/main" id="{86B02D72-150E-45B6-9F75-11323893447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1454114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0055"/>
                </a:solidFill>
                <a:latin typeface="Consolas" panose="020B0609020204030204" pitchFamily="49" charset="0"/>
                <a:ea typeface="Menlo"/>
              </a:rPr>
              <a:t>0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i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&lt;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C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++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zh-TW" altLang="en-US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for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0077AA"/>
                </a:solidFill>
                <a:latin typeface="Consolas" panose="020B0609020204030204" pitchFamily="49" charset="0"/>
                <a:ea typeface="Menlo"/>
              </a:rPr>
              <a:t>int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N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j 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&gt;=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--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)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{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b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</a:b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 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=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DD4A68"/>
                </a:solidFill>
                <a:latin typeface="Consolas" panose="020B0609020204030204" pitchFamily="49" charset="0"/>
                <a:ea typeface="Menlo"/>
              </a:rPr>
              <a:t>max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(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S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],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S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j</a:t>
            </a: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-</a:t>
            </a:r>
            <a:r>
              <a:rPr lang="en-US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V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]]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r>
              <a:rPr lang="zh-TW" altLang="zh-TW" dirty="0">
                <a:solidFill>
                  <a:srgbClr val="9A6E3A"/>
                </a:solidFill>
                <a:latin typeface="Consolas" panose="020B0609020204030204" pitchFamily="49" charset="0"/>
                <a:ea typeface="Menlo"/>
              </a:rPr>
              <a:t>+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P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[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i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]);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en-US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 </a:t>
            </a: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zh-TW" altLang="zh-TW" dirty="0">
                <a:solidFill>
                  <a:srgbClr val="333333"/>
                </a:solidFill>
                <a:latin typeface="Consolas" panose="020B0609020204030204" pitchFamily="49" charset="0"/>
                <a:ea typeface="Menlo"/>
              </a:rPr>
              <a:t> </a:t>
            </a:r>
            <a:endParaRPr lang="en-US" altLang="zh-TW" dirty="0">
              <a:solidFill>
                <a:srgbClr val="333333"/>
              </a:solidFill>
              <a:latin typeface="Consolas" panose="020B0609020204030204" pitchFamily="49" charset="0"/>
              <a:ea typeface="Menlo"/>
            </a:endParaRPr>
          </a:p>
          <a:p>
            <a:pPr marL="0" indent="0">
              <a:buNone/>
            </a:pPr>
            <a:r>
              <a:rPr lang="zh-TW" altLang="zh-TW" dirty="0">
                <a:solidFill>
                  <a:srgbClr val="999999"/>
                </a:solidFill>
                <a:latin typeface="Consolas" panose="020B0609020204030204" pitchFamily="49" charset="0"/>
                <a:ea typeface="Menlo"/>
              </a:rPr>
              <a:t>}</a:t>
            </a:r>
            <a:r>
              <a:rPr lang="zh-TW" altLang="zh-TW" sz="3200" dirty="0">
                <a:latin typeface="Consolas" panose="020B0609020204030204" pitchFamily="49" charset="0"/>
              </a:rPr>
              <a:t> </a:t>
            </a:r>
            <a:endParaRPr lang="zh-TW" altLang="zh-TW" sz="7200" dirty="0">
              <a:latin typeface="Consolas" panose="020B0609020204030204" pitchFamily="49" charset="0"/>
            </a:endParaRPr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1424775023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5F622DA7-59A1-4582-9C25-D7D83F4C05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01 </a:t>
            </a:r>
            <a:r>
              <a:rPr lang="zh-TW" altLang="en-US" dirty="0"/>
              <a:t>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4B53626B-C8E6-4AD1-AA3E-DFF60ED5EA8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u="sng" dirty="0" err="1">
                <a:hlinkClick r:id="rId2"/>
              </a:rPr>
              <a:t>UVa</a:t>
            </a:r>
            <a:r>
              <a:rPr lang="en-US" altLang="zh-TW" u="sng" dirty="0">
                <a:hlinkClick r:id="rId2"/>
              </a:rPr>
              <a:t> OJ 624 CD</a:t>
            </a:r>
            <a:endParaRPr lang="en-US" altLang="zh-TW" u="sng" dirty="0"/>
          </a:p>
          <a:p>
            <a:r>
              <a:rPr lang="en-US" altLang="zh-TW" dirty="0" err="1">
                <a:hlinkClick r:id="rId3"/>
              </a:rPr>
              <a:t>UVa</a:t>
            </a:r>
            <a:r>
              <a:rPr lang="en-US" altLang="zh-TW" dirty="0">
                <a:hlinkClick r:id="rId3"/>
              </a:rPr>
              <a:t> OJ 10819 Trouble of 13-Dots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47257371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多重背包問題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有限</a:t>
            </a:r>
            <a:r>
              <a:rPr lang="zh-TW" altLang="en-US" dirty="0"/>
              <a:t>多個</a:t>
            </a:r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86827582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多重背包問題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有限</a:t>
            </a:r>
            <a:r>
              <a:rPr lang="zh-TW" altLang="en-US" dirty="0"/>
              <a:t>多個</a:t>
            </a:r>
            <a:endParaRPr lang="en-US" altLang="zh-TW" dirty="0"/>
          </a:p>
          <a:p>
            <a:r>
              <a:rPr lang="zh-TW" altLang="en-US" dirty="0"/>
              <a:t>對該種物品，我們可以選擇 </a:t>
            </a:r>
            <a:r>
              <a:rPr lang="en-US" altLang="zh-TW" dirty="0"/>
              <a:t>1, 2, 3, 4, …, n</a:t>
            </a:r>
            <a:r>
              <a:rPr lang="zh-TW" altLang="en-US" dirty="0"/>
              <a:t> 個</a:t>
            </a:r>
          </a:p>
        </p:txBody>
      </p:sp>
    </p:spTree>
    <p:extLst>
      <p:ext uri="{BB962C8B-B14F-4D97-AF65-F5344CB8AC3E}">
        <p14:creationId xmlns:p14="http://schemas.microsoft.com/office/powerpoint/2010/main" val="1355734769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多重背包問題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對於每一</a:t>
            </a:r>
            <a:r>
              <a:rPr lang="zh-TW" altLang="en-US" b="1" dirty="0"/>
              <a:t>種</a:t>
            </a:r>
            <a:r>
              <a:rPr lang="zh-TW" altLang="en-US" dirty="0"/>
              <a:t>物品，其個數是</a:t>
            </a:r>
            <a:r>
              <a:rPr lang="zh-TW" altLang="en-US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有限</a:t>
            </a:r>
            <a:r>
              <a:rPr lang="zh-TW" altLang="en-US" dirty="0"/>
              <a:t>多個</a:t>
            </a:r>
            <a:endParaRPr lang="en-US" altLang="zh-TW" dirty="0"/>
          </a:p>
          <a:p>
            <a:r>
              <a:rPr lang="zh-TW" altLang="en-US" dirty="0"/>
              <a:t>轉為 </a:t>
            </a:r>
            <a:r>
              <a:rPr lang="en-US" altLang="zh-TW" dirty="0"/>
              <a:t>01</a:t>
            </a:r>
            <a:r>
              <a:rPr lang="zh-TW" altLang="en-US" dirty="0"/>
              <a:t> 背包問題</a:t>
            </a:r>
            <a:endParaRPr lang="en-US" altLang="zh-TW" dirty="0"/>
          </a:p>
          <a:p>
            <a:r>
              <a:rPr lang="zh-TW" altLang="en-US" dirty="0"/>
              <a:t>若第 </a:t>
            </a:r>
            <a:r>
              <a:rPr lang="en-US" altLang="zh-TW" dirty="0"/>
              <a:t>i</a:t>
            </a:r>
            <a:r>
              <a:rPr lang="zh-TW" altLang="en-US" dirty="0"/>
              <a:t> 種物品可選 </a:t>
            </a:r>
            <a:r>
              <a:rPr lang="en-US" altLang="zh-TW" dirty="0"/>
              <a:t>n</a:t>
            </a:r>
            <a:r>
              <a:rPr lang="zh-TW" altLang="en-US" dirty="0"/>
              <a:t> 個，則換成 </a:t>
            </a:r>
            <a:r>
              <a:rPr lang="en-US" altLang="zh-TW" dirty="0"/>
              <a:t>n </a:t>
            </a:r>
            <a:r>
              <a:rPr lang="zh-TW" altLang="en-US" dirty="0"/>
              <a:t>個第 </a:t>
            </a:r>
            <a:r>
              <a:rPr lang="en-US" altLang="zh-TW" dirty="0" err="1"/>
              <a:t>i</a:t>
            </a:r>
            <a:r>
              <a:rPr lang="en-US" altLang="zh-TW" dirty="0"/>
              <a:t> </a:t>
            </a:r>
            <a:r>
              <a:rPr lang="zh-TW" altLang="en-US" dirty="0"/>
              <a:t>種物品</a:t>
            </a:r>
            <a:endParaRPr lang="en-US" altLang="zh-TW" dirty="0"/>
          </a:p>
          <a:p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878952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22C07-F185-4B69-9F26-F1C4ADCC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 to DP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6E8E2-898E-41DD-B02B-FEDC07FD2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計算費伯納契數列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4EA0C176-FAF5-4807-ACCE-04F61C788296}"/>
              </a:ext>
            </a:extLst>
          </p:cNvPr>
          <p:cNvSpPr/>
          <p:nvPr/>
        </p:nvSpPr>
        <p:spPr>
          <a:xfrm>
            <a:off x="7257327" y="900435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4</a:t>
            </a:r>
            <a:endParaRPr lang="zh-TW" altLang="en-US" sz="28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4D8B370-83CD-4AD0-9068-3DEF5D98A1E8}"/>
              </a:ext>
            </a:extLst>
          </p:cNvPr>
          <p:cNvSpPr/>
          <p:nvPr/>
        </p:nvSpPr>
        <p:spPr>
          <a:xfrm>
            <a:off x="8658345" y="2021220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7EEB926-76F5-4168-BED8-8D042F5757E1}"/>
              </a:ext>
            </a:extLst>
          </p:cNvPr>
          <p:cNvSpPr/>
          <p:nvPr/>
        </p:nvSpPr>
        <p:spPr>
          <a:xfrm>
            <a:off x="5962891" y="2021220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3</a:t>
            </a:r>
            <a:endParaRPr lang="zh-TW" altLang="en-US" sz="28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7F2C081-EC70-4444-B534-7D1DF384730D}"/>
              </a:ext>
            </a:extLst>
          </p:cNvPr>
          <p:cNvCxnSpPr>
            <a:stCxn id="4" idx="3"/>
            <a:endCxn id="6" idx="0"/>
          </p:cNvCxnSpPr>
          <p:nvPr/>
        </p:nvCxnSpPr>
        <p:spPr>
          <a:xfrm flipH="1">
            <a:off x="6715246" y="1661164"/>
            <a:ext cx="762441" cy="360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386122D-1685-426A-87F9-6344B6228652}"/>
              </a:ext>
            </a:extLst>
          </p:cNvPr>
          <p:cNvCxnSpPr>
            <a:stCxn id="4" idx="5"/>
            <a:endCxn id="5" idx="0"/>
          </p:cNvCxnSpPr>
          <p:nvPr/>
        </p:nvCxnSpPr>
        <p:spPr>
          <a:xfrm>
            <a:off x="8541676" y="1661164"/>
            <a:ext cx="869024" cy="36005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81849CF4-301B-4563-B60B-61194346757F}"/>
              </a:ext>
            </a:extLst>
          </p:cNvPr>
          <p:cNvSpPr/>
          <p:nvPr/>
        </p:nvSpPr>
        <p:spPr>
          <a:xfrm>
            <a:off x="4737904" y="3207841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8F1B05E-5E44-4AF6-A4E9-84B4C0FBDDB1}"/>
              </a:ext>
            </a:extLst>
          </p:cNvPr>
          <p:cNvSpPr/>
          <p:nvPr/>
        </p:nvSpPr>
        <p:spPr>
          <a:xfrm>
            <a:off x="7153636" y="3207841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A99DA884-172B-4CA8-8A1A-9F928810D573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5490259" y="2781949"/>
            <a:ext cx="692992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F441EF3-A56E-443E-9347-877783ED95F1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7247240" y="2781949"/>
            <a:ext cx="658751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E77F4160-9A6F-4524-BC77-09645AD58D26}"/>
              </a:ext>
            </a:extLst>
          </p:cNvPr>
          <p:cNvSpPr/>
          <p:nvPr/>
        </p:nvSpPr>
        <p:spPr>
          <a:xfrm>
            <a:off x="3478192" y="4394462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CD7A67DC-FB9A-4909-BFF1-3677708F2DA2}"/>
              </a:ext>
            </a:extLst>
          </p:cNvPr>
          <p:cNvSpPr/>
          <p:nvPr/>
        </p:nvSpPr>
        <p:spPr>
          <a:xfrm>
            <a:off x="5838243" y="4394462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E98D6AF0-C413-44DD-895B-027189B0C6B6}"/>
              </a:ext>
            </a:extLst>
          </p:cNvPr>
          <p:cNvCxnSpPr>
            <a:cxnSpLocks/>
            <a:stCxn id="9" idx="3"/>
            <a:endCxn id="16" idx="0"/>
          </p:cNvCxnSpPr>
          <p:nvPr/>
        </p:nvCxnSpPr>
        <p:spPr>
          <a:xfrm flipH="1">
            <a:off x="4230547" y="3968570"/>
            <a:ext cx="727717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7BEB85B-39F6-41DA-A28A-085C3BBA4B38}"/>
              </a:ext>
            </a:extLst>
          </p:cNvPr>
          <p:cNvCxnSpPr>
            <a:cxnSpLocks/>
            <a:stCxn id="9" idx="5"/>
            <a:endCxn id="17" idx="0"/>
          </p:cNvCxnSpPr>
          <p:nvPr/>
        </p:nvCxnSpPr>
        <p:spPr>
          <a:xfrm>
            <a:off x="6022253" y="3968570"/>
            <a:ext cx="568345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3829319"/>
      </p:ext>
    </p:extLst>
  </p:cSld>
  <p:clrMapOvr>
    <a:masterClrMapping/>
  </p:clrMapOvr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AD2A4DC-6ED5-4EE3-95D4-9FC77F792A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多重背包問題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5CD9DFF-4F8F-45C3-8991-1447F626476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利用 </a:t>
            </a:r>
            <a:r>
              <a:rPr lang="en-US" altLang="zh-TW" dirty="0"/>
              <a:t>binary </a:t>
            </a:r>
            <a:r>
              <a:rPr lang="zh-TW" altLang="en-US" dirty="0"/>
              <a:t>技巧優化</a:t>
            </a:r>
            <a:endParaRPr lang="en-US" altLang="zh-TW" dirty="0"/>
          </a:p>
          <a:p>
            <a:r>
              <a:rPr lang="zh-TW" altLang="en-US" dirty="0"/>
              <a:t>若第 </a:t>
            </a:r>
            <a:r>
              <a:rPr lang="en-US" altLang="zh-TW" dirty="0" err="1"/>
              <a:t>i</a:t>
            </a:r>
            <a:r>
              <a:rPr lang="zh-TW" altLang="en-US" dirty="0"/>
              <a:t> 種物品可選 </a:t>
            </a:r>
            <a:r>
              <a:rPr lang="en-US" altLang="zh-TW" dirty="0"/>
              <a:t>n</a:t>
            </a:r>
            <a:r>
              <a:rPr lang="zh-TW" altLang="en-US" dirty="0"/>
              <a:t> 個，則將其換為多件物品，</a:t>
            </a:r>
            <a:br>
              <a:rPr lang="en-US" altLang="zh-TW" dirty="0"/>
            </a:br>
            <a:r>
              <a:rPr lang="zh-TW" altLang="en-US" dirty="0"/>
              <a:t>物品的大小與價值皆為 </a:t>
            </a:r>
            <a:r>
              <a:rPr lang="en-US" altLang="zh-TW" dirty="0"/>
              <a:t>r</a:t>
            </a:r>
            <a:r>
              <a:rPr lang="zh-TW" altLang="en-US" dirty="0"/>
              <a:t> 倍的原物品大小與價值</a:t>
            </a:r>
            <a:endParaRPr lang="en-US" altLang="zh-TW" dirty="0"/>
          </a:p>
          <a:p>
            <a:r>
              <a:rPr lang="en-US" altLang="zh-TW" dirty="0"/>
              <a:t>r = {</a:t>
            </a:r>
            <a:r>
              <a:rPr lang="zh-TW" altLang="en-US" dirty="0"/>
              <a:t> </a:t>
            </a:r>
            <a:r>
              <a:rPr lang="en-US" altLang="zh-TW" dirty="0"/>
              <a:t>1,</a:t>
            </a:r>
            <a:r>
              <a:rPr lang="zh-TW" altLang="en-US" dirty="0"/>
              <a:t> </a:t>
            </a:r>
            <a:r>
              <a:rPr lang="en-US" altLang="zh-TW" dirty="0"/>
              <a:t>2, 4, …, 2</a:t>
            </a:r>
            <a:r>
              <a:rPr lang="en-US" altLang="zh-TW" baseline="30000" dirty="0"/>
              <a:t>k-1</a:t>
            </a:r>
            <a:r>
              <a:rPr lang="en-US" altLang="zh-TW" dirty="0"/>
              <a:t>, n - (2</a:t>
            </a:r>
            <a:r>
              <a:rPr lang="en-US" altLang="zh-TW" baseline="30000" dirty="0"/>
              <a:t>k </a:t>
            </a:r>
            <a:r>
              <a:rPr lang="en-US" altLang="zh-TW" dirty="0"/>
              <a:t>-1) } , </a:t>
            </a:r>
            <a:br>
              <a:rPr lang="en-US" altLang="zh-TW" dirty="0"/>
            </a:br>
            <a:r>
              <a:rPr lang="en-US" altLang="zh-TW" dirty="0"/>
              <a:t>k </a:t>
            </a:r>
            <a:r>
              <a:rPr lang="zh-TW" altLang="en-US" dirty="0"/>
              <a:t>為滿足 </a:t>
            </a:r>
            <a:r>
              <a:rPr lang="en-US" altLang="zh-TW" dirty="0"/>
              <a:t>n - (2</a:t>
            </a:r>
            <a:r>
              <a:rPr lang="en-US" altLang="zh-TW" baseline="30000" dirty="0"/>
              <a:t>k </a:t>
            </a:r>
            <a:r>
              <a:rPr lang="en-US" altLang="zh-TW" dirty="0"/>
              <a:t>-1) &gt;</a:t>
            </a:r>
            <a:r>
              <a:rPr lang="zh-TW" altLang="en-US" dirty="0"/>
              <a:t> </a:t>
            </a:r>
            <a:r>
              <a:rPr lang="en-US" altLang="zh-TW" dirty="0"/>
              <a:t>0 </a:t>
            </a:r>
            <a:r>
              <a:rPr lang="zh-TW" altLang="en-US" dirty="0"/>
              <a:t>的最大整數</a:t>
            </a:r>
            <a:endParaRPr lang="en-US" altLang="zh-TW" dirty="0"/>
          </a:p>
        </p:txBody>
      </p:sp>
    </p:spTree>
    <p:extLst>
      <p:ext uri="{BB962C8B-B14F-4D97-AF65-F5344CB8AC3E}">
        <p14:creationId xmlns:p14="http://schemas.microsoft.com/office/powerpoint/2010/main" val="3716857117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56071E0-3DFC-42C8-8A08-87EF895DB2E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多重背包問題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5B6FDC1B-DC98-4D97-84D2-DD7B4C3963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舉個例子，當物品可選 </a:t>
            </a:r>
            <a:r>
              <a:rPr lang="en-US" altLang="zh-TW" dirty="0"/>
              <a:t>13 </a:t>
            </a:r>
            <a:r>
              <a:rPr lang="zh-TW" altLang="en-US" dirty="0"/>
              <a:t>個</a:t>
            </a:r>
            <a:endParaRPr lang="en-US" altLang="zh-TW" dirty="0"/>
          </a:p>
          <a:p>
            <a:r>
              <a:rPr lang="zh-TW" altLang="en-US" dirty="0"/>
              <a:t>則 </a:t>
            </a:r>
            <a:r>
              <a:rPr lang="en-US" altLang="zh-TW" dirty="0"/>
              <a:t>k = 3, r = { 1, 2, 4, 6 }</a:t>
            </a:r>
            <a:r>
              <a:rPr lang="zh-TW" altLang="en-US" dirty="0"/>
              <a:t> </a:t>
            </a:r>
            <a:endParaRPr lang="en-US" altLang="zh-TW" dirty="0"/>
          </a:p>
          <a:p>
            <a:r>
              <a:rPr lang="en-US" altLang="zh-TW" dirty="0"/>
              <a:t>=&gt;</a:t>
            </a:r>
            <a:r>
              <a:rPr lang="zh-TW" altLang="en-US" dirty="0"/>
              <a:t>造出 </a:t>
            </a:r>
            <a:r>
              <a:rPr lang="en-US" altLang="zh-TW" dirty="0"/>
              <a:t>4</a:t>
            </a:r>
            <a:r>
              <a:rPr lang="zh-TW" altLang="en-US" dirty="0"/>
              <a:t> 件物品，個別包含 </a:t>
            </a:r>
            <a:r>
              <a:rPr lang="en-US" altLang="zh-TW" dirty="0"/>
              <a:t>1, 2, 4, 6</a:t>
            </a:r>
            <a:r>
              <a:rPr lang="zh-TW" altLang="en-US" dirty="0"/>
              <a:t> 個原物品</a:t>
            </a:r>
          </a:p>
        </p:txBody>
      </p:sp>
    </p:spTree>
    <p:extLst>
      <p:ext uri="{BB962C8B-B14F-4D97-AF65-F5344CB8AC3E}">
        <p14:creationId xmlns:p14="http://schemas.microsoft.com/office/powerpoint/2010/main" val="2695077422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/>
              <a:t>Questions?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11856004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B2160AE-7DCE-4CDD-8F80-DEFF82F1B8A9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br>
              <a:rPr lang="en-US" altLang="zh-TW" dirty="0"/>
            </a:br>
            <a:r>
              <a:rPr lang="en-US" altLang="zh-TW" dirty="0"/>
              <a:t>DP </a:t>
            </a:r>
            <a:r>
              <a:rPr lang="zh-TW" altLang="en-US" dirty="0"/>
              <a:t>經典問題 </a:t>
            </a:r>
            <a:r>
              <a:rPr lang="en-US" altLang="zh-TW" dirty="0"/>
              <a:t>LIS</a:t>
            </a:r>
            <a:r>
              <a:rPr lang="zh-TW" altLang="en-US" dirty="0"/>
              <a:t> </a:t>
            </a:r>
            <a:r>
              <a:rPr lang="en-US" altLang="zh-TW" dirty="0"/>
              <a:t>and LCS</a:t>
            </a:r>
            <a:endParaRPr lang="zh-TW" altLang="en-US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0085F8AD-06A8-4164-A72B-D0969632410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033520"/>
            <a:ext cx="9144000" cy="1224280"/>
          </a:xfrm>
        </p:spPr>
        <p:txBody>
          <a:bodyPr>
            <a:normAutofit/>
          </a:bodyPr>
          <a:lstStyle/>
          <a:p>
            <a:pPr algn="l"/>
            <a:endParaRPr lang="en-US" altLang="zh-TW" dirty="0"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247452470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2" y="1122363"/>
            <a:ext cx="9854214" cy="2387600"/>
          </a:xfrm>
        </p:spPr>
        <p:txBody>
          <a:bodyPr>
            <a:normAutofit/>
          </a:bodyPr>
          <a:lstStyle/>
          <a:p>
            <a:r>
              <a:rPr lang="en-US" altLang="zh-TW" dirty="0">
                <a:solidFill>
                  <a:srgbClr val="FF0000"/>
                </a:solidFill>
              </a:rPr>
              <a:t>L</a:t>
            </a:r>
            <a:r>
              <a:rPr lang="en-US" altLang="zh-TW" dirty="0"/>
              <a:t>ongest </a:t>
            </a:r>
            <a:r>
              <a:rPr lang="en-US" altLang="zh-TW" dirty="0">
                <a:solidFill>
                  <a:srgbClr val="FF0000"/>
                </a:solidFill>
              </a:rPr>
              <a:t>I</a:t>
            </a:r>
            <a:r>
              <a:rPr lang="en-US" altLang="zh-TW" dirty="0"/>
              <a:t>ncreasing </a:t>
            </a:r>
            <a:r>
              <a:rPr lang="en-US" altLang="zh-TW" dirty="0">
                <a:solidFill>
                  <a:srgbClr val="FF0000"/>
                </a:solidFill>
              </a:rPr>
              <a:t>S</a:t>
            </a:r>
            <a:r>
              <a:rPr lang="en-US" altLang="zh-TW" dirty="0"/>
              <a:t>ubsequence</a:t>
            </a:r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03126527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E7F93AFD-CF94-4FAA-815E-D3C209CB26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定義問題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C425029-7560-43A6-AA94-CDFB0887856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8811"/>
            <a:ext cx="10515600" cy="3478151"/>
          </a:xfrm>
        </p:spPr>
        <p:txBody>
          <a:bodyPr/>
          <a:lstStyle/>
          <a:p>
            <a:r>
              <a:rPr lang="zh-TW" altLang="en-US" dirty="0"/>
              <a:t>在一數值序列中</a:t>
            </a:r>
            <a:endParaRPr lang="en-US" altLang="zh-TW" dirty="0"/>
          </a:p>
          <a:p>
            <a:r>
              <a:rPr lang="zh-TW" altLang="en-US" dirty="0"/>
              <a:t>找到一個子序列</a:t>
            </a:r>
            <a:endParaRPr lang="en-US" altLang="zh-TW" dirty="0"/>
          </a:p>
          <a:p>
            <a:pPr lvl="1"/>
            <a:r>
              <a:rPr lang="zh-TW" altLang="en-US" dirty="0"/>
              <a:t>使得子序列元素的數值依次遞增</a:t>
            </a:r>
            <a:endParaRPr lang="en-US" altLang="zh-TW" dirty="0"/>
          </a:p>
          <a:p>
            <a:pPr lvl="1"/>
            <a:r>
              <a:rPr lang="zh-TW" altLang="en-US" dirty="0"/>
              <a:t>並且使子序列的長度儘可能地大。</a:t>
            </a:r>
          </a:p>
        </p:txBody>
      </p:sp>
    </p:spTree>
    <p:extLst>
      <p:ext uri="{BB962C8B-B14F-4D97-AF65-F5344CB8AC3E}">
        <p14:creationId xmlns:p14="http://schemas.microsoft.com/office/powerpoint/2010/main" val="767961302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A21EB7-6914-42BE-AD53-AE725F52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補充說明 </a:t>
            </a:r>
            <a:r>
              <a:rPr lang="en-US" altLang="zh-TW" dirty="0"/>
              <a:t>-</a:t>
            </a:r>
            <a:r>
              <a:rPr lang="zh-TW" altLang="en-US" dirty="0"/>
              <a:t>子序列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F0030E-2E92-4B82-97B7-15E2C653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原序列：</a:t>
            </a:r>
            <a:endParaRPr lang="en-US" altLang="zh-TW" dirty="0"/>
          </a:p>
          <a:p>
            <a:pPr lvl="1"/>
            <a:r>
              <a:rPr lang="en-US" altLang="zh-TW" dirty="0"/>
              <a:t>0, 8, 4, 12, 2, 10, 6, 14, 1, 9, 5, 13, 3, 11, 7, 15</a:t>
            </a:r>
          </a:p>
          <a:p>
            <a:r>
              <a:rPr lang="zh-TW" altLang="en-US" dirty="0"/>
              <a:t>子序列：</a:t>
            </a:r>
            <a:endParaRPr lang="en-US" altLang="zh-TW" dirty="0"/>
          </a:p>
          <a:p>
            <a:pPr lvl="1"/>
            <a:r>
              <a:rPr lang="zh-TW" altLang="en-US" dirty="0"/>
              <a:t>元素前後順序性不更動</a:t>
            </a:r>
            <a:endParaRPr lang="en-US" altLang="zh-TW" dirty="0"/>
          </a:p>
          <a:p>
            <a:pPr lvl="1"/>
            <a:r>
              <a:rPr lang="zh-TW" altLang="en-US" dirty="0"/>
              <a:t>可不連續元素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Ex:</a:t>
            </a:r>
          </a:p>
          <a:p>
            <a:pPr marL="457200" lvl="1" indent="0">
              <a:buNone/>
            </a:pPr>
            <a:r>
              <a:rPr lang="zh-TW" altLang="en-US" dirty="0"/>
              <a:t> </a:t>
            </a:r>
            <a:r>
              <a:rPr lang="en-US" altLang="zh-TW" dirty="0"/>
              <a:t>	0, 6, 14, 15</a:t>
            </a:r>
          </a:p>
          <a:p>
            <a:pPr marL="457200" lvl="1" indent="0">
              <a:buNone/>
            </a:pPr>
            <a:r>
              <a:rPr lang="en-US" altLang="zh-TW" dirty="0"/>
              <a:t>	8, 4, 12, 11, 7, 15</a:t>
            </a:r>
          </a:p>
        </p:txBody>
      </p:sp>
    </p:spTree>
    <p:extLst>
      <p:ext uri="{BB962C8B-B14F-4D97-AF65-F5344CB8AC3E}">
        <p14:creationId xmlns:p14="http://schemas.microsoft.com/office/powerpoint/2010/main" val="3147220658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A21EB7-6914-42BE-AD53-AE725F52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補充說明 </a:t>
            </a:r>
            <a:r>
              <a:rPr lang="en-US" altLang="zh-TW" dirty="0"/>
              <a:t>–</a:t>
            </a:r>
            <a:r>
              <a:rPr lang="zh-TW" altLang="en-US" dirty="0"/>
              <a:t>遞增子序列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F0030E-2E92-4B82-97B7-15E2C653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原序列：</a:t>
            </a:r>
            <a:endParaRPr lang="en-US" altLang="zh-TW" dirty="0"/>
          </a:p>
          <a:p>
            <a:pPr lvl="1"/>
            <a:r>
              <a:rPr lang="en-US" altLang="zh-TW" dirty="0"/>
              <a:t>0, 8, 4, 12, 2, 10, 6, 14, 1, 9, 5, 13, 3, 11, 7, 15</a:t>
            </a:r>
          </a:p>
          <a:p>
            <a:r>
              <a:rPr lang="zh-TW" altLang="en-US" dirty="0"/>
              <a:t>遞增子序列：</a:t>
            </a:r>
            <a:endParaRPr lang="en-US" altLang="zh-TW" dirty="0"/>
          </a:p>
          <a:p>
            <a:pPr lvl="1"/>
            <a:r>
              <a:rPr lang="zh-TW" altLang="en-US" dirty="0"/>
              <a:t>元素的數值依次遞增</a:t>
            </a:r>
            <a:endParaRPr lang="en-US" altLang="zh-TW" dirty="0"/>
          </a:p>
          <a:p>
            <a:pPr marL="457200" lvl="1" indent="0">
              <a:buNone/>
            </a:pPr>
            <a:r>
              <a:rPr lang="en-US" altLang="zh-TW" dirty="0"/>
              <a:t>Ex:</a:t>
            </a:r>
          </a:p>
          <a:p>
            <a:pPr marL="457200" lvl="1" indent="0">
              <a:buNone/>
            </a:pPr>
            <a:r>
              <a:rPr lang="zh-TW" altLang="en-US" dirty="0"/>
              <a:t> </a:t>
            </a:r>
            <a:r>
              <a:rPr lang="en-US" altLang="zh-TW" dirty="0"/>
              <a:t>	</a:t>
            </a:r>
            <a:r>
              <a:rPr lang="zh-TW" altLang="en-US" dirty="0"/>
              <a:t>合法 </a:t>
            </a:r>
            <a:r>
              <a:rPr lang="en-US" altLang="zh-TW" dirty="0"/>
              <a:t>0, 6, 14, 15</a:t>
            </a:r>
            <a:r>
              <a:rPr lang="zh-TW" altLang="en-US" dirty="0"/>
              <a:t> </a:t>
            </a:r>
            <a:r>
              <a:rPr lang="en-US" altLang="zh-TW" dirty="0"/>
              <a:t>	</a:t>
            </a:r>
          </a:p>
          <a:p>
            <a:pPr marL="457200" lvl="1" indent="0">
              <a:buNone/>
            </a:pPr>
            <a:r>
              <a:rPr lang="en-US" altLang="zh-TW" dirty="0"/>
              <a:t>	</a:t>
            </a:r>
            <a:r>
              <a:rPr lang="zh-TW" altLang="en-US" dirty="0"/>
              <a:t>不合法 </a:t>
            </a:r>
            <a:r>
              <a:rPr lang="en-US" altLang="zh-TW" dirty="0"/>
              <a:t>8, 4, 12, 11, 7, 15</a:t>
            </a:r>
            <a:r>
              <a:rPr lang="zh-TW" altLang="en-US" dirty="0"/>
              <a:t> </a:t>
            </a:r>
            <a:r>
              <a:rPr lang="en-US" altLang="zh-TW" sz="2400" dirty="0"/>
              <a:t>(</a:t>
            </a:r>
            <a:r>
              <a:rPr lang="zh-TW" altLang="en-US" sz="2400" dirty="0"/>
              <a:t>雖然是子序列 但是沒有遞增</a:t>
            </a:r>
            <a:r>
              <a:rPr lang="en-US" altLang="zh-TW" sz="2400" dirty="0"/>
              <a:t>)</a:t>
            </a:r>
          </a:p>
        </p:txBody>
      </p:sp>
      <p:sp>
        <p:nvSpPr>
          <p:cNvPr id="4" name="文字方塊 3">
            <a:extLst>
              <a:ext uri="{FF2B5EF4-FFF2-40B4-BE49-F238E27FC236}">
                <a16:creationId xmlns:a16="http://schemas.microsoft.com/office/drawing/2014/main" id="{2B373649-33EE-40A0-9C42-551D925ACE36}"/>
              </a:ext>
            </a:extLst>
          </p:cNvPr>
          <p:cNvSpPr txBox="1"/>
          <p:nvPr/>
        </p:nvSpPr>
        <p:spPr>
          <a:xfrm>
            <a:off x="6365289" y="4172505"/>
            <a:ext cx="3897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/>
              <a:t>Note: </a:t>
            </a:r>
            <a:r>
              <a:rPr lang="zh-TW" altLang="en-US" dirty="0"/>
              <a:t>我們先從嚴格遞增討論起。</a:t>
            </a:r>
          </a:p>
        </p:txBody>
      </p:sp>
    </p:spTree>
    <p:extLst>
      <p:ext uri="{BB962C8B-B14F-4D97-AF65-F5344CB8AC3E}">
        <p14:creationId xmlns:p14="http://schemas.microsoft.com/office/powerpoint/2010/main" val="4145323072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3DA21EB7-6914-42BE-AD53-AE725F5215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補充說明 </a:t>
            </a:r>
            <a:r>
              <a:rPr lang="en-US" altLang="zh-TW" dirty="0"/>
              <a:t>–</a:t>
            </a:r>
            <a:r>
              <a:rPr lang="zh-TW" altLang="en-US" dirty="0"/>
              <a:t>最長遞增子序列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36F0030E-2E92-4B82-97B7-15E2C65325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原序列：</a:t>
            </a:r>
            <a:endParaRPr lang="en-US" altLang="zh-TW" dirty="0"/>
          </a:p>
          <a:p>
            <a:pPr lvl="1"/>
            <a:r>
              <a:rPr lang="en-US" altLang="zh-TW" dirty="0"/>
              <a:t>0, 8, 4, 12, 2, 10, 6, 14, 1, 9, 5, 13, 3, 11, 7, 15</a:t>
            </a:r>
          </a:p>
          <a:p>
            <a:r>
              <a:rPr lang="zh-TW" altLang="en-US" dirty="0"/>
              <a:t>最長遞增子序列</a:t>
            </a:r>
            <a:endParaRPr lang="en-US" altLang="zh-TW" dirty="0"/>
          </a:p>
          <a:p>
            <a:pPr lvl="1"/>
            <a:r>
              <a:rPr lang="zh-TW" altLang="en-US" i="1" dirty="0"/>
              <a:t>有沒有人要回答</a:t>
            </a:r>
            <a:endParaRPr lang="en-US" altLang="zh-TW" i="1" dirty="0"/>
          </a:p>
          <a:p>
            <a:pPr lvl="1"/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16601077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2" y="1122363"/>
            <a:ext cx="9854214" cy="2387600"/>
          </a:xfrm>
        </p:spPr>
        <p:txBody>
          <a:bodyPr>
            <a:normAutofit/>
          </a:bodyPr>
          <a:lstStyle/>
          <a:p>
            <a:r>
              <a:rPr kumimoji="1" lang="zh-TW" altLang="en-US" dirty="0"/>
              <a:t>對每個元素分析找出 </a:t>
            </a:r>
            <a:r>
              <a:rPr kumimoji="1" lang="en-US" altLang="zh-TW" dirty="0"/>
              <a:t>LIS</a:t>
            </a:r>
            <a:endParaRPr lang="en-US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altLang="zh-TW" dirty="0"/>
              <a:t>Longest Increasing Subsequence</a:t>
            </a:r>
            <a:endParaRPr lang="zh-TW" altLang="en-US" dirty="0"/>
          </a:p>
        </p:txBody>
      </p:sp>
    </p:spTree>
    <p:extLst>
      <p:ext uri="{BB962C8B-B14F-4D97-AF65-F5344CB8AC3E}">
        <p14:creationId xmlns:p14="http://schemas.microsoft.com/office/powerpoint/2010/main" val="35635139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B4422C07-F185-4B69-9F26-F1C4ADCC307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Intro to DP</a:t>
            </a:r>
            <a:endParaRPr lang="zh-TW" altLang="en-US" dirty="0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966E8E2-898E-41DD-B02B-FEDC07FD24B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計算費伯納契數列</a:t>
            </a:r>
          </a:p>
        </p:txBody>
      </p:sp>
      <p:sp>
        <p:nvSpPr>
          <p:cNvPr id="4" name="橢圓 3">
            <a:extLst>
              <a:ext uri="{FF2B5EF4-FFF2-40B4-BE49-F238E27FC236}">
                <a16:creationId xmlns:a16="http://schemas.microsoft.com/office/drawing/2014/main" id="{4EA0C176-FAF5-4807-ACCE-04F61C788296}"/>
              </a:ext>
            </a:extLst>
          </p:cNvPr>
          <p:cNvSpPr/>
          <p:nvPr/>
        </p:nvSpPr>
        <p:spPr>
          <a:xfrm>
            <a:off x="7257327" y="900435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4</a:t>
            </a:r>
            <a:endParaRPr lang="zh-TW" altLang="en-US" sz="2800" dirty="0"/>
          </a:p>
        </p:txBody>
      </p:sp>
      <p:sp>
        <p:nvSpPr>
          <p:cNvPr id="5" name="橢圓 4">
            <a:extLst>
              <a:ext uri="{FF2B5EF4-FFF2-40B4-BE49-F238E27FC236}">
                <a16:creationId xmlns:a16="http://schemas.microsoft.com/office/drawing/2014/main" id="{E4D8B370-83CD-4AD0-9068-3DEF5D98A1E8}"/>
              </a:ext>
            </a:extLst>
          </p:cNvPr>
          <p:cNvSpPr/>
          <p:nvPr/>
        </p:nvSpPr>
        <p:spPr>
          <a:xfrm>
            <a:off x="8658345" y="2021220"/>
            <a:ext cx="1504709" cy="891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6" name="橢圓 5">
            <a:extLst>
              <a:ext uri="{FF2B5EF4-FFF2-40B4-BE49-F238E27FC236}">
                <a16:creationId xmlns:a16="http://schemas.microsoft.com/office/drawing/2014/main" id="{D7EEB926-76F5-4168-BED8-8D042F5757E1}"/>
              </a:ext>
            </a:extLst>
          </p:cNvPr>
          <p:cNvSpPr/>
          <p:nvPr/>
        </p:nvSpPr>
        <p:spPr>
          <a:xfrm>
            <a:off x="5962891" y="2021220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3</a:t>
            </a:r>
            <a:endParaRPr lang="zh-TW" altLang="en-US" sz="2800" dirty="0"/>
          </a:p>
        </p:txBody>
      </p:sp>
      <p:cxnSp>
        <p:nvCxnSpPr>
          <p:cNvPr id="11" name="直線單箭頭接點 10">
            <a:extLst>
              <a:ext uri="{FF2B5EF4-FFF2-40B4-BE49-F238E27FC236}">
                <a16:creationId xmlns:a16="http://schemas.microsoft.com/office/drawing/2014/main" id="{37F2C081-EC70-4444-B534-7D1DF384730D}"/>
              </a:ext>
            </a:extLst>
          </p:cNvPr>
          <p:cNvCxnSpPr>
            <a:stCxn id="4" idx="3"/>
            <a:endCxn id="6" idx="0"/>
          </p:cNvCxnSpPr>
          <p:nvPr/>
        </p:nvCxnSpPr>
        <p:spPr>
          <a:xfrm flipH="1">
            <a:off x="6715246" y="1661164"/>
            <a:ext cx="762441" cy="360056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3" name="直線單箭頭接點 12">
            <a:extLst>
              <a:ext uri="{FF2B5EF4-FFF2-40B4-BE49-F238E27FC236}">
                <a16:creationId xmlns:a16="http://schemas.microsoft.com/office/drawing/2014/main" id="{2386122D-1685-426A-87F9-6344B6228652}"/>
              </a:ext>
            </a:extLst>
          </p:cNvPr>
          <p:cNvCxnSpPr>
            <a:stCxn id="4" idx="5"/>
            <a:endCxn id="5" idx="0"/>
          </p:cNvCxnSpPr>
          <p:nvPr/>
        </p:nvCxnSpPr>
        <p:spPr>
          <a:xfrm>
            <a:off x="8541676" y="1661164"/>
            <a:ext cx="869024" cy="360056"/>
          </a:xfrm>
          <a:prstGeom prst="straightConnector1">
            <a:avLst/>
          </a:prstGeom>
          <a:ln w="38100">
            <a:solidFill>
              <a:schemeClr val="accent5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橢圓 8">
            <a:extLst>
              <a:ext uri="{FF2B5EF4-FFF2-40B4-BE49-F238E27FC236}">
                <a16:creationId xmlns:a16="http://schemas.microsoft.com/office/drawing/2014/main" id="{81849CF4-301B-4563-B60B-61194346757F}"/>
              </a:ext>
            </a:extLst>
          </p:cNvPr>
          <p:cNvSpPr/>
          <p:nvPr/>
        </p:nvSpPr>
        <p:spPr>
          <a:xfrm>
            <a:off x="4737904" y="3207841"/>
            <a:ext cx="1504709" cy="891250"/>
          </a:xfrm>
          <a:prstGeom prst="ellipse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2</a:t>
            </a:r>
            <a:endParaRPr lang="zh-TW" altLang="en-US" sz="2800" dirty="0"/>
          </a:p>
        </p:txBody>
      </p:sp>
      <p:sp>
        <p:nvSpPr>
          <p:cNvPr id="10" name="橢圓 9">
            <a:extLst>
              <a:ext uri="{FF2B5EF4-FFF2-40B4-BE49-F238E27FC236}">
                <a16:creationId xmlns:a16="http://schemas.microsoft.com/office/drawing/2014/main" id="{18F1B05E-5E44-4AF6-A4E9-84B4C0FBDDB1}"/>
              </a:ext>
            </a:extLst>
          </p:cNvPr>
          <p:cNvSpPr/>
          <p:nvPr/>
        </p:nvSpPr>
        <p:spPr>
          <a:xfrm>
            <a:off x="7153636" y="3207841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cxnSp>
        <p:nvCxnSpPr>
          <p:cNvPr id="14" name="直線單箭頭接點 13">
            <a:extLst>
              <a:ext uri="{FF2B5EF4-FFF2-40B4-BE49-F238E27FC236}">
                <a16:creationId xmlns:a16="http://schemas.microsoft.com/office/drawing/2014/main" id="{A99DA884-172B-4CA8-8A1A-9F928810D573}"/>
              </a:ext>
            </a:extLst>
          </p:cNvPr>
          <p:cNvCxnSpPr>
            <a:cxnSpLocks/>
            <a:stCxn id="6" idx="3"/>
            <a:endCxn id="9" idx="0"/>
          </p:cNvCxnSpPr>
          <p:nvPr/>
        </p:nvCxnSpPr>
        <p:spPr>
          <a:xfrm flipH="1">
            <a:off x="5490259" y="2781949"/>
            <a:ext cx="692992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7F441EF3-A56E-443E-9347-877783ED95F1}"/>
              </a:ext>
            </a:extLst>
          </p:cNvPr>
          <p:cNvCxnSpPr>
            <a:cxnSpLocks/>
            <a:stCxn id="6" idx="5"/>
            <a:endCxn id="10" idx="0"/>
          </p:cNvCxnSpPr>
          <p:nvPr/>
        </p:nvCxnSpPr>
        <p:spPr>
          <a:xfrm>
            <a:off x="7247240" y="2781949"/>
            <a:ext cx="658751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6" name="橢圓 15">
            <a:extLst>
              <a:ext uri="{FF2B5EF4-FFF2-40B4-BE49-F238E27FC236}">
                <a16:creationId xmlns:a16="http://schemas.microsoft.com/office/drawing/2014/main" id="{E77F4160-9A6F-4524-BC77-09645AD58D26}"/>
              </a:ext>
            </a:extLst>
          </p:cNvPr>
          <p:cNvSpPr/>
          <p:nvPr/>
        </p:nvSpPr>
        <p:spPr>
          <a:xfrm>
            <a:off x="3478192" y="4394462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1</a:t>
            </a:r>
            <a:endParaRPr lang="zh-TW" altLang="en-US" sz="2800" dirty="0"/>
          </a:p>
        </p:txBody>
      </p:sp>
      <p:sp>
        <p:nvSpPr>
          <p:cNvPr id="17" name="橢圓 16">
            <a:extLst>
              <a:ext uri="{FF2B5EF4-FFF2-40B4-BE49-F238E27FC236}">
                <a16:creationId xmlns:a16="http://schemas.microsoft.com/office/drawing/2014/main" id="{CD7A67DC-FB9A-4909-BFF1-3677708F2DA2}"/>
              </a:ext>
            </a:extLst>
          </p:cNvPr>
          <p:cNvSpPr/>
          <p:nvPr/>
        </p:nvSpPr>
        <p:spPr>
          <a:xfrm>
            <a:off x="5838243" y="4394462"/>
            <a:ext cx="1504709" cy="89125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800" dirty="0"/>
              <a:t>0</a:t>
            </a:r>
            <a:endParaRPr lang="zh-TW" altLang="en-US" sz="2800" dirty="0"/>
          </a:p>
        </p:txBody>
      </p:sp>
      <p:cxnSp>
        <p:nvCxnSpPr>
          <p:cNvPr id="18" name="直線單箭頭接點 17">
            <a:extLst>
              <a:ext uri="{FF2B5EF4-FFF2-40B4-BE49-F238E27FC236}">
                <a16:creationId xmlns:a16="http://schemas.microsoft.com/office/drawing/2014/main" id="{E98D6AF0-C413-44DD-895B-027189B0C6B6}"/>
              </a:ext>
            </a:extLst>
          </p:cNvPr>
          <p:cNvCxnSpPr>
            <a:cxnSpLocks/>
            <a:stCxn id="9" idx="3"/>
            <a:endCxn id="16" idx="0"/>
          </p:cNvCxnSpPr>
          <p:nvPr/>
        </p:nvCxnSpPr>
        <p:spPr>
          <a:xfrm flipH="1">
            <a:off x="4230547" y="3968570"/>
            <a:ext cx="727717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cxnSp>
        <p:nvCxnSpPr>
          <p:cNvPr id="19" name="直線單箭頭接點 18">
            <a:extLst>
              <a:ext uri="{FF2B5EF4-FFF2-40B4-BE49-F238E27FC236}">
                <a16:creationId xmlns:a16="http://schemas.microsoft.com/office/drawing/2014/main" id="{77BEB85B-39F6-41DA-A28A-085C3BBA4B38}"/>
              </a:ext>
            </a:extLst>
          </p:cNvPr>
          <p:cNvCxnSpPr>
            <a:cxnSpLocks/>
            <a:stCxn id="9" idx="5"/>
            <a:endCxn id="17" idx="0"/>
          </p:cNvCxnSpPr>
          <p:nvPr/>
        </p:nvCxnSpPr>
        <p:spPr>
          <a:xfrm>
            <a:off x="6022253" y="3968570"/>
            <a:ext cx="568345" cy="425892"/>
          </a:xfrm>
          <a:prstGeom prst="straightConnector1">
            <a:avLst/>
          </a:prstGeom>
          <a:ln w="3810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61446200"/>
      </p:ext>
    </p:extLst>
  </p:cSld>
  <p:clrMapOvr>
    <a:masterClrMapping/>
  </p:clrMapOvr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AAF6340-3584-4397-B9C9-8BD9FB5218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LIS</a:t>
            </a:r>
            <a:r>
              <a:rPr lang="zh-TW" altLang="en-US" dirty="0"/>
              <a:t> 要素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1F458476-4712-4242-8DC0-1C8B91A967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423603"/>
            <a:ext cx="10515600" cy="3753359"/>
          </a:xfrm>
        </p:spPr>
        <p:txBody>
          <a:bodyPr/>
          <a:lstStyle/>
          <a:p>
            <a:r>
              <a:rPr lang="zh-TW" altLang="en-US" dirty="0"/>
              <a:t>時間軸</a:t>
            </a:r>
            <a:endParaRPr lang="en-US" altLang="zh-TW" dirty="0"/>
          </a:p>
          <a:p>
            <a:pPr lvl="1"/>
            <a:r>
              <a:rPr lang="zh-TW" altLang="en-US" dirty="0"/>
              <a:t>對過去紀錄 </a:t>
            </a:r>
            <a:endParaRPr lang="en-US" altLang="zh-TW" dirty="0"/>
          </a:p>
          <a:p>
            <a:pPr lvl="1"/>
            <a:r>
              <a:rPr lang="zh-TW" altLang="en-US" dirty="0"/>
              <a:t>對現在進行整理</a:t>
            </a:r>
            <a:endParaRPr lang="en-US" altLang="zh-TW" dirty="0"/>
          </a:p>
          <a:p>
            <a:pPr lvl="1"/>
            <a:r>
              <a:rPr lang="zh-TW" altLang="en-US" dirty="0"/>
              <a:t>對未來充分準備</a:t>
            </a:r>
          </a:p>
        </p:txBody>
      </p:sp>
    </p:spTree>
    <p:extLst>
      <p:ext uri="{BB962C8B-B14F-4D97-AF65-F5344CB8AC3E}">
        <p14:creationId xmlns:p14="http://schemas.microsoft.com/office/powerpoint/2010/main" val="2426929203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C4443776-B75A-45D4-86B7-018A364E2A4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時間軸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2EAB74D-9BB5-4AB6-8A40-5E0C6A217E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>
            <a:normAutofit fontScale="92500" lnSpcReduction="10000"/>
          </a:bodyPr>
          <a:lstStyle/>
          <a:p>
            <a:r>
              <a:rPr lang="en-US" altLang="zh-TW" dirty="0"/>
              <a:t>T = 1</a:t>
            </a:r>
          </a:p>
          <a:p>
            <a:r>
              <a:rPr lang="en-US" altLang="zh-TW" dirty="0">
                <a:solidFill>
                  <a:srgbClr val="FF0000"/>
                </a:solidFill>
              </a:rPr>
              <a:t>0</a:t>
            </a:r>
            <a:r>
              <a:rPr lang="en-US" altLang="zh-TW" dirty="0"/>
              <a:t>, 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8, 4, 12, 2, 10, 6, 14, 1, 9, 5, 13, 3, 11, 7, 15</a:t>
            </a:r>
          </a:p>
          <a:p>
            <a:endParaRPr lang="en-US" altLang="zh-TW" dirty="0"/>
          </a:p>
          <a:p>
            <a:r>
              <a:rPr lang="en-US" altLang="zh-TW" dirty="0"/>
              <a:t>T =</a:t>
            </a:r>
            <a:r>
              <a:rPr lang="zh-TW" altLang="en-US" dirty="0"/>
              <a:t> </a:t>
            </a:r>
            <a:r>
              <a:rPr lang="en-US" altLang="zh-TW" dirty="0"/>
              <a:t>4</a:t>
            </a:r>
          </a:p>
          <a:p>
            <a:r>
              <a:rPr lang="en-US" altLang="zh-TW" dirty="0"/>
              <a:t>0, 8, 4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, </a:t>
            </a:r>
            <a:r>
              <a:rPr lang="en-US" altLang="zh-TW" dirty="0">
                <a:solidFill>
                  <a:srgbClr val="FF0000"/>
                </a:solidFill>
              </a:rPr>
              <a:t>12</a:t>
            </a:r>
            <a:r>
              <a:rPr lang="en-US" altLang="zh-TW" dirty="0">
                <a:solidFill>
                  <a:schemeClr val="bg1">
                    <a:lumMod val="85000"/>
                  </a:schemeClr>
                </a:solidFill>
              </a:rPr>
              <a:t>, 2, 10, 6, 14, 1, 9, 5, 13, 3, 11, 7, 15</a:t>
            </a:r>
            <a:endParaRPr lang="en-US" altLang="zh-TW" dirty="0"/>
          </a:p>
          <a:p>
            <a:pPr marL="0" indent="0">
              <a:buNone/>
            </a:pPr>
            <a:endParaRPr lang="en-US" altLang="zh-TW" dirty="0"/>
          </a:p>
          <a:p>
            <a:pPr marL="0" indent="0">
              <a:buNone/>
            </a:pPr>
            <a:r>
              <a:rPr lang="zh-TW" altLang="en-US" dirty="0"/>
              <a:t>直到 </a:t>
            </a:r>
            <a:r>
              <a:rPr lang="en-US" altLang="zh-TW" dirty="0"/>
              <a:t>T</a:t>
            </a:r>
            <a:r>
              <a:rPr lang="zh-TW" altLang="en-US" dirty="0"/>
              <a:t> </a:t>
            </a:r>
            <a:r>
              <a:rPr lang="en-US" altLang="zh-TW" dirty="0"/>
              <a:t>=</a:t>
            </a:r>
            <a:r>
              <a:rPr lang="zh-TW" altLang="en-US" dirty="0"/>
              <a:t> </a:t>
            </a:r>
            <a:r>
              <a:rPr lang="en-US" altLang="zh-TW" dirty="0"/>
              <a:t>16 </a:t>
            </a:r>
            <a:r>
              <a:rPr lang="zh-TW" altLang="en-US" dirty="0"/>
              <a:t>結束</a:t>
            </a:r>
            <a:endParaRPr lang="en-US" altLang="zh-TW" dirty="0"/>
          </a:p>
          <a:p>
            <a:pPr marL="0" indent="0">
              <a:buNone/>
            </a:pPr>
            <a:r>
              <a:rPr lang="en-US" altLang="zh-TW" dirty="0"/>
              <a:t>Note: </a:t>
            </a:r>
            <a:r>
              <a:rPr lang="zh-TW" altLang="en-US" dirty="0"/>
              <a:t>過去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rgbClr val="FF0000"/>
                </a:solidFill>
              </a:rPr>
              <a:t>現在</a:t>
            </a:r>
            <a:r>
              <a:rPr lang="en-US" altLang="zh-TW" dirty="0"/>
              <a:t>, </a:t>
            </a:r>
            <a:r>
              <a:rPr lang="zh-TW" altLang="en-US" dirty="0">
                <a:solidFill>
                  <a:schemeClr val="bg1">
                    <a:lumMod val="75000"/>
                  </a:schemeClr>
                </a:solidFill>
              </a:rPr>
              <a:t>未來</a:t>
            </a:r>
            <a:endParaRPr lang="en-US" altLang="zh-TW" dirty="0">
              <a:solidFill>
                <a:schemeClr val="bg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6811492"/>
      </p:ext>
    </p:extLst>
  </p:cSld>
  <p:clrMapOvr>
    <a:masterClrMapping/>
  </p:clrMapOvr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2" y="1122363"/>
            <a:ext cx="9854214" cy="2387600"/>
          </a:xfrm>
        </p:spPr>
        <p:txBody>
          <a:bodyPr>
            <a:normAutofit/>
          </a:bodyPr>
          <a:lstStyle/>
          <a:p>
            <a:r>
              <a:rPr lang="zh-TW" altLang="en-US" dirty="0"/>
              <a:t>如何記錄過去？</a:t>
            </a:r>
            <a:endParaRPr lang="en-US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591405"/>
            <a:ext cx="9144000" cy="1655762"/>
          </a:xfrm>
        </p:spPr>
        <p:txBody>
          <a:bodyPr/>
          <a:lstStyle/>
          <a:p>
            <a:r>
              <a:rPr lang="zh-TW" altLang="en-US" dirty="0"/>
              <a:t>思考一個問題： 至少要大於 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 </a:t>
            </a:r>
            <a:r>
              <a:rPr lang="zh-TW" altLang="en-US" dirty="0"/>
              <a:t>才可以接在 </a:t>
            </a:r>
            <a:r>
              <a:rPr lang="en-US" altLang="zh-TW" dirty="0">
                <a:solidFill>
                  <a:srgbClr val="FF0000"/>
                </a:solidFill>
              </a:rPr>
              <a:t>k</a:t>
            </a:r>
            <a:r>
              <a:rPr lang="en-US" altLang="zh-TW" dirty="0"/>
              <a:t> </a:t>
            </a:r>
            <a:r>
              <a:rPr lang="zh-TW" altLang="en-US" dirty="0"/>
              <a:t>個數字之後。</a:t>
            </a: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805F5EE5-0328-4CE7-A18E-8A5F30FD147F}"/>
              </a:ext>
            </a:extLst>
          </p:cNvPr>
          <p:cNvSpPr/>
          <p:nvPr/>
        </p:nvSpPr>
        <p:spPr>
          <a:xfrm>
            <a:off x="2073350" y="4474848"/>
            <a:ext cx="701748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altLang="zh-TW" sz="2800" dirty="0"/>
              <a:t>0, 8, 4, [</a:t>
            </a:r>
            <a:r>
              <a:rPr lang="en-US" altLang="zh-TW" sz="2800" dirty="0">
                <a:solidFill>
                  <a:srgbClr val="FF0000"/>
                </a:solidFill>
              </a:rPr>
              <a:t>Now</a:t>
            </a:r>
            <a:r>
              <a:rPr lang="en-US" altLang="zh-TW" sz="2800" dirty="0"/>
              <a:t>]</a:t>
            </a:r>
          </a:p>
          <a:p>
            <a:r>
              <a:rPr lang="zh-TW" altLang="en-US" sz="2800" dirty="0"/>
              <a:t>對於 一個數字 比 </a:t>
            </a:r>
            <a:r>
              <a:rPr lang="en-US" altLang="zh-TW" sz="2800" dirty="0"/>
              <a:t>x=4 </a:t>
            </a:r>
            <a:r>
              <a:rPr lang="zh-TW" altLang="en-US" sz="2800" dirty="0"/>
              <a:t>大 </a:t>
            </a:r>
            <a:endParaRPr lang="en-US" altLang="zh-TW" sz="2800" dirty="0"/>
          </a:p>
          <a:p>
            <a:r>
              <a:rPr lang="zh-TW" altLang="en-US" sz="2800" dirty="0"/>
              <a:t>就可以接在 </a:t>
            </a:r>
            <a:r>
              <a:rPr lang="en-US" altLang="zh-TW" sz="2800" dirty="0"/>
              <a:t>k=2</a:t>
            </a:r>
            <a:r>
              <a:rPr lang="zh-TW" altLang="en-US" sz="2800" dirty="0"/>
              <a:t>個數字之後</a:t>
            </a:r>
            <a:endParaRPr lang="en-US" altLang="zh-TW" sz="2800" dirty="0"/>
          </a:p>
        </p:txBody>
      </p:sp>
    </p:spTree>
    <p:extLst>
      <p:ext uri="{BB962C8B-B14F-4D97-AF65-F5344CB8AC3E}">
        <p14:creationId xmlns:p14="http://schemas.microsoft.com/office/powerpoint/2010/main" val="4253604733"/>
      </p:ext>
    </p:extLst>
  </p:cSld>
  <p:clrMapOvr>
    <a:masterClrMapping/>
  </p:clrMapOvr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E39BE-DF34-4573-A67C-2F5EA3B9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1 </a:t>
            </a:r>
            <a:endParaRPr lang="zh-TW" altLang="en-US" dirty="0"/>
          </a:p>
        </p:txBody>
      </p:sp>
      <p:pic>
        <p:nvPicPr>
          <p:cNvPr id="4" name="錄製_2019_04_17_14_11_16_533">
            <a:hlinkClick r:id="" action="ppaction://media"/>
            <a:extLst>
              <a:ext uri="{FF2B5EF4-FFF2-40B4-BE49-F238E27FC236}">
                <a16:creationId xmlns:a16="http://schemas.microsoft.com/office/drawing/2014/main" id="{920D849C-A2AE-4ABF-8C3C-E3E9D8B0179E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30534" y="2707689"/>
            <a:ext cx="11730932" cy="2585622"/>
          </a:xfrm>
        </p:spPr>
      </p:pic>
      <p:sp>
        <p:nvSpPr>
          <p:cNvPr id="5" name="文字方塊 4">
            <a:extLst>
              <a:ext uri="{FF2B5EF4-FFF2-40B4-BE49-F238E27FC236}">
                <a16:creationId xmlns:a16="http://schemas.microsoft.com/office/drawing/2014/main" id="{E2BA8FA6-2431-47AB-A23E-66454538CC2E}"/>
              </a:ext>
            </a:extLst>
          </p:cNvPr>
          <p:cNvSpPr txBox="1"/>
          <p:nvPr/>
        </p:nvSpPr>
        <p:spPr>
          <a:xfrm>
            <a:off x="8397535" y="1044357"/>
            <a:ext cx="318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影片網址：</a:t>
            </a:r>
            <a:r>
              <a:rPr lang="en-US" altLang="zh-TW" dirty="0"/>
              <a:t>https://youtu.be/1V881saODNs</a:t>
            </a:r>
            <a:endParaRPr lang="zh-TW" altLang="en-US" dirty="0"/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FA874A82-DD2B-4065-BBF2-AD547F002937}"/>
              </a:ext>
            </a:extLst>
          </p:cNvPr>
          <p:cNvSpPr/>
          <p:nvPr/>
        </p:nvSpPr>
        <p:spPr>
          <a:xfrm>
            <a:off x="3115056" y="2185254"/>
            <a:ext cx="59618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zh-TW" altLang="en-US" dirty="0"/>
              <a:t>思考一個問題： 至少要大於 </a:t>
            </a:r>
            <a:r>
              <a:rPr lang="en-US" altLang="zh-TW" dirty="0">
                <a:solidFill>
                  <a:srgbClr val="FF0000"/>
                </a:solidFill>
              </a:rPr>
              <a:t>x</a:t>
            </a:r>
            <a:r>
              <a:rPr lang="en-US" altLang="zh-TW" dirty="0"/>
              <a:t> </a:t>
            </a:r>
            <a:r>
              <a:rPr lang="zh-TW" altLang="en-US" dirty="0"/>
              <a:t>才可以接在 </a:t>
            </a:r>
            <a:r>
              <a:rPr lang="en-US" altLang="zh-TW" dirty="0">
                <a:solidFill>
                  <a:srgbClr val="FF0000"/>
                </a:solidFill>
              </a:rPr>
              <a:t>k</a:t>
            </a:r>
            <a:r>
              <a:rPr lang="en-US" altLang="zh-TW" dirty="0"/>
              <a:t> </a:t>
            </a:r>
            <a:r>
              <a:rPr lang="zh-TW" altLang="en-US" dirty="0"/>
              <a:t>個數字之後。</a:t>
            </a:r>
          </a:p>
        </p:txBody>
      </p:sp>
    </p:spTree>
    <p:extLst>
      <p:ext uri="{BB962C8B-B14F-4D97-AF65-F5344CB8AC3E}">
        <p14:creationId xmlns:p14="http://schemas.microsoft.com/office/powerpoint/2010/main" val="306139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645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</p:childTnLst>
        </p:cTn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7942251E-D781-4E1F-8D0D-70B6B9986F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動畫說明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C4A17BA4-203F-43F6-B44D-61027E5603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第一行 </a:t>
            </a:r>
            <a:r>
              <a:rPr lang="en-US" altLang="zh-TW" dirty="0"/>
              <a:t>[x] </a:t>
            </a:r>
            <a:r>
              <a:rPr lang="zh-TW" altLang="en-US" dirty="0"/>
              <a:t>代表現在正在處理的數字。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r>
              <a:rPr lang="zh-TW" altLang="en-US" dirty="0"/>
              <a:t> 在 </a:t>
            </a:r>
            <a:r>
              <a:rPr lang="en-US" altLang="zh-TW" dirty="0"/>
              <a:t>After </a:t>
            </a:r>
            <a:r>
              <a:rPr lang="zh-TW" altLang="en-US" dirty="0"/>
              <a:t>裡面 </a:t>
            </a:r>
            <a:r>
              <a:rPr lang="en-US" altLang="zh-TW" dirty="0"/>
              <a:t>[4]:25 </a:t>
            </a:r>
            <a:r>
              <a:rPr lang="zh-TW" altLang="en-US" dirty="0"/>
              <a:t>的意思是：</a:t>
            </a:r>
            <a:endParaRPr lang="en-US" altLang="zh-TW" dirty="0"/>
          </a:p>
          <a:p>
            <a:pPr lvl="1"/>
            <a:r>
              <a:rPr lang="zh-TW" altLang="en-US" dirty="0"/>
              <a:t>對於未來至少要大於</a:t>
            </a:r>
            <a:r>
              <a:rPr lang="en-US" altLang="zh-TW" dirty="0"/>
              <a:t>25 </a:t>
            </a:r>
            <a:r>
              <a:rPr lang="zh-TW" altLang="en-US" dirty="0"/>
              <a:t>才可以接再</a:t>
            </a:r>
            <a:r>
              <a:rPr lang="en-US" altLang="zh-TW" dirty="0"/>
              <a:t>4</a:t>
            </a:r>
            <a:r>
              <a:rPr lang="zh-TW" altLang="en-US" dirty="0"/>
              <a:t>個數字之後。</a:t>
            </a:r>
            <a:endParaRPr lang="en-US" altLang="zh-TW" dirty="0"/>
          </a:p>
          <a:p>
            <a:endParaRPr lang="en-US" altLang="zh-TW" dirty="0"/>
          </a:p>
          <a:p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F5952112-00C5-430D-9034-AB6A3EA6489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69" t="11291" r="5219" b="33579"/>
          <a:stretch/>
        </p:blipFill>
        <p:spPr>
          <a:xfrm>
            <a:off x="1340527" y="2569683"/>
            <a:ext cx="6791419" cy="2011196"/>
          </a:xfrm>
          <a:prstGeom prst="rect">
            <a:avLst/>
          </a:prstGeom>
        </p:spPr>
      </p:pic>
      <p:sp>
        <p:nvSpPr>
          <p:cNvPr id="5" name="橢圓 4">
            <a:extLst>
              <a:ext uri="{FF2B5EF4-FFF2-40B4-BE49-F238E27FC236}">
                <a16:creationId xmlns:a16="http://schemas.microsoft.com/office/drawing/2014/main" id="{9687E52B-1A84-4F30-878D-0A1C73CF63A0}"/>
              </a:ext>
            </a:extLst>
          </p:cNvPr>
          <p:cNvSpPr/>
          <p:nvPr/>
        </p:nvSpPr>
        <p:spPr>
          <a:xfrm>
            <a:off x="5434613" y="3861786"/>
            <a:ext cx="1188129" cy="470518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863845697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2" y="1122363"/>
            <a:ext cx="9854214" cy="2387600"/>
          </a:xfrm>
        </p:spPr>
        <p:txBody>
          <a:bodyPr>
            <a:normAutofit/>
          </a:bodyPr>
          <a:lstStyle/>
          <a:p>
            <a:r>
              <a:rPr lang="zh-TW" altLang="en-US" dirty="0"/>
              <a:t>如何整理現在？</a:t>
            </a:r>
            <a:endParaRPr lang="en-US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同樣可以讓未來接續在 </a:t>
            </a:r>
            <a:r>
              <a:rPr lang="en-US" altLang="zh-TW" dirty="0">
                <a:solidFill>
                  <a:srgbClr val="FF0000"/>
                </a:solidFill>
              </a:rPr>
              <a:t>k</a:t>
            </a:r>
            <a:r>
              <a:rPr lang="en-US" altLang="zh-TW" dirty="0"/>
              <a:t> </a:t>
            </a:r>
            <a:r>
              <a:rPr lang="zh-TW" altLang="en-US" dirty="0"/>
              <a:t>個數字之後，那麼越小越優</a:t>
            </a:r>
          </a:p>
        </p:txBody>
      </p:sp>
    </p:spTree>
    <p:extLst>
      <p:ext uri="{BB962C8B-B14F-4D97-AF65-F5344CB8AC3E}">
        <p14:creationId xmlns:p14="http://schemas.microsoft.com/office/powerpoint/2010/main" val="222566846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F1C49D3D-F1A6-497A-8A6F-CC724633094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AF50AF14-95FD-4545-AA6E-B517283711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692233"/>
            <a:ext cx="10515600" cy="3484730"/>
          </a:xfrm>
        </p:spPr>
        <p:txBody>
          <a:bodyPr>
            <a:normAutofit/>
          </a:bodyPr>
          <a:lstStyle/>
          <a:p>
            <a:r>
              <a:rPr lang="zh-TW" altLang="en-US" dirty="0"/>
              <a:t>在處理 「現在」</a:t>
            </a:r>
            <a:r>
              <a:rPr lang="en-US" altLang="zh-TW" dirty="0"/>
              <a:t> </a:t>
            </a:r>
            <a:r>
              <a:rPr lang="zh-TW" altLang="en-US" dirty="0"/>
              <a:t>之前</a:t>
            </a:r>
            <a:endParaRPr lang="en-US" altLang="zh-TW" dirty="0"/>
          </a:p>
          <a:p>
            <a:pPr lvl="1"/>
            <a:r>
              <a:rPr lang="zh-TW" altLang="en-US" dirty="0"/>
              <a:t>「未來」至少需要大於 </a:t>
            </a:r>
            <a:r>
              <a:rPr lang="en-US" altLang="zh-TW" dirty="0"/>
              <a:t>29</a:t>
            </a:r>
            <a:r>
              <a:rPr lang="zh-TW" altLang="en-US" dirty="0"/>
              <a:t> 才可以接續在</a:t>
            </a:r>
            <a:r>
              <a:rPr lang="en-US" altLang="zh-TW" dirty="0"/>
              <a:t>4</a:t>
            </a:r>
            <a:r>
              <a:rPr lang="zh-TW" altLang="en-US" dirty="0"/>
              <a:t>個數字之後。</a:t>
            </a:r>
            <a:endParaRPr lang="en-US" altLang="zh-TW" dirty="0"/>
          </a:p>
          <a:p>
            <a:pPr lvl="1"/>
            <a:r>
              <a:rPr lang="en-US" altLang="zh-TW" dirty="0"/>
              <a:t>Ex: 6 15 19 29 [</a:t>
            </a:r>
            <a:r>
              <a:rPr lang="zh-TW" altLang="en-US" dirty="0"/>
              <a:t>未來</a:t>
            </a:r>
            <a:r>
              <a:rPr lang="en-US" altLang="zh-TW" dirty="0"/>
              <a:t>]</a:t>
            </a:r>
          </a:p>
          <a:p>
            <a:r>
              <a:rPr lang="zh-TW" altLang="en-US" dirty="0"/>
              <a:t>在處理 「現在」</a:t>
            </a:r>
            <a:r>
              <a:rPr lang="en-US" altLang="zh-TW" dirty="0"/>
              <a:t> </a:t>
            </a:r>
            <a:r>
              <a:rPr lang="zh-TW" altLang="en-US" dirty="0"/>
              <a:t>之後</a:t>
            </a:r>
            <a:endParaRPr lang="en-US" altLang="zh-TW" dirty="0"/>
          </a:p>
          <a:p>
            <a:pPr lvl="1"/>
            <a:r>
              <a:rPr lang="zh-TW" altLang="en-US" dirty="0"/>
              <a:t>「未來」至少需要大於 </a:t>
            </a:r>
            <a:r>
              <a:rPr lang="en-US" altLang="zh-TW" dirty="0"/>
              <a:t>25</a:t>
            </a:r>
            <a:r>
              <a:rPr lang="zh-TW" altLang="en-US" dirty="0"/>
              <a:t> 就可以接續在</a:t>
            </a:r>
            <a:r>
              <a:rPr lang="en-US" altLang="zh-TW" dirty="0"/>
              <a:t>4</a:t>
            </a:r>
            <a:r>
              <a:rPr lang="zh-TW" altLang="en-US" dirty="0"/>
              <a:t>個數字之後。</a:t>
            </a:r>
            <a:endParaRPr lang="en-US" altLang="zh-TW" dirty="0"/>
          </a:p>
          <a:p>
            <a:pPr lvl="1"/>
            <a:r>
              <a:rPr lang="en-US" altLang="zh-TW" dirty="0"/>
              <a:t>Ex: 6 15 19 25 [</a:t>
            </a:r>
            <a:r>
              <a:rPr lang="zh-TW" altLang="en-US" dirty="0"/>
              <a:t>未來</a:t>
            </a:r>
            <a:r>
              <a:rPr lang="en-US" altLang="zh-TW" dirty="0"/>
              <a:t>]</a:t>
            </a:r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EB0A04A1-8D88-4538-B7B7-F61A9FAF632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" t="11291" r="5219" b="33579"/>
          <a:stretch/>
        </p:blipFill>
        <p:spPr>
          <a:xfrm>
            <a:off x="5592932" y="763857"/>
            <a:ext cx="6267635" cy="18536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0024999"/>
      </p:ext>
    </p:extLst>
  </p:cSld>
  <p:clrMapOvr>
    <a:masterClrMapping/>
  </p:clrMapOvr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2F1E39BE-DF34-4573-A67C-2F5EA3B9CED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dirty="0"/>
              <a:t>Anime 2 </a:t>
            </a:r>
            <a:endParaRPr lang="zh-TW" altLang="en-US" dirty="0"/>
          </a:p>
        </p:txBody>
      </p:sp>
      <p:sp>
        <p:nvSpPr>
          <p:cNvPr id="5" name="文字方塊 4">
            <a:extLst>
              <a:ext uri="{FF2B5EF4-FFF2-40B4-BE49-F238E27FC236}">
                <a16:creationId xmlns:a16="http://schemas.microsoft.com/office/drawing/2014/main" id="{E2BA8FA6-2431-47AB-A23E-66454538CC2E}"/>
              </a:ext>
            </a:extLst>
          </p:cNvPr>
          <p:cNvSpPr txBox="1"/>
          <p:nvPr/>
        </p:nvSpPr>
        <p:spPr>
          <a:xfrm>
            <a:off x="8397535" y="1044357"/>
            <a:ext cx="31870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dirty="0"/>
              <a:t>影片網址：</a:t>
            </a:r>
            <a:r>
              <a:rPr lang="en-US" altLang="zh-TW" dirty="0"/>
              <a:t>https://youtu.be/RsG37c3z4ds</a:t>
            </a:r>
            <a:endParaRPr lang="zh-TW" altLang="en-US" dirty="0"/>
          </a:p>
        </p:txBody>
      </p:sp>
      <p:pic>
        <p:nvPicPr>
          <p:cNvPr id="7" name="錄製_2019_04_17_14_18_07_862">
            <a:hlinkClick r:id="" action="ppaction://media"/>
            <a:extLst>
              <a:ext uri="{FF2B5EF4-FFF2-40B4-BE49-F238E27FC236}">
                <a16:creationId xmlns:a16="http://schemas.microsoft.com/office/drawing/2014/main" id="{821AB068-973B-420E-A30E-A0E53D666823}"/>
              </a:ext>
            </a:extLst>
          </p:cNvPr>
          <p:cNvPicPr>
            <a:picLocks noGrp="1" noChangeAspect="1"/>
          </p:cNvPicPr>
          <p:nvPr>
            <p:ph idx="1"/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266330" y="2715579"/>
            <a:ext cx="11659340" cy="2569842"/>
          </a:xfrm>
        </p:spPr>
      </p:pic>
    </p:spTree>
    <p:extLst>
      <p:ext uri="{BB962C8B-B14F-4D97-AF65-F5344CB8AC3E}">
        <p14:creationId xmlns:p14="http://schemas.microsoft.com/office/powerpoint/2010/main" val="983129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3878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7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0EA374B3-BE12-468C-87AA-0F68AB61EDA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22772" y="1122363"/>
            <a:ext cx="9854214" cy="2387600"/>
          </a:xfrm>
        </p:spPr>
        <p:txBody>
          <a:bodyPr>
            <a:normAutofit/>
          </a:bodyPr>
          <a:lstStyle/>
          <a:p>
            <a:r>
              <a:rPr lang="zh-TW" altLang="en-US" dirty="0"/>
              <a:t>如何對未來充滿希望？</a:t>
            </a:r>
            <a:endParaRPr lang="en-US" altLang="zh-TW" dirty="0"/>
          </a:p>
        </p:txBody>
      </p:sp>
      <p:sp>
        <p:nvSpPr>
          <p:cNvPr id="3" name="副標題 2">
            <a:extLst>
              <a:ext uri="{FF2B5EF4-FFF2-40B4-BE49-F238E27FC236}">
                <a16:creationId xmlns:a16="http://schemas.microsoft.com/office/drawing/2014/main" id="{4EEECBDB-B2C4-47BF-990D-1F03E288041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TW" altLang="en-US" dirty="0"/>
              <a:t>確定未來是未來：</a:t>
            </a:r>
            <a:r>
              <a:rPr lang="zh-TW" altLang="en-US" dirty="0">
                <a:solidFill>
                  <a:srgbClr val="FF0000"/>
                </a:solidFill>
              </a:rPr>
              <a:t>未來</a:t>
            </a:r>
            <a:r>
              <a:rPr lang="zh-TW" altLang="en-US" dirty="0"/>
              <a:t>是不能夠影響現在與過去</a:t>
            </a:r>
            <a:endParaRPr lang="en-US" altLang="zh-TW" dirty="0"/>
          </a:p>
          <a:p>
            <a:endParaRPr lang="zh-TW" alt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9720786"/>
      </p:ext>
    </p:extLst>
  </p:cSld>
  <p:clrMapOvr>
    <a:masterClrMapping/>
  </p:clrMapOvr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>
            <a:extLst>
              <a:ext uri="{FF2B5EF4-FFF2-40B4-BE49-F238E27FC236}">
                <a16:creationId xmlns:a16="http://schemas.microsoft.com/office/drawing/2014/main" id="{87A39673-44DD-4DCE-98FE-39D6E9447A8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/>
              <a:t>說明</a:t>
            </a:r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D7AC1463-773F-4361-B76F-16703B079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/>
              <a:t>想想看？</a:t>
            </a:r>
            <a:endParaRPr lang="en-US" altLang="zh-TW" dirty="0"/>
          </a:p>
          <a:p>
            <a:r>
              <a:rPr lang="zh-TW" altLang="en-US" dirty="0"/>
              <a:t>整理過去的時候需不需要未來的資料？</a:t>
            </a:r>
            <a:endParaRPr lang="en-US" altLang="zh-TW" dirty="0"/>
          </a:p>
          <a:p>
            <a:endParaRPr lang="zh-TW" altLang="en-US" dirty="0"/>
          </a:p>
        </p:txBody>
      </p:sp>
      <p:pic>
        <p:nvPicPr>
          <p:cNvPr id="4" name="圖片 3">
            <a:extLst>
              <a:ext uri="{FF2B5EF4-FFF2-40B4-BE49-F238E27FC236}">
                <a16:creationId xmlns:a16="http://schemas.microsoft.com/office/drawing/2014/main" id="{B24CA151-833E-4A3C-9690-B3D7471579A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249" t="11291" r="5219" b="33579"/>
          <a:stretch/>
        </p:blipFill>
        <p:spPr>
          <a:xfrm>
            <a:off x="2695852" y="3526575"/>
            <a:ext cx="6800295" cy="20111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09447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7673</TotalTime>
  <Words>5531</Words>
  <Application>Microsoft Office PowerPoint</Application>
  <PresentationFormat>寬螢幕</PresentationFormat>
  <Paragraphs>1670</Paragraphs>
  <Slides>110</Slides>
  <Notes>17</Notes>
  <HiddenSlides>0</HiddenSlides>
  <MMClips>2</MMClips>
  <ScaleCrop>false</ScaleCrop>
  <HeadingPairs>
    <vt:vector size="6" baseType="variant">
      <vt:variant>
        <vt:lpstr>使用字型</vt:lpstr>
      </vt:variant>
      <vt:variant>
        <vt:i4>4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110</vt:i4>
      </vt:variant>
    </vt:vector>
  </HeadingPairs>
  <TitlesOfParts>
    <vt:vector size="115" baseType="lpstr">
      <vt:lpstr>微軟正黑體</vt:lpstr>
      <vt:lpstr>Calibri</vt:lpstr>
      <vt:lpstr>Arial</vt:lpstr>
      <vt:lpstr>Consolas</vt:lpstr>
      <vt:lpstr>Office 佈景主題</vt:lpstr>
      <vt:lpstr> Advanced  Competitive Programming</vt:lpstr>
      <vt:lpstr> Dynamic Programming</vt:lpstr>
      <vt:lpstr>Outline</vt:lpstr>
      <vt:lpstr>What is DP ?</vt:lpstr>
      <vt:lpstr>Intro to DP</vt:lpstr>
      <vt:lpstr>Intro to DP</vt:lpstr>
      <vt:lpstr>Intro to DP</vt:lpstr>
      <vt:lpstr>Intro to DP</vt:lpstr>
      <vt:lpstr>Intro to DP</vt:lpstr>
      <vt:lpstr>Intro to DP</vt:lpstr>
      <vt:lpstr>最優子結構</vt:lpstr>
      <vt:lpstr>重複子問題</vt:lpstr>
      <vt:lpstr>後無效性</vt:lpstr>
      <vt:lpstr>Knapsack problem</vt:lpstr>
      <vt:lpstr>Knapsack problem</vt:lpstr>
      <vt:lpstr>Knapsack problem</vt:lpstr>
      <vt:lpstr>Knapsack problem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無限背包問題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01 背包問題</vt:lpstr>
      <vt:lpstr>多重背包問題</vt:lpstr>
      <vt:lpstr>多重背包問題</vt:lpstr>
      <vt:lpstr>多重背包問題</vt:lpstr>
      <vt:lpstr>多重背包問題</vt:lpstr>
      <vt:lpstr>多重背包問題</vt:lpstr>
      <vt:lpstr>Questions?</vt:lpstr>
      <vt:lpstr> DP 經典問題 LIS and LCS</vt:lpstr>
      <vt:lpstr>Longest Increasing Subsequence</vt:lpstr>
      <vt:lpstr>定義問題</vt:lpstr>
      <vt:lpstr>補充說明 -子序列</vt:lpstr>
      <vt:lpstr>補充說明 –遞增子序列</vt:lpstr>
      <vt:lpstr>補充說明 –最長遞增子序列</vt:lpstr>
      <vt:lpstr>對每個元素分析找出 LIS</vt:lpstr>
      <vt:lpstr>LIS 要素</vt:lpstr>
      <vt:lpstr>時間軸</vt:lpstr>
      <vt:lpstr>如何記錄過去？</vt:lpstr>
      <vt:lpstr>Anime 1 </vt:lpstr>
      <vt:lpstr>動畫說明</vt:lpstr>
      <vt:lpstr>如何整理現在？</vt:lpstr>
      <vt:lpstr>說明</vt:lpstr>
      <vt:lpstr>Anime 2 </vt:lpstr>
      <vt:lpstr>如何對未來充滿希望？</vt:lpstr>
      <vt:lpstr>說明</vt:lpstr>
      <vt:lpstr>我們已經可以找出LIS的長度了！</vt:lpstr>
      <vt:lpstr>練習時間 a009 All the Way North</vt:lpstr>
      <vt:lpstr>片段程式碼</vt:lpstr>
      <vt:lpstr>Longest Common Subsequence</vt:lpstr>
      <vt:lpstr>定義問題</vt:lpstr>
      <vt:lpstr>補充說明 -子序列</vt:lpstr>
      <vt:lpstr>補充說明 – 共同子序列</vt:lpstr>
      <vt:lpstr>LCS 要素</vt:lpstr>
      <vt:lpstr>狀態轉換示意圖</vt:lpstr>
      <vt:lpstr>回溯示意圖</vt:lpstr>
      <vt:lpstr>Question?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奕儒 宋</dc:creator>
  <cp:lastModifiedBy>bilibibi Sou</cp:lastModifiedBy>
  <cp:revision>190</cp:revision>
  <dcterms:created xsi:type="dcterms:W3CDTF">2019-02-19T13:11:27Z</dcterms:created>
  <dcterms:modified xsi:type="dcterms:W3CDTF">2019-04-17T02:22:34Z</dcterms:modified>
</cp:coreProperties>
</file>