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61" r:id="rId3"/>
    <p:sldId id="362" r:id="rId4"/>
    <p:sldId id="374" r:id="rId5"/>
    <p:sldId id="375" r:id="rId6"/>
    <p:sldId id="363" r:id="rId7"/>
    <p:sldId id="364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6" r:id="rId17"/>
    <p:sldId id="377" r:id="rId18"/>
    <p:sldId id="378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aco" panose="00000400000000000000" pitchFamily="2" charset="0"/>
      <p:regular r:id="rId26"/>
    </p:embeddedFont>
    <p:embeddedFont>
      <p:font typeface="微軟正黑體" panose="020B0604030504040204" pitchFamily="34" charset="-120"/>
      <p:regular r:id="rId27"/>
      <p:bold r:id="rId28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CC384F3-3354-49B5-9FB2-5003CE0215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3928598-C951-4F12-A1C2-5D2E26CADF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E4C83-8F64-4E29-91B9-0017BF1F34A9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145B1CF-C6B2-4C46-84FD-6EAF541AAE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E82A90D-28E7-43DA-B33D-CB116BFB2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437D4-F5B2-4068-998F-6C4F470411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4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A45D3-9EDB-4B35-90F9-382768275B83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C78C7-0E09-422F-A949-E582D1091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0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5B87A6-8B3D-429B-8F2E-01782DCE3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 dirty="0"/>
              <a:t>按一下以編輯母片標題樣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A343A09-1A04-4028-BA2C-C98585BB7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BD317D1-BFF9-4421-A46A-93FC5ED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A6C6B8C-DB2D-4316-B006-C8D85BD4E23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524000" y="3521471"/>
            <a:ext cx="7315200" cy="80567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C0C0C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1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B75D2C-D79B-43F2-8C38-AC276A70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3A1B8C0-29C1-4EB8-B015-A6E7B2E06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029988-6E18-4481-99ED-516887D5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4C9D97-6ACC-4A89-82FF-9ED0B649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83D0-46ED-423B-B4F7-5434146C6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65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0159CE7-D887-49D7-A385-8DE2DF901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BBDE4A0-B5DB-4B83-80F5-7E0736563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417E0E-0028-4513-AB03-C3667ABC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413E9A-5871-4DD7-96FB-FFF0873F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83D0-46ED-423B-B4F7-5434146C6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036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BE7398-53F8-49BB-AC5C-189C6FCE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045342-229F-4A39-8D5B-C051DB4C6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 marL="685800" indent="-228600">
              <a:buFont typeface="微軟正黑體" panose="020B0604030504040204" pitchFamily="34" charset="-120"/>
              <a:buChar char="-"/>
              <a:defRPr sz="3200"/>
            </a:lvl2pPr>
            <a:lvl3pPr>
              <a:defRPr sz="2800"/>
            </a:lvl3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CCCD90-A681-452A-8E20-8F7F5C54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017F5B8-D67F-4132-BF01-5C79E30809A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838200" y="1554163"/>
            <a:ext cx="7315200" cy="80567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C0C0C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  <a:ea typeface="+mn-ea"/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894075FE-947A-43ED-8BEF-29EB0E8CC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Made by </a:t>
            </a:r>
            <a:r>
              <a:rPr lang="zh-TW" altLang="en-US" dirty="0"/>
              <a:t>培訓團隊群</a:t>
            </a:r>
          </a:p>
        </p:txBody>
      </p:sp>
    </p:spTree>
    <p:extLst>
      <p:ext uri="{BB962C8B-B14F-4D97-AF65-F5344CB8AC3E}">
        <p14:creationId xmlns:p14="http://schemas.microsoft.com/office/powerpoint/2010/main" val="322871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91AC43-379A-4259-8495-8AE2D147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8BF5005-F1A6-4448-8478-D0D324970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093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55ECC15-34DF-49D7-B640-F5254FD9C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052BD61-1DDD-49FB-AF6D-A64EA0DAD50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831850" y="4535686"/>
            <a:ext cx="7315200" cy="80567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C0C0C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  <a:ea typeface="+mn-ea"/>
            </a:endParaRP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F74A7EF0-4D44-4D66-AFC5-5711BEE25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Made by </a:t>
            </a:r>
            <a:r>
              <a:rPr lang="zh-TW" altLang="en-US" dirty="0"/>
              <a:t>培訓團隊群</a:t>
            </a:r>
          </a:p>
        </p:txBody>
      </p:sp>
    </p:spTree>
    <p:extLst>
      <p:ext uri="{BB962C8B-B14F-4D97-AF65-F5344CB8AC3E}">
        <p14:creationId xmlns:p14="http://schemas.microsoft.com/office/powerpoint/2010/main" val="425695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AD6593-D730-4F0D-8131-F82FECF6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6AD425-FFA0-4BD7-9DAA-0A9699090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29B846-C36F-4AB5-B5C3-AFF6A5A19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FF2B959-45F3-4686-9109-D81DECB6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AAED642-5723-4100-8F51-3A020591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83D0-46ED-423B-B4F7-5434146C6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398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85E793-29ED-4F52-8A72-F47E0654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EB8252-259F-4702-A60F-FB8BD4A04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4F04AAC-3D99-4A4B-BC65-01A81021B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07FF9DA-9D67-4067-8DF6-B0A00982E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29792DE-A5D1-4AD8-8033-F27876EB9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F341D40-06BC-46CE-B3FB-26960C410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C9F49EF-88AE-4240-911E-E64FE211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83D0-46ED-423B-B4F7-5434146C6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999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FC912B-D046-40C5-8994-8F4825C8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021ADCC-A8BF-4305-8FCB-E42883AD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C983390-D983-469F-92B3-0FB55135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83D0-46ED-423B-B4F7-5434146C6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A311577-74CC-480B-BC62-3C7DE029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A413EF-8CBB-4E3A-A1B3-BC0D71D2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83D0-46ED-423B-B4F7-5434146C6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532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C8D31A-6860-4327-ADC2-879E175BA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8D8AA78-38D4-4408-82E4-84667E93A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8C90444-56BB-4C3D-8867-E248858E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742781-B003-47CA-BA87-A593115EF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7E34C80-5C1A-4EC1-9AA9-D3A5937AD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83D0-46ED-423B-B4F7-5434146C6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4024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CA8CB9-C3FC-44F6-A59F-696AC9C6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D57401B-88D5-4358-B70C-00482349D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165C8D1-9846-4761-A31E-007DC878B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D8AE608-E16B-4519-899F-45220F09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9A7A2DF-B5CC-4B17-BC44-6957DE2D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83D0-46ED-423B-B4F7-5434146C6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73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0597546-5ED0-4282-9109-BD9734F625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1B28E0D-89FB-4A92-BBFE-EDFCD8BC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552B89-BA26-4DDE-A8CA-805DB272C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571A9B-7025-4626-B816-04D8C6C70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30732C2F-983F-4884-9153-3D889E25B9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5288" y="6219031"/>
            <a:ext cx="38877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defRPr/>
            </a:pPr>
            <a:r>
              <a:rPr kumimoji="0" lang="en-US" altLang="zh-TW" sz="1200" b="1" i="1" dirty="0">
                <a:solidFill>
                  <a:srgbClr val="898989"/>
                </a:solidFill>
                <a:latin typeface="微軟正黑體" panose="020B0604030504040204" pitchFamily="34" charset="-120"/>
              </a:rPr>
              <a:t>Competitive  Programming</a:t>
            </a:r>
            <a:endParaRPr lang="en-US" altLang="zh-TW" sz="1200" dirty="0">
              <a:latin typeface="微軟正黑體" panose="020B0604030504040204" pitchFamily="34" charset="-120"/>
            </a:endParaRPr>
          </a:p>
        </p:txBody>
      </p:sp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id="{748ED93B-D013-498F-9761-B9D2E292E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5288" y="6448425"/>
            <a:ext cx="2376487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b="1" i="1" dirty="0">
                <a:solidFill>
                  <a:srgbClr val="898989"/>
                </a:solidFill>
              </a:rPr>
              <a:t>2019</a:t>
            </a:r>
            <a:r>
              <a:rPr lang="zh-TW" altLang="en-US" b="1" i="1" dirty="0">
                <a:solidFill>
                  <a:srgbClr val="898989"/>
                </a:solidFill>
              </a:rPr>
              <a:t>年</a:t>
            </a:r>
            <a:r>
              <a:rPr lang="en-US" altLang="zh-TW" b="1" i="1" dirty="0">
                <a:solidFill>
                  <a:srgbClr val="898989"/>
                </a:solidFill>
              </a:rPr>
              <a:t>2</a:t>
            </a:r>
            <a:r>
              <a:rPr lang="zh-TW" altLang="en-US" b="1" i="1" dirty="0">
                <a:solidFill>
                  <a:srgbClr val="898989"/>
                </a:solidFill>
              </a:rPr>
              <a:t>月</a:t>
            </a:r>
            <a:r>
              <a:rPr lang="en-US" altLang="zh-TW" b="1" i="1" dirty="0">
                <a:solidFill>
                  <a:srgbClr val="898989"/>
                </a:solidFill>
              </a:rPr>
              <a:t>27</a:t>
            </a:r>
            <a:r>
              <a:rPr lang="zh-TW" altLang="en-US" b="1" i="1" dirty="0">
                <a:solidFill>
                  <a:srgbClr val="898989"/>
                </a:solidFill>
              </a:rPr>
              <a:t>日星期三</a:t>
            </a:r>
            <a:endParaRPr lang="en-US" altLang="zh-TW" b="1" i="1" dirty="0">
              <a:solidFill>
                <a:srgbClr val="898989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CA2AC4-AFC6-49B8-B44E-114093D0F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Made by </a:t>
            </a:r>
            <a:r>
              <a:rPr lang="zh-TW" altLang="en-US" dirty="0"/>
              <a:t>培訓團隊群</a:t>
            </a:r>
          </a:p>
        </p:txBody>
      </p:sp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FF26AE15-66AD-407A-9775-87F968DC142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Made by </a:t>
            </a:r>
            <a:r>
              <a:rPr lang="zh-TW" altLang="en-US"/>
              <a:t>培訓團隊群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0AD78CA-FF7F-424B-BEE4-5FCF96CC4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30952" b="29893"/>
          <a:stretch/>
        </p:blipFill>
        <p:spPr>
          <a:xfrm>
            <a:off x="11427417" y="6330120"/>
            <a:ext cx="764583" cy="3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5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zh-TW" altLang="en-US" sz="36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32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28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18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1800" kern="1200" dirty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CAB24A-E99E-49D8-84E2-C381A7BF5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5657"/>
            <a:ext cx="8614788" cy="2253343"/>
          </a:xfrm>
        </p:spPr>
        <p:txBody>
          <a:bodyPr>
            <a:normAutofit/>
          </a:bodyPr>
          <a:lstStyle/>
          <a:p>
            <a:br>
              <a:rPr lang="en-US" altLang="zh-TW" sz="4400" dirty="0"/>
            </a:br>
            <a:r>
              <a:rPr lang="en-US" altLang="zh-TW" sz="4400" dirty="0"/>
              <a:t>Advanced </a:t>
            </a:r>
            <a:br>
              <a:rPr lang="en-US" altLang="zh-TW" sz="4400" dirty="0"/>
            </a:br>
            <a:r>
              <a:rPr lang="en-US" altLang="zh-TW" sz="4400" dirty="0"/>
              <a:t>Competitive Programming</a:t>
            </a:r>
            <a:endParaRPr lang="zh-TW" altLang="en-US" sz="44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536DEF2-AAE6-4D15-BCF8-A5DCB1235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621209"/>
          </a:xfrm>
        </p:spPr>
        <p:txBody>
          <a:bodyPr>
            <a:normAutofit fontScale="92500" lnSpcReduction="20000"/>
          </a:bodyPr>
          <a:lstStyle/>
          <a:p>
            <a:endParaRPr lang="en-US" altLang="zh-TW" dirty="0"/>
          </a:p>
          <a:p>
            <a:r>
              <a:rPr lang="zh-TW" altLang="en-US" dirty="0"/>
              <a:t>國立成功大學</a:t>
            </a:r>
            <a:r>
              <a:rPr lang="en-US" altLang="zh-TW" dirty="0"/>
              <a:t>ACM-ICPC</a:t>
            </a:r>
            <a:r>
              <a:rPr lang="zh-TW" altLang="en-US" dirty="0"/>
              <a:t>程式競賽培訓隊</a:t>
            </a:r>
          </a:p>
          <a:p>
            <a:r>
              <a:rPr lang="en-US" altLang="zh-TW" dirty="0"/>
              <a:t>nckuacm@imslab.org</a:t>
            </a:r>
          </a:p>
          <a:p>
            <a:endParaRPr lang="en-US" altLang="zh-TW" dirty="0"/>
          </a:p>
          <a:p>
            <a:r>
              <a:rPr lang="en-US" altLang="zh-TW" dirty="0"/>
              <a:t>Department of Computer Science and Information Engineering</a:t>
            </a:r>
          </a:p>
          <a:p>
            <a:r>
              <a:rPr lang="en-US" altLang="zh-TW" dirty="0"/>
              <a:t>National Cheng Kung University</a:t>
            </a:r>
          </a:p>
          <a:p>
            <a:r>
              <a:rPr lang="en-US" altLang="zh-TW" dirty="0"/>
              <a:t>Tainan, Taiwan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135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E7E313-D792-4D39-9FCC-B90B2EAD3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範例輸入輸出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5CFD32-4E17-42C5-9C33-E450F3D0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Input: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  7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Output: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  Discarded cards: 1, 3, 5, 7, 4, 2 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  Remaining card: 6</a:t>
            </a:r>
            <a:endParaRPr lang="zh-TW" altLang="en-US" dirty="0">
              <a:latin typeface="Monaco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10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07CADC-3A4B-457D-A212-FA302AAE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Stack(</a:t>
            </a:r>
            <a:r>
              <a:rPr lang="zh-TW" altLang="en-US" dirty="0"/>
              <a:t>堆疊、堆棧、棧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963DFD-DD65-4EA9-8617-BA033780C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後進先出，就像把東西疊起來</a:t>
            </a:r>
            <a:endParaRPr lang="en-US" altLang="zh-TW" dirty="0"/>
          </a:p>
          <a:p>
            <a:r>
              <a:rPr lang="en-US" altLang="zh-TW" dirty="0">
                <a:latin typeface="Monaco" panose="00000400000000000000" pitchFamily="2" charset="0"/>
              </a:rPr>
              <a:t>push()</a:t>
            </a:r>
          </a:p>
          <a:p>
            <a:r>
              <a:rPr lang="en-US" altLang="zh-TW" dirty="0">
                <a:latin typeface="Monaco" panose="00000400000000000000" pitchFamily="2" charset="0"/>
              </a:rPr>
              <a:t>pop()</a:t>
            </a:r>
          </a:p>
          <a:p>
            <a:r>
              <a:rPr lang="en-US" altLang="zh-TW" dirty="0">
                <a:solidFill>
                  <a:srgbClr val="FF0000"/>
                </a:solidFill>
                <a:latin typeface="Monaco" panose="00000400000000000000" pitchFamily="2" charset="0"/>
              </a:rPr>
              <a:t>top()</a:t>
            </a:r>
          </a:p>
          <a:p>
            <a:r>
              <a:rPr lang="en-US" altLang="zh-TW" dirty="0">
                <a:latin typeface="Monaco" panose="00000400000000000000" pitchFamily="2" charset="0"/>
              </a:rPr>
              <a:t>empty()</a:t>
            </a:r>
          </a:p>
          <a:p>
            <a:r>
              <a:rPr lang="en-US" altLang="zh-TW" dirty="0">
                <a:latin typeface="Monaco" panose="00000400000000000000" pitchFamily="2" charset="0"/>
              </a:rPr>
              <a:t>size()</a:t>
            </a:r>
            <a:endParaRPr lang="zh-TW" altLang="en-US" dirty="0">
              <a:latin typeface="Monaco" panose="00000400000000000000" pitchFamily="2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8784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97CB40-E759-4F03-BD95-ECA965B3A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Stack</a:t>
            </a:r>
            <a:endParaRPr lang="zh-TW" altLang="en-US" dirty="0"/>
          </a:p>
        </p:txBody>
      </p:sp>
      <p:pic>
        <p:nvPicPr>
          <p:cNvPr id="3074" name="Picture 2" descr="https://i.imgur.com/iPdRCnM.png">
            <a:extLst>
              <a:ext uri="{FF2B5EF4-FFF2-40B4-BE49-F238E27FC236}">
                <a16:creationId xmlns:a16="http://schemas.microsoft.com/office/drawing/2014/main" id="{F75C66B5-572F-44D5-8FF8-1D04F3DD27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8950"/>
            <a:ext cx="62288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çç¾æ¼¢ åç«ãçåçæå°çµæ">
            <a:extLst>
              <a:ext uri="{FF2B5EF4-FFF2-40B4-BE49-F238E27FC236}">
                <a16:creationId xmlns:a16="http://schemas.microsoft.com/office/drawing/2014/main" id="{2BB12A57-0C59-49BA-AC85-934AB838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309" y="1027906"/>
            <a:ext cx="43053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00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C620F-20BD-4DB1-B5C5-92984191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Stack</a:t>
            </a:r>
            <a:r>
              <a:rPr lang="zh-TW" altLang="en-US" dirty="0"/>
              <a:t> 操作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3502E7-2019-415A-B8D4-00A1580C7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#include &lt;stack&gt;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stack&lt;int&gt; s;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s.push</a:t>
            </a:r>
            <a:r>
              <a:rPr lang="en-US" altLang="zh-TW" dirty="0">
                <a:latin typeface="Monaco" panose="00000400000000000000" pitchFamily="2" charset="0"/>
              </a:rPr>
              <a:t>(7);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s.push</a:t>
            </a:r>
            <a:r>
              <a:rPr lang="en-US" altLang="zh-TW" dirty="0">
                <a:latin typeface="Monaco" panose="00000400000000000000" pitchFamily="2" charset="0"/>
              </a:rPr>
              <a:t>(8);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s.push</a:t>
            </a:r>
            <a:r>
              <a:rPr lang="en-US" altLang="zh-TW" dirty="0">
                <a:latin typeface="Monaco" panose="00000400000000000000" pitchFamily="2" charset="0"/>
              </a:rPr>
              <a:t>(9);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s.push</a:t>
            </a:r>
            <a:r>
              <a:rPr lang="en-US" altLang="zh-TW" dirty="0">
                <a:latin typeface="Monaco" panose="00000400000000000000" pitchFamily="2" charset="0"/>
              </a:rPr>
              <a:t>(3);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s.top</a:t>
            </a:r>
            <a:r>
              <a:rPr lang="en-US" altLang="zh-TW" dirty="0">
                <a:latin typeface="Monaco" panose="00000400000000000000" pitchFamily="2" charset="0"/>
              </a:rPr>
              <a:t>();  </a:t>
            </a:r>
            <a:r>
              <a:rPr lang="en-US" altLang="zh-TW" dirty="0">
                <a:solidFill>
                  <a:srgbClr val="00B050"/>
                </a:solidFill>
                <a:latin typeface="Monaco" panose="00000400000000000000" pitchFamily="2" charset="0"/>
              </a:rPr>
              <a:t>// return 3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s.pop</a:t>
            </a:r>
            <a:r>
              <a:rPr lang="en-US" altLang="zh-TW" dirty="0">
                <a:latin typeface="Monaco" panose="00000400000000000000" pitchFamily="2" charset="0"/>
              </a:rPr>
              <a:t>(); 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s.top</a:t>
            </a:r>
            <a:r>
              <a:rPr lang="en-US" altLang="zh-TW" dirty="0">
                <a:latin typeface="Monaco" panose="00000400000000000000" pitchFamily="2" charset="0"/>
              </a:rPr>
              <a:t>();  </a:t>
            </a:r>
            <a:r>
              <a:rPr lang="en-US" altLang="zh-TW" dirty="0">
                <a:solidFill>
                  <a:srgbClr val="00B050"/>
                </a:solidFill>
                <a:latin typeface="Monaco" panose="00000400000000000000" pitchFamily="2" charset="0"/>
              </a:rPr>
              <a:t>// return 9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00601CD-AD93-41FB-8C61-C941E8C8C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335572"/>
              </p:ext>
            </p:extLst>
          </p:nvPr>
        </p:nvGraphicFramePr>
        <p:xfrm>
          <a:off x="7890236" y="2479249"/>
          <a:ext cx="1941922" cy="314855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941922">
                  <a:extLst>
                    <a:ext uri="{9D8B030D-6E8A-4147-A177-3AD203B41FA5}">
                      <a16:colId xmlns:a16="http://schemas.microsoft.com/office/drawing/2014/main" val="2875107507"/>
                    </a:ext>
                  </a:extLst>
                </a:gridCol>
              </a:tblGrid>
              <a:tr h="7871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Monaco" panose="00000400000000000000" pitchFamily="2" charset="0"/>
                        </a:rPr>
                        <a:t>3</a:t>
                      </a:r>
                      <a:endParaRPr lang="zh-TW" altLang="en-US" sz="2800" dirty="0">
                        <a:latin typeface="Monaco" panose="000004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9518984"/>
                  </a:ext>
                </a:extLst>
              </a:tr>
              <a:tr h="7871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Monaco" panose="00000400000000000000" pitchFamily="2" charset="0"/>
                        </a:rPr>
                        <a:t>9</a:t>
                      </a:r>
                      <a:endParaRPr lang="zh-TW" altLang="en-US" sz="2800" dirty="0">
                        <a:latin typeface="Monaco" panose="000004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6949973"/>
                  </a:ext>
                </a:extLst>
              </a:tr>
              <a:tr h="7871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Monaco" panose="00000400000000000000" pitchFamily="2" charset="0"/>
                        </a:rPr>
                        <a:t>8</a:t>
                      </a:r>
                      <a:endParaRPr lang="zh-TW" altLang="en-US" sz="2800" dirty="0">
                        <a:latin typeface="Monaco" panose="000004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9671342"/>
                  </a:ext>
                </a:extLst>
              </a:tr>
              <a:tr h="7871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Monaco" panose="00000400000000000000" pitchFamily="2" charset="0"/>
                        </a:rPr>
                        <a:t>7</a:t>
                      </a:r>
                      <a:endParaRPr lang="zh-TW" altLang="en-US" sz="2800" dirty="0">
                        <a:latin typeface="Monaco" panose="000004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659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5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C620F-20BD-4DB1-B5C5-92984191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Stack</a:t>
            </a:r>
            <a:r>
              <a:rPr lang="zh-TW" altLang="en-US" dirty="0"/>
              <a:t> 操作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3502E7-2019-415A-B8D4-00A1580C7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while(!</a:t>
            </a:r>
            <a:r>
              <a:rPr lang="en-US" altLang="zh-TW" dirty="0" err="1">
                <a:latin typeface="Monaco" panose="00000400000000000000" pitchFamily="2" charset="0"/>
              </a:rPr>
              <a:t>s.empty</a:t>
            </a:r>
            <a:r>
              <a:rPr lang="en-US" altLang="zh-TW" dirty="0">
                <a:latin typeface="Monaco" panose="00000400000000000000" pitchFamily="2" charset="0"/>
              </a:rPr>
              <a:t>()) {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  do something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}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while(</a:t>
            </a:r>
            <a:r>
              <a:rPr lang="en-US" altLang="zh-TW" dirty="0" err="1">
                <a:latin typeface="Monaco" panose="00000400000000000000" pitchFamily="2" charset="0"/>
              </a:rPr>
              <a:t>s.size</a:t>
            </a:r>
            <a:r>
              <a:rPr lang="en-US" altLang="zh-TW" dirty="0">
                <a:latin typeface="Monaco" panose="00000400000000000000" pitchFamily="2" charset="0"/>
              </a:rPr>
              <a:t>()) {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  do something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}</a:t>
            </a:r>
          </a:p>
          <a:p>
            <a:pPr marL="0" indent="0">
              <a:buNone/>
            </a:pPr>
            <a:endParaRPr lang="en-US" altLang="zh-TW" dirty="0">
              <a:latin typeface="Monaco" panose="00000400000000000000" pitchFamily="2" charset="0"/>
            </a:endParaRPr>
          </a:p>
          <a:p>
            <a:endParaRPr lang="zh-TW" altLang="en-US" dirty="0">
              <a:latin typeface="Monaco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8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07CADC-3A4B-457D-A212-FA302AAE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Linked List(</a:t>
            </a:r>
            <a:r>
              <a:rPr lang="zh-TW" altLang="en-US" dirty="0"/>
              <a:t>鏈結串列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963DFD-DD65-4EA9-8617-BA033780C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愛怎麼進出都可以</a:t>
            </a:r>
            <a:endParaRPr lang="en-US" altLang="zh-TW" dirty="0"/>
          </a:p>
          <a:p>
            <a:r>
              <a:rPr lang="en-US" altLang="zh-TW" dirty="0" err="1">
                <a:latin typeface="Monaco" panose="00000400000000000000" pitchFamily="2" charset="0"/>
              </a:rPr>
              <a:t>push_back</a:t>
            </a:r>
            <a:r>
              <a:rPr lang="en-US" altLang="zh-TW" dirty="0">
                <a:latin typeface="Monaco" panose="00000400000000000000" pitchFamily="2" charset="0"/>
              </a:rPr>
              <a:t>()</a:t>
            </a:r>
            <a:r>
              <a:rPr lang="zh-TW" altLang="en-US" dirty="0">
                <a:latin typeface="Monaco" panose="00000400000000000000" pitchFamily="2" charset="0"/>
              </a:rPr>
              <a:t>          </a:t>
            </a:r>
            <a:r>
              <a:rPr lang="en-US" altLang="zh-TW" dirty="0">
                <a:latin typeface="Monaco" panose="00000400000000000000" pitchFamily="2" charset="0"/>
              </a:rPr>
              <a:t>insert()</a:t>
            </a:r>
          </a:p>
          <a:p>
            <a:r>
              <a:rPr lang="en-US" altLang="zh-TW" dirty="0" err="1">
                <a:latin typeface="Monaco" panose="00000400000000000000" pitchFamily="2" charset="0"/>
              </a:rPr>
              <a:t>pop_back</a:t>
            </a:r>
            <a:r>
              <a:rPr lang="en-US" altLang="zh-TW" dirty="0">
                <a:latin typeface="Monaco" panose="00000400000000000000" pitchFamily="2" charset="0"/>
              </a:rPr>
              <a:t>()           erase()</a:t>
            </a:r>
          </a:p>
          <a:p>
            <a:r>
              <a:rPr lang="en-US" altLang="zh-TW" dirty="0" err="1">
                <a:latin typeface="Monaco" panose="00000400000000000000" pitchFamily="2" charset="0"/>
              </a:rPr>
              <a:t>push_front</a:t>
            </a:r>
            <a:r>
              <a:rPr lang="en-US" altLang="zh-TW" dirty="0">
                <a:latin typeface="Monaco" panose="00000400000000000000" pitchFamily="2" charset="0"/>
              </a:rPr>
              <a:t>()</a:t>
            </a:r>
          </a:p>
          <a:p>
            <a:r>
              <a:rPr lang="en-US" altLang="zh-TW" dirty="0" err="1">
                <a:latin typeface="Monaco" panose="00000400000000000000" pitchFamily="2" charset="0"/>
              </a:rPr>
              <a:t>pop_front</a:t>
            </a:r>
            <a:r>
              <a:rPr lang="en-US" altLang="zh-TW" dirty="0">
                <a:latin typeface="Monaco" panose="00000400000000000000" pitchFamily="2" charset="0"/>
              </a:rPr>
              <a:t>()</a:t>
            </a:r>
          </a:p>
          <a:p>
            <a:r>
              <a:rPr lang="en-US" altLang="zh-TW" dirty="0">
                <a:latin typeface="Monaco" panose="00000400000000000000" pitchFamily="2" charset="0"/>
              </a:rPr>
              <a:t>back()</a:t>
            </a:r>
          </a:p>
          <a:p>
            <a:r>
              <a:rPr lang="en-US" altLang="zh-TW" dirty="0">
                <a:latin typeface="Monaco" panose="00000400000000000000" pitchFamily="2" charset="0"/>
              </a:rPr>
              <a:t>front()</a:t>
            </a:r>
            <a:endParaRPr lang="zh-TW" altLang="en-US" dirty="0">
              <a:latin typeface="Monaco" panose="00000400000000000000" pitchFamily="2" charset="0"/>
            </a:endParaRPr>
          </a:p>
          <a:p>
            <a:endParaRPr lang="zh-TW" altLang="en-US" dirty="0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7BF1009F-537F-4CBC-8EC7-9BCBA960DF58}"/>
              </a:ext>
            </a:extLst>
          </p:cNvPr>
          <p:cNvSpPr/>
          <p:nvPr/>
        </p:nvSpPr>
        <p:spPr>
          <a:xfrm>
            <a:off x="6740165" y="2658360"/>
            <a:ext cx="103695" cy="10369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C995733C-8BD8-4732-9962-91365554255E}"/>
              </a:ext>
            </a:extLst>
          </p:cNvPr>
          <p:cNvSpPr/>
          <p:nvPr/>
        </p:nvSpPr>
        <p:spPr>
          <a:xfrm>
            <a:off x="6740165" y="3294446"/>
            <a:ext cx="103695" cy="10369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92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C620F-20BD-4DB1-B5C5-92984191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List</a:t>
            </a:r>
            <a:r>
              <a:rPr lang="zh-TW" altLang="en-US" dirty="0"/>
              <a:t> 操作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3502E7-2019-415A-B8D4-00A1580C7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#include &lt;list&gt;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list&lt;int&gt; li;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li.push_back</a:t>
            </a:r>
            <a:r>
              <a:rPr lang="en-US" altLang="zh-TW" dirty="0">
                <a:latin typeface="Monaco" panose="00000400000000000000" pitchFamily="2" charset="0"/>
              </a:rPr>
              <a:t>(3);  </a:t>
            </a:r>
            <a:r>
              <a:rPr lang="en-US" altLang="zh-TW" dirty="0">
                <a:solidFill>
                  <a:srgbClr val="00B050"/>
                </a:solidFill>
                <a:latin typeface="Monaco" panose="00000400000000000000" pitchFamily="2" charset="0"/>
              </a:rPr>
              <a:t>// 3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li.push_back</a:t>
            </a:r>
            <a:r>
              <a:rPr lang="en-US" altLang="zh-TW" dirty="0">
                <a:latin typeface="Monaco" panose="00000400000000000000" pitchFamily="2" charset="0"/>
              </a:rPr>
              <a:t>(4);  </a:t>
            </a:r>
            <a:r>
              <a:rPr lang="en-US" altLang="zh-TW" dirty="0">
                <a:solidFill>
                  <a:srgbClr val="00B050"/>
                </a:solidFill>
                <a:latin typeface="Monaco" panose="00000400000000000000" pitchFamily="2" charset="0"/>
              </a:rPr>
              <a:t>// 3&lt;-&gt;4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li.push_front</a:t>
            </a:r>
            <a:r>
              <a:rPr lang="en-US" altLang="zh-TW" dirty="0">
                <a:latin typeface="Monaco" panose="00000400000000000000" pitchFamily="2" charset="0"/>
              </a:rPr>
              <a:t>(2); </a:t>
            </a:r>
            <a:r>
              <a:rPr lang="en-US" altLang="zh-TW" dirty="0">
                <a:solidFill>
                  <a:srgbClr val="00B050"/>
                </a:solidFill>
                <a:latin typeface="Monaco" panose="00000400000000000000" pitchFamily="2" charset="0"/>
              </a:rPr>
              <a:t>// 2&lt;-&gt;3&lt;-&gt;4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li.pop_front</a:t>
            </a:r>
            <a:r>
              <a:rPr lang="en-US" altLang="zh-TW" dirty="0">
                <a:latin typeface="Monaco" panose="00000400000000000000" pitchFamily="2" charset="0"/>
              </a:rPr>
              <a:t>();   </a:t>
            </a:r>
            <a:r>
              <a:rPr lang="en-US" altLang="zh-TW" dirty="0">
                <a:solidFill>
                  <a:srgbClr val="00B050"/>
                </a:solidFill>
                <a:latin typeface="Monaco" panose="00000400000000000000" pitchFamily="2" charset="0"/>
              </a:rPr>
              <a:t>// 3&lt;-&gt;4</a:t>
            </a:r>
          </a:p>
          <a:p>
            <a:pPr marL="0" indent="0">
              <a:buNone/>
            </a:pPr>
            <a:endParaRPr lang="en-US" altLang="zh-TW" dirty="0">
              <a:latin typeface="Monaco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83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C620F-20BD-4DB1-B5C5-92984191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List</a:t>
            </a:r>
            <a:r>
              <a:rPr lang="zh-TW" altLang="en-US" dirty="0"/>
              <a:t> 操作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3502E7-2019-415A-B8D4-00A1580C7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>
                <a:latin typeface="Monaco" panose="00000400000000000000" pitchFamily="2" charset="0"/>
              </a:rPr>
              <a:t>list&lt;int&gt; ::iterator </a:t>
            </a:r>
            <a:r>
              <a:rPr lang="en-US" altLang="zh-TW" sz="2800" dirty="0" err="1">
                <a:latin typeface="Monaco" panose="00000400000000000000" pitchFamily="2" charset="0"/>
              </a:rPr>
              <a:t>iter</a:t>
            </a:r>
            <a:r>
              <a:rPr lang="en-US" altLang="zh-TW" sz="2800" dirty="0">
                <a:latin typeface="Monaco" panose="00000400000000000000" pitchFamily="2" charset="0"/>
              </a:rPr>
              <a:t>;</a:t>
            </a:r>
          </a:p>
          <a:p>
            <a:pPr marL="0" indent="0">
              <a:buNone/>
            </a:pPr>
            <a:r>
              <a:rPr lang="en-US" altLang="zh-TW" sz="2800" dirty="0">
                <a:latin typeface="Monaco" panose="00000400000000000000" pitchFamily="2" charset="0"/>
              </a:rPr>
              <a:t>for(</a:t>
            </a:r>
            <a:r>
              <a:rPr lang="en-US" altLang="zh-TW" sz="2800" dirty="0" err="1">
                <a:latin typeface="Monaco" panose="00000400000000000000" pitchFamily="2" charset="0"/>
              </a:rPr>
              <a:t>iter</a:t>
            </a:r>
            <a:r>
              <a:rPr lang="en-US" altLang="zh-TW" sz="2800" dirty="0">
                <a:latin typeface="Monaco" panose="00000400000000000000" pitchFamily="2" charset="0"/>
              </a:rPr>
              <a:t>=</a:t>
            </a:r>
            <a:r>
              <a:rPr lang="en-US" altLang="zh-TW" sz="2800" dirty="0" err="1">
                <a:latin typeface="Monaco" panose="00000400000000000000" pitchFamily="2" charset="0"/>
              </a:rPr>
              <a:t>li.begin</a:t>
            </a:r>
            <a:r>
              <a:rPr lang="en-US" altLang="zh-TW" sz="2800" dirty="0">
                <a:latin typeface="Monaco" panose="00000400000000000000" pitchFamily="2" charset="0"/>
              </a:rPr>
              <a:t>(); </a:t>
            </a:r>
            <a:r>
              <a:rPr lang="en-US" altLang="zh-TW" sz="2800" dirty="0" err="1">
                <a:latin typeface="Monaco" panose="00000400000000000000" pitchFamily="2" charset="0"/>
              </a:rPr>
              <a:t>iter</a:t>
            </a:r>
            <a:r>
              <a:rPr lang="en-US" altLang="zh-TW" sz="2800" dirty="0">
                <a:latin typeface="Monaco" panose="00000400000000000000" pitchFamily="2" charset="0"/>
              </a:rPr>
              <a:t>!=</a:t>
            </a:r>
            <a:r>
              <a:rPr lang="en-US" altLang="zh-TW" sz="2800" dirty="0" err="1">
                <a:latin typeface="Monaco" panose="00000400000000000000" pitchFamily="2" charset="0"/>
              </a:rPr>
              <a:t>li.end</a:t>
            </a:r>
            <a:r>
              <a:rPr lang="en-US" altLang="zh-TW" sz="2800" dirty="0">
                <a:latin typeface="Monaco" panose="00000400000000000000" pitchFamily="2" charset="0"/>
              </a:rPr>
              <a:t>(); </a:t>
            </a:r>
            <a:r>
              <a:rPr lang="en-US" altLang="zh-TW" sz="2800" dirty="0" err="1">
                <a:solidFill>
                  <a:srgbClr val="0070C0"/>
                </a:solidFill>
                <a:latin typeface="Monaco" panose="00000400000000000000" pitchFamily="2" charset="0"/>
              </a:rPr>
              <a:t>iter</a:t>
            </a:r>
            <a:r>
              <a:rPr lang="en-US" altLang="zh-TW" sz="2800" dirty="0">
                <a:solidFill>
                  <a:srgbClr val="0070C0"/>
                </a:solidFill>
                <a:latin typeface="Monaco" panose="00000400000000000000" pitchFamily="2" charset="0"/>
              </a:rPr>
              <a:t>++</a:t>
            </a:r>
            <a:r>
              <a:rPr lang="en-US" altLang="zh-TW" sz="2800" dirty="0">
                <a:latin typeface="Monaco" panose="00000400000000000000" pitchFamily="2" charset="0"/>
              </a:rPr>
              <a:t>) {</a:t>
            </a:r>
          </a:p>
          <a:p>
            <a:pPr marL="0" indent="0">
              <a:buNone/>
            </a:pPr>
            <a:r>
              <a:rPr lang="en-US" altLang="zh-TW" sz="2800" dirty="0">
                <a:latin typeface="Monaco" panose="00000400000000000000" pitchFamily="2" charset="0"/>
              </a:rPr>
              <a:t>  </a:t>
            </a:r>
            <a:r>
              <a:rPr lang="en-US" altLang="zh-TW" sz="2800" dirty="0" err="1">
                <a:latin typeface="Monaco" panose="00000400000000000000" pitchFamily="2" charset="0"/>
              </a:rPr>
              <a:t>cout</a:t>
            </a:r>
            <a:r>
              <a:rPr lang="en-US" altLang="zh-TW" sz="2800" dirty="0">
                <a:latin typeface="Monaco" panose="00000400000000000000" pitchFamily="2" charset="0"/>
              </a:rPr>
              <a:t>&lt;&lt; </a:t>
            </a:r>
            <a:r>
              <a:rPr lang="en-US" altLang="zh-TW" sz="2800" dirty="0">
                <a:solidFill>
                  <a:srgbClr val="0070C0"/>
                </a:solidFill>
                <a:latin typeface="Monaco" panose="00000400000000000000" pitchFamily="2" charset="0"/>
              </a:rPr>
              <a:t>*</a:t>
            </a:r>
            <a:r>
              <a:rPr lang="en-US" altLang="zh-TW" sz="2800" dirty="0" err="1">
                <a:solidFill>
                  <a:srgbClr val="0070C0"/>
                </a:solidFill>
                <a:latin typeface="Monaco" panose="00000400000000000000" pitchFamily="2" charset="0"/>
              </a:rPr>
              <a:t>iter</a:t>
            </a:r>
            <a:r>
              <a:rPr lang="en-US" altLang="zh-TW" sz="2800" dirty="0">
                <a:solidFill>
                  <a:srgbClr val="0070C0"/>
                </a:solidFill>
                <a:latin typeface="Monaco" panose="00000400000000000000" pitchFamily="2" charset="0"/>
              </a:rPr>
              <a:t> </a:t>
            </a:r>
            <a:r>
              <a:rPr lang="en-US" altLang="zh-TW" sz="2800" dirty="0">
                <a:latin typeface="Monaco" panose="00000400000000000000" pitchFamily="2" charset="0"/>
              </a:rPr>
              <a:t>&lt;&lt;</a:t>
            </a:r>
            <a:r>
              <a:rPr lang="en-US" altLang="zh-TW" sz="2800" dirty="0" err="1">
                <a:latin typeface="Monaco" panose="00000400000000000000" pitchFamily="2" charset="0"/>
              </a:rPr>
              <a:t>endl</a:t>
            </a:r>
            <a:r>
              <a:rPr lang="en-US" altLang="zh-TW" sz="2800" dirty="0">
                <a:latin typeface="Monaco" panose="00000400000000000000" pitchFamily="2" charset="0"/>
              </a:rPr>
              <a:t>;</a:t>
            </a:r>
          </a:p>
          <a:p>
            <a:pPr marL="0" indent="0">
              <a:buNone/>
            </a:pPr>
            <a:r>
              <a:rPr lang="en-US" altLang="zh-TW" sz="2800" dirty="0">
                <a:latin typeface="Monaco" panose="00000400000000000000" pitchFamily="2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67314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A374B3-BE12-468C-87AA-0F68AB61ED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Questions?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EEECBDB-B2C4-47BF-990D-1F03E2880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856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2160AE-7DCE-4CDD-8F80-DEFF82F1B8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Week 3 </a:t>
            </a:r>
            <a:br>
              <a:rPr lang="en-US" altLang="zh-TW" dirty="0"/>
            </a:br>
            <a:r>
              <a:rPr lang="en-US" altLang="zh-TW" dirty="0"/>
              <a:t>Data Structures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085F8AD-06A8-4164-A72B-D09696324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3520"/>
            <a:ext cx="9144000" cy="122428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/>
              <a:t>好用且常用的資料結構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226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0100D9-ABCC-4E06-878B-EE96D3E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39EB59-6FDA-492E-AE51-0E6921038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Iterator</a:t>
            </a:r>
          </a:p>
          <a:p>
            <a:r>
              <a:rPr lang="en-US" altLang="zh-TW" dirty="0"/>
              <a:t>Queue</a:t>
            </a:r>
          </a:p>
          <a:p>
            <a:r>
              <a:rPr lang="en-US" altLang="zh-TW" dirty="0"/>
              <a:t>Stack</a:t>
            </a:r>
          </a:p>
          <a:p>
            <a:r>
              <a:rPr lang="en-US" altLang="zh-TW" dirty="0"/>
              <a:t>Linked List</a:t>
            </a:r>
          </a:p>
          <a:p>
            <a:endParaRPr lang="en-US" altLang="zh-TW" dirty="0"/>
          </a:p>
          <a:p>
            <a:r>
              <a:rPr lang="zh-TW" altLang="en-US" dirty="0">
                <a:solidFill>
                  <a:schemeClr val="accent1"/>
                </a:solidFill>
              </a:rPr>
              <a:t>比賽囉各位</a:t>
            </a:r>
          </a:p>
        </p:txBody>
      </p:sp>
    </p:spTree>
    <p:extLst>
      <p:ext uri="{BB962C8B-B14F-4D97-AF65-F5344CB8AC3E}">
        <p14:creationId xmlns:p14="http://schemas.microsoft.com/office/powerpoint/2010/main" val="1222485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D94814-A2B9-4CE2-97F9-87A7A434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Iterator(</a:t>
            </a:r>
            <a:r>
              <a:rPr lang="zh-TW" altLang="en-US" dirty="0"/>
              <a:t>迭代器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E328CC-01A2-448A-B66C-B62E6D979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用法類似指標，可以說是指標的加強版</a:t>
            </a:r>
            <a:endParaRPr lang="en-US" altLang="zh-TW" dirty="0"/>
          </a:p>
          <a:p>
            <a:r>
              <a:rPr lang="zh-TW" altLang="en-US" dirty="0"/>
              <a:t>常用於遍歷容器，如 </a:t>
            </a:r>
            <a:r>
              <a:rPr lang="en-US" altLang="zh-TW" dirty="0"/>
              <a:t>vector</a:t>
            </a:r>
            <a:r>
              <a:rPr lang="zh-TW" altLang="en-US" dirty="0"/>
              <a:t>、</a:t>
            </a:r>
            <a:r>
              <a:rPr lang="en-US" altLang="zh-TW" dirty="0"/>
              <a:t>map</a:t>
            </a:r>
            <a:r>
              <a:rPr lang="zh-TW" altLang="en-US" dirty="0"/>
              <a:t>、</a:t>
            </a:r>
            <a:r>
              <a:rPr lang="en-US" altLang="zh-TW" dirty="0"/>
              <a:t>list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9687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D94814-A2B9-4CE2-97F9-87A7A434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Iterator </a:t>
            </a:r>
            <a:r>
              <a:rPr lang="zh-TW" altLang="en-US" dirty="0"/>
              <a:t>用法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E328CC-01A2-448A-B66C-B62E6D979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2800" dirty="0">
                <a:latin typeface="Monaco" panose="00000400000000000000" pitchFamily="2" charset="0"/>
              </a:rPr>
              <a:t>vector&lt;int&gt; v;</a:t>
            </a:r>
          </a:p>
          <a:p>
            <a:pPr marL="0" indent="0">
              <a:buNone/>
            </a:pPr>
            <a:r>
              <a:rPr lang="en-US" altLang="zh-TW" sz="2800" dirty="0">
                <a:latin typeface="Monaco" panose="00000400000000000000" pitchFamily="2" charset="0"/>
              </a:rPr>
              <a:t>vector&lt;int&gt; ::iterator </a:t>
            </a:r>
            <a:r>
              <a:rPr lang="en-US" altLang="zh-TW" sz="2800" dirty="0" err="1">
                <a:latin typeface="Monaco" panose="00000400000000000000" pitchFamily="2" charset="0"/>
              </a:rPr>
              <a:t>iter</a:t>
            </a:r>
            <a:r>
              <a:rPr lang="en-US" altLang="zh-TW" sz="2800" dirty="0">
                <a:latin typeface="Monaco" panose="00000400000000000000" pitchFamily="2" charset="0"/>
              </a:rPr>
              <a:t>;</a:t>
            </a:r>
          </a:p>
          <a:p>
            <a:pPr marL="0" indent="0">
              <a:buNone/>
            </a:pPr>
            <a:r>
              <a:rPr lang="en-US" altLang="zh-TW" sz="2800" dirty="0">
                <a:latin typeface="Monaco" panose="00000400000000000000" pitchFamily="2" charset="0"/>
              </a:rPr>
              <a:t>for(</a:t>
            </a:r>
            <a:r>
              <a:rPr lang="en-US" altLang="zh-TW" sz="2800" dirty="0" err="1">
                <a:latin typeface="Monaco" panose="00000400000000000000" pitchFamily="2" charset="0"/>
              </a:rPr>
              <a:t>iter</a:t>
            </a:r>
            <a:r>
              <a:rPr lang="en-US" altLang="zh-TW" sz="2800" dirty="0">
                <a:latin typeface="Monaco" panose="00000400000000000000" pitchFamily="2" charset="0"/>
              </a:rPr>
              <a:t>=</a:t>
            </a:r>
            <a:r>
              <a:rPr lang="en-US" altLang="zh-TW" sz="2800" dirty="0" err="1">
                <a:latin typeface="Monaco" panose="00000400000000000000" pitchFamily="2" charset="0"/>
              </a:rPr>
              <a:t>v.begin</a:t>
            </a:r>
            <a:r>
              <a:rPr lang="en-US" altLang="zh-TW" sz="2800" dirty="0">
                <a:latin typeface="Monaco" panose="00000400000000000000" pitchFamily="2" charset="0"/>
              </a:rPr>
              <a:t>(); </a:t>
            </a:r>
            <a:r>
              <a:rPr lang="en-US" altLang="zh-TW" sz="2800" dirty="0" err="1">
                <a:latin typeface="Monaco" panose="00000400000000000000" pitchFamily="2" charset="0"/>
              </a:rPr>
              <a:t>iter</a:t>
            </a:r>
            <a:r>
              <a:rPr lang="en-US" altLang="zh-TW" sz="2800" dirty="0">
                <a:latin typeface="Monaco" panose="00000400000000000000" pitchFamily="2" charset="0"/>
              </a:rPr>
              <a:t>!=</a:t>
            </a:r>
            <a:r>
              <a:rPr lang="en-US" altLang="zh-TW" sz="2800" dirty="0" err="1">
                <a:latin typeface="Monaco" panose="00000400000000000000" pitchFamily="2" charset="0"/>
              </a:rPr>
              <a:t>v.end</a:t>
            </a:r>
            <a:r>
              <a:rPr lang="en-US" altLang="zh-TW" sz="2800" dirty="0">
                <a:latin typeface="Monaco" panose="00000400000000000000" pitchFamily="2" charset="0"/>
              </a:rPr>
              <a:t>(); </a:t>
            </a:r>
            <a:r>
              <a:rPr lang="en-US" altLang="zh-TW" sz="2800" dirty="0" err="1">
                <a:solidFill>
                  <a:srgbClr val="0070C0"/>
                </a:solidFill>
                <a:latin typeface="Monaco" panose="00000400000000000000" pitchFamily="2" charset="0"/>
              </a:rPr>
              <a:t>iter</a:t>
            </a:r>
            <a:r>
              <a:rPr lang="en-US" altLang="zh-TW" sz="2800" dirty="0">
                <a:solidFill>
                  <a:srgbClr val="0070C0"/>
                </a:solidFill>
                <a:latin typeface="Monaco" panose="00000400000000000000" pitchFamily="2" charset="0"/>
              </a:rPr>
              <a:t>++</a:t>
            </a:r>
            <a:r>
              <a:rPr lang="en-US" altLang="zh-TW" sz="2800" dirty="0">
                <a:latin typeface="Monaco" panose="00000400000000000000" pitchFamily="2" charset="0"/>
              </a:rPr>
              <a:t>) {</a:t>
            </a:r>
          </a:p>
          <a:p>
            <a:pPr marL="0" indent="0">
              <a:buNone/>
            </a:pPr>
            <a:r>
              <a:rPr lang="en-US" altLang="zh-TW" sz="2800" dirty="0">
                <a:latin typeface="Monaco" panose="00000400000000000000" pitchFamily="2" charset="0"/>
              </a:rPr>
              <a:t>  </a:t>
            </a:r>
            <a:r>
              <a:rPr lang="en-US" altLang="zh-TW" sz="2800" dirty="0" err="1">
                <a:latin typeface="Monaco" panose="00000400000000000000" pitchFamily="2" charset="0"/>
              </a:rPr>
              <a:t>cout</a:t>
            </a:r>
            <a:r>
              <a:rPr lang="en-US" altLang="zh-TW" sz="2800" dirty="0">
                <a:latin typeface="Monaco" panose="00000400000000000000" pitchFamily="2" charset="0"/>
              </a:rPr>
              <a:t>&lt;&lt;</a:t>
            </a:r>
            <a:r>
              <a:rPr lang="en-US" altLang="zh-TW" sz="2800" dirty="0">
                <a:solidFill>
                  <a:srgbClr val="0070C0"/>
                </a:solidFill>
                <a:latin typeface="Monaco" panose="00000400000000000000" pitchFamily="2" charset="0"/>
              </a:rPr>
              <a:t>*</a:t>
            </a:r>
            <a:r>
              <a:rPr lang="en-US" altLang="zh-TW" sz="2800" dirty="0" err="1">
                <a:solidFill>
                  <a:srgbClr val="0070C0"/>
                </a:solidFill>
                <a:latin typeface="Monaco" panose="00000400000000000000" pitchFamily="2" charset="0"/>
              </a:rPr>
              <a:t>iter</a:t>
            </a:r>
            <a:r>
              <a:rPr lang="en-US" altLang="zh-TW" sz="2800" dirty="0">
                <a:latin typeface="Monaco" panose="00000400000000000000" pitchFamily="2" charset="0"/>
              </a:rPr>
              <a:t>&lt;&lt;</a:t>
            </a:r>
            <a:r>
              <a:rPr lang="en-US" altLang="zh-TW" sz="2800" dirty="0" err="1">
                <a:latin typeface="Monaco" panose="00000400000000000000" pitchFamily="2" charset="0"/>
              </a:rPr>
              <a:t>endl</a:t>
            </a:r>
            <a:r>
              <a:rPr lang="en-US" altLang="zh-TW" sz="2800" dirty="0">
                <a:latin typeface="Monaco" panose="00000400000000000000" pitchFamily="2" charset="0"/>
              </a:rPr>
              <a:t>;</a:t>
            </a:r>
          </a:p>
          <a:p>
            <a:pPr marL="0" indent="0">
              <a:buNone/>
            </a:pPr>
            <a:r>
              <a:rPr lang="en-US" altLang="zh-TW" sz="2800" dirty="0">
                <a:latin typeface="Monaco" panose="00000400000000000000" pitchFamily="2" charset="0"/>
              </a:rPr>
              <a:t>}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rgbClr val="00B050"/>
                </a:solidFill>
                <a:latin typeface="Monaco" panose="00000400000000000000" pitchFamily="2" charset="0"/>
              </a:rPr>
              <a:t>// </a:t>
            </a:r>
            <a:r>
              <a:rPr lang="en-US" altLang="zh-TW" sz="2800" dirty="0" err="1">
                <a:solidFill>
                  <a:srgbClr val="00B050"/>
                </a:solidFill>
                <a:latin typeface="Monaco" panose="00000400000000000000" pitchFamily="2" charset="0"/>
              </a:rPr>
              <a:t>v.begin</a:t>
            </a:r>
            <a:r>
              <a:rPr lang="en-US" altLang="zh-TW" sz="2800" dirty="0">
                <a:solidFill>
                  <a:srgbClr val="00B050"/>
                </a:solidFill>
                <a:latin typeface="Monaco" panose="00000400000000000000" pitchFamily="2" charset="0"/>
              </a:rPr>
              <a:t>(): v </a:t>
            </a:r>
            <a:r>
              <a:rPr lang="zh-TW" altLang="en-US" sz="2800" dirty="0">
                <a:solidFill>
                  <a:srgbClr val="00B050"/>
                </a:solidFill>
                <a:latin typeface="Monaco" panose="00000400000000000000" pitchFamily="2" charset="0"/>
              </a:rPr>
              <a:t>的起始地址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rgbClr val="00B050"/>
                </a:solidFill>
                <a:latin typeface="Monaco" panose="00000400000000000000" pitchFamily="2" charset="0"/>
              </a:rPr>
              <a:t>// </a:t>
            </a:r>
            <a:r>
              <a:rPr lang="en-US" altLang="zh-TW" sz="2800" dirty="0" err="1">
                <a:solidFill>
                  <a:srgbClr val="00B050"/>
                </a:solidFill>
                <a:latin typeface="Monaco" panose="00000400000000000000" pitchFamily="2" charset="0"/>
              </a:rPr>
              <a:t>v.end</a:t>
            </a:r>
            <a:r>
              <a:rPr lang="en-US" altLang="zh-TW" sz="2800" dirty="0">
                <a:solidFill>
                  <a:srgbClr val="00B050"/>
                </a:solidFill>
                <a:latin typeface="Monaco" panose="00000400000000000000" pitchFamily="2" charset="0"/>
              </a:rPr>
              <a:t>(): v </a:t>
            </a:r>
            <a:r>
              <a:rPr lang="zh-TW" altLang="en-US" sz="2800" dirty="0">
                <a:solidFill>
                  <a:srgbClr val="00B050"/>
                </a:solidFill>
                <a:latin typeface="Monaco" panose="00000400000000000000" pitchFamily="2" charset="0"/>
              </a:rPr>
              <a:t>的末端地址 </a:t>
            </a:r>
            <a:r>
              <a:rPr lang="en-US" altLang="zh-TW" sz="2800" dirty="0">
                <a:solidFill>
                  <a:srgbClr val="00B050"/>
                </a:solidFill>
                <a:latin typeface="Monaco" panose="00000400000000000000" pitchFamily="2" charset="0"/>
              </a:rPr>
              <a:t>+ 1 (</a:t>
            </a:r>
            <a:r>
              <a:rPr lang="zh-TW" altLang="en-US" sz="2800" dirty="0">
                <a:solidFill>
                  <a:srgbClr val="00B050"/>
                </a:solidFill>
                <a:latin typeface="Monaco" panose="00000400000000000000" pitchFamily="2" charset="0"/>
              </a:rPr>
              <a:t>由於左閉右開</a:t>
            </a:r>
            <a:r>
              <a:rPr lang="en-US" altLang="zh-TW" sz="2800" dirty="0">
                <a:solidFill>
                  <a:srgbClr val="00B050"/>
                </a:solidFill>
                <a:latin typeface="Monaco" panose="00000400000000000000" pitchFamily="2" charset="0"/>
              </a:rPr>
              <a:t>)</a:t>
            </a:r>
          </a:p>
          <a:p>
            <a:pPr marL="0" indent="0">
              <a:buNone/>
            </a:pPr>
            <a:r>
              <a:rPr lang="zh-TW" altLang="en-US" dirty="0">
                <a:latin typeface="Monaco" panose="00000400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77660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C620F-20BD-4DB1-B5C5-92984191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Queue(</a:t>
            </a:r>
            <a:r>
              <a:rPr lang="zh-TW" altLang="en-US" dirty="0"/>
              <a:t>佇列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3502E7-2019-415A-B8D4-00A1580C7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先進先出，如排隊般的特性</a:t>
            </a:r>
            <a:endParaRPr lang="en-US" altLang="zh-TW" dirty="0"/>
          </a:p>
          <a:p>
            <a:r>
              <a:rPr lang="zh-TW" altLang="en-US" dirty="0"/>
              <a:t>與接下來的 </a:t>
            </a:r>
            <a:r>
              <a:rPr lang="en-US" altLang="zh-TW" dirty="0"/>
              <a:t>Stack</a:t>
            </a:r>
            <a:r>
              <a:rPr lang="zh-TW" altLang="en-US" dirty="0"/>
              <a:t>、</a:t>
            </a:r>
            <a:r>
              <a:rPr lang="en-US" altLang="zh-TW" dirty="0"/>
              <a:t>Linked List </a:t>
            </a:r>
            <a:r>
              <a:rPr lang="zh-TW" altLang="en-US" dirty="0"/>
              <a:t>有類似的操作</a:t>
            </a:r>
            <a:endParaRPr lang="en-US" altLang="zh-TW" dirty="0"/>
          </a:p>
          <a:p>
            <a:r>
              <a:rPr lang="en-US" altLang="zh-TW" dirty="0">
                <a:latin typeface="Monaco" panose="00000400000000000000" pitchFamily="2" charset="0"/>
              </a:rPr>
              <a:t>push()</a:t>
            </a:r>
          </a:p>
          <a:p>
            <a:r>
              <a:rPr lang="en-US" altLang="zh-TW" dirty="0">
                <a:latin typeface="Monaco" panose="00000400000000000000" pitchFamily="2" charset="0"/>
              </a:rPr>
              <a:t>pop()</a:t>
            </a:r>
          </a:p>
          <a:p>
            <a:r>
              <a:rPr lang="en-US" altLang="zh-TW" dirty="0">
                <a:latin typeface="Monaco" panose="00000400000000000000" pitchFamily="2" charset="0"/>
              </a:rPr>
              <a:t>front()</a:t>
            </a:r>
          </a:p>
          <a:p>
            <a:r>
              <a:rPr lang="en-US" altLang="zh-TW" dirty="0">
                <a:latin typeface="Monaco" panose="00000400000000000000" pitchFamily="2" charset="0"/>
              </a:rPr>
              <a:t>empty()</a:t>
            </a:r>
          </a:p>
          <a:p>
            <a:r>
              <a:rPr lang="en-US" altLang="zh-TW" dirty="0">
                <a:latin typeface="Monaco" panose="00000400000000000000" pitchFamily="2" charset="0"/>
              </a:rPr>
              <a:t>size()</a:t>
            </a:r>
            <a:endParaRPr lang="zh-TW" altLang="en-US" dirty="0">
              <a:latin typeface="Monaco" panose="00000400000000000000" pitchFamily="2" charset="0"/>
            </a:endParaRPr>
          </a:p>
        </p:txBody>
      </p:sp>
      <p:pic>
        <p:nvPicPr>
          <p:cNvPr id="4" name="Picture 2" descr="https://i.imgur.com/zqr4zuM.png">
            <a:extLst>
              <a:ext uri="{FF2B5EF4-FFF2-40B4-BE49-F238E27FC236}">
                <a16:creationId xmlns:a16="http://schemas.microsoft.com/office/drawing/2014/main" id="{9D391939-69BA-42FB-A4C1-8C6864B7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479" y="3167418"/>
            <a:ext cx="4599493" cy="30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108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C620F-20BD-4DB1-B5C5-92984191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Queue</a:t>
            </a:r>
            <a:r>
              <a:rPr lang="zh-TW" altLang="en-US" dirty="0"/>
              <a:t> 操作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3502E7-2019-415A-B8D4-00A1580C7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#include &lt;queue&gt;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queue&lt;string&gt; q;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q.push</a:t>
            </a:r>
            <a:r>
              <a:rPr lang="en-US" altLang="zh-TW" dirty="0">
                <a:latin typeface="Monaco" panose="00000400000000000000" pitchFamily="2" charset="0"/>
              </a:rPr>
              <a:t>("c");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q.push</a:t>
            </a:r>
            <a:r>
              <a:rPr lang="en-US" altLang="zh-TW" dirty="0">
                <a:latin typeface="Monaco" panose="00000400000000000000" pitchFamily="2" charset="0"/>
              </a:rPr>
              <a:t>("c");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q.push</a:t>
            </a:r>
            <a:r>
              <a:rPr lang="en-US" altLang="zh-TW" dirty="0">
                <a:latin typeface="Monaco" panose="00000400000000000000" pitchFamily="2" charset="0"/>
              </a:rPr>
              <a:t>("n");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q.push</a:t>
            </a:r>
            <a:r>
              <a:rPr lang="en-US" altLang="zh-TW" dirty="0">
                <a:latin typeface="Monaco" panose="00000400000000000000" pitchFamily="2" charset="0"/>
              </a:rPr>
              <a:t>("s");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q.front</a:t>
            </a:r>
            <a:r>
              <a:rPr lang="en-US" altLang="zh-TW" dirty="0">
                <a:latin typeface="Monaco" panose="00000400000000000000" pitchFamily="2" charset="0"/>
              </a:rPr>
              <a:t>(); </a:t>
            </a:r>
            <a:r>
              <a:rPr lang="en-US" altLang="zh-TW" dirty="0">
                <a:solidFill>
                  <a:srgbClr val="00B050"/>
                </a:solidFill>
                <a:latin typeface="Monaco" panose="00000400000000000000" pitchFamily="2" charset="0"/>
              </a:rPr>
              <a:t>// return "c"</a:t>
            </a:r>
          </a:p>
          <a:p>
            <a:pPr marL="0" indent="0">
              <a:buNone/>
            </a:pPr>
            <a:r>
              <a:rPr lang="en-US" altLang="zh-TW" dirty="0" err="1">
                <a:latin typeface="Monaco" panose="00000400000000000000" pitchFamily="2" charset="0"/>
              </a:rPr>
              <a:t>q.pop</a:t>
            </a:r>
            <a:r>
              <a:rPr lang="en-US" altLang="zh-TW" dirty="0">
                <a:latin typeface="Monaco" panose="00000400000000000000" pitchFamily="2" charset="0"/>
              </a:rPr>
              <a:t>();</a:t>
            </a:r>
            <a:endParaRPr lang="zh-TW" altLang="en-US" dirty="0">
              <a:latin typeface="Monaco" panose="00000400000000000000" pitchFamily="2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1CD838E-7492-402A-8D24-A9F52B658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346686"/>
              </p:ext>
            </p:extLst>
          </p:nvPr>
        </p:nvGraphicFramePr>
        <p:xfrm>
          <a:off x="6525966" y="2043748"/>
          <a:ext cx="5386896" cy="104314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46724">
                  <a:extLst>
                    <a:ext uri="{9D8B030D-6E8A-4147-A177-3AD203B41FA5}">
                      <a16:colId xmlns:a16="http://schemas.microsoft.com/office/drawing/2014/main" val="412430223"/>
                    </a:ext>
                  </a:extLst>
                </a:gridCol>
                <a:gridCol w="1346724">
                  <a:extLst>
                    <a:ext uri="{9D8B030D-6E8A-4147-A177-3AD203B41FA5}">
                      <a16:colId xmlns:a16="http://schemas.microsoft.com/office/drawing/2014/main" val="3137649527"/>
                    </a:ext>
                  </a:extLst>
                </a:gridCol>
                <a:gridCol w="1346724">
                  <a:extLst>
                    <a:ext uri="{9D8B030D-6E8A-4147-A177-3AD203B41FA5}">
                      <a16:colId xmlns:a16="http://schemas.microsoft.com/office/drawing/2014/main" val="2362352962"/>
                    </a:ext>
                  </a:extLst>
                </a:gridCol>
                <a:gridCol w="1346724">
                  <a:extLst>
                    <a:ext uri="{9D8B030D-6E8A-4147-A177-3AD203B41FA5}">
                      <a16:colId xmlns:a16="http://schemas.microsoft.com/office/drawing/2014/main" val="4221248727"/>
                    </a:ext>
                  </a:extLst>
                </a:gridCol>
              </a:tblGrid>
              <a:tr h="104314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latin typeface="Monaco" panose="00000400000000000000" pitchFamily="2" charset="0"/>
                        </a:rPr>
                        <a:t>c</a:t>
                      </a:r>
                      <a:endParaRPr lang="zh-TW" altLang="en-US" sz="3600" dirty="0">
                        <a:latin typeface="Monaco" panose="000004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latin typeface="Monaco" panose="00000400000000000000" pitchFamily="2" charset="0"/>
                        </a:rPr>
                        <a:t>c</a:t>
                      </a:r>
                      <a:endParaRPr lang="zh-TW" altLang="en-US" sz="3600" dirty="0">
                        <a:latin typeface="Monaco" panose="000004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latin typeface="Monaco" panose="00000400000000000000" pitchFamily="2" charset="0"/>
                        </a:rPr>
                        <a:t>n</a:t>
                      </a:r>
                      <a:endParaRPr lang="zh-TW" altLang="en-US" sz="3600" dirty="0">
                        <a:latin typeface="Monaco" panose="000004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latin typeface="Monaco" panose="00000400000000000000" pitchFamily="2" charset="0"/>
                        </a:rPr>
                        <a:t>s</a:t>
                      </a:r>
                      <a:endParaRPr lang="zh-TW" altLang="en-US" sz="3600" dirty="0">
                        <a:latin typeface="Monaco" panose="000004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3891527"/>
                  </a:ext>
                </a:extLst>
              </a:tr>
            </a:tbl>
          </a:graphicData>
        </a:graphic>
      </p:graphicFrame>
      <p:sp>
        <p:nvSpPr>
          <p:cNvPr id="8" name="箭號: 向上 7">
            <a:extLst>
              <a:ext uri="{FF2B5EF4-FFF2-40B4-BE49-F238E27FC236}">
                <a16:creationId xmlns:a16="http://schemas.microsoft.com/office/drawing/2014/main" id="{0FAC283C-8BD6-4F80-95C5-E46F009AB45C}"/>
              </a:ext>
            </a:extLst>
          </p:cNvPr>
          <p:cNvSpPr/>
          <p:nvPr/>
        </p:nvSpPr>
        <p:spPr>
          <a:xfrm>
            <a:off x="7018256" y="3221831"/>
            <a:ext cx="372358" cy="8440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2D54CD3-00B7-4F6E-A3F0-2B1B11077495}"/>
              </a:ext>
            </a:extLst>
          </p:cNvPr>
          <p:cNvSpPr txBox="1"/>
          <p:nvPr/>
        </p:nvSpPr>
        <p:spPr>
          <a:xfrm>
            <a:off x="6525966" y="4151942"/>
            <a:ext cx="1875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Monaco" panose="00000400000000000000" pitchFamily="2" charset="0"/>
              </a:rPr>
              <a:t>front</a:t>
            </a:r>
            <a:endParaRPr lang="zh-TW" altLang="en-US" sz="3600" dirty="0">
              <a:latin typeface="Monaco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53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C620F-20BD-4DB1-B5C5-92984191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Queue</a:t>
            </a:r>
            <a:r>
              <a:rPr lang="zh-TW" altLang="en-US" dirty="0"/>
              <a:t> 操作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3502E7-2019-415A-B8D4-00A1580C7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while(!</a:t>
            </a:r>
            <a:r>
              <a:rPr lang="en-US" altLang="zh-TW" dirty="0" err="1">
                <a:latin typeface="Monaco" panose="00000400000000000000" pitchFamily="2" charset="0"/>
              </a:rPr>
              <a:t>q.empty</a:t>
            </a:r>
            <a:r>
              <a:rPr lang="en-US" altLang="zh-TW" dirty="0">
                <a:latin typeface="Monaco" panose="00000400000000000000" pitchFamily="2" charset="0"/>
              </a:rPr>
              <a:t>()) {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	do something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}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while(</a:t>
            </a:r>
            <a:r>
              <a:rPr lang="en-US" altLang="zh-TW" dirty="0" err="1">
                <a:latin typeface="Monaco" panose="00000400000000000000" pitchFamily="2" charset="0"/>
              </a:rPr>
              <a:t>q.size</a:t>
            </a:r>
            <a:r>
              <a:rPr lang="en-US" altLang="zh-TW" dirty="0">
                <a:latin typeface="Monaco" panose="00000400000000000000" pitchFamily="2" charset="0"/>
              </a:rPr>
              <a:t>()) {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	do something</a:t>
            </a:r>
          </a:p>
          <a:p>
            <a:pPr marL="0" indent="0">
              <a:buNone/>
            </a:pPr>
            <a:r>
              <a:rPr lang="en-US" altLang="zh-TW" dirty="0">
                <a:latin typeface="Monaco" panose="00000400000000000000" pitchFamily="2" charset="0"/>
              </a:rPr>
              <a:t>}</a:t>
            </a:r>
          </a:p>
          <a:p>
            <a:pPr marL="0" indent="0">
              <a:buNone/>
            </a:pPr>
            <a:endParaRPr lang="en-US" altLang="zh-TW" dirty="0">
              <a:latin typeface="Monaco" panose="00000400000000000000" pitchFamily="2" charset="0"/>
            </a:endParaRPr>
          </a:p>
          <a:p>
            <a:endParaRPr lang="zh-TW" altLang="en-US" dirty="0">
              <a:latin typeface="Monaco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13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E7E313-D792-4D39-9FCC-B90B2EAD3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Queue </a:t>
            </a:r>
            <a:r>
              <a:rPr lang="zh-TW" altLang="en-US" dirty="0"/>
              <a:t>例題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5CFD32-4E17-42C5-9C33-E450F3D0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Uva</a:t>
            </a:r>
            <a:r>
              <a:rPr lang="en-US" altLang="zh-TW" dirty="0"/>
              <a:t> 10935</a:t>
            </a:r>
          </a:p>
          <a:p>
            <a:r>
              <a:rPr lang="zh-TW" altLang="en-US" dirty="0"/>
              <a:t>題目說明：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現在有一疊牌，每當輸入一個 </a:t>
            </a:r>
            <a:r>
              <a:rPr lang="en-US" altLang="zh-TW" dirty="0"/>
              <a:t>n</a:t>
            </a:r>
            <a:r>
              <a:rPr lang="zh-TW" altLang="en-US" dirty="0"/>
              <a:t> </a:t>
            </a:r>
            <a:r>
              <a:rPr lang="en-US" altLang="zh-TW" dirty="0"/>
              <a:t>(n </a:t>
            </a:r>
            <a:r>
              <a:rPr lang="zh-TW" altLang="en-US" dirty="0"/>
              <a:t>≤ </a:t>
            </a:r>
            <a:r>
              <a:rPr lang="en-US" altLang="zh-TW" dirty="0"/>
              <a:t>50) </a:t>
            </a:r>
            <a:r>
              <a:rPr lang="zh-TW" altLang="en-US" dirty="0"/>
              <a:t>代表牌有</a:t>
            </a:r>
            <a:r>
              <a:rPr lang="en-US" altLang="zh-TW" dirty="0"/>
              <a:t> n </a:t>
            </a:r>
            <a:r>
              <a:rPr lang="zh-TW" altLang="en-US" dirty="0"/>
              <a:t>張，依序編號從 </a:t>
            </a:r>
            <a:r>
              <a:rPr lang="en-US" altLang="zh-TW" dirty="0"/>
              <a:t>1 </a:t>
            </a:r>
            <a:r>
              <a:rPr lang="zh-TW" altLang="en-US" dirty="0"/>
              <a:t>到 </a:t>
            </a:r>
            <a:r>
              <a:rPr lang="en-US" altLang="zh-TW" dirty="0"/>
              <a:t>n</a:t>
            </a:r>
            <a:r>
              <a:rPr lang="zh-TW" altLang="en-US" dirty="0"/>
              <a:t>，</a:t>
            </a:r>
            <a:r>
              <a:rPr lang="en-US" altLang="zh-TW" dirty="0"/>
              <a:t> </a:t>
            </a:r>
            <a:r>
              <a:rPr lang="zh-TW" altLang="en-US" dirty="0"/>
              <a:t>每次操作會將最頂端的牌的編號輸出，並拿掉該牌，然後將新成為頂端的牌放到牌的最末端，直到剩下最後一張牌，輸出最後一張牌的編號。</a:t>
            </a:r>
          </a:p>
        </p:txBody>
      </p:sp>
    </p:spTree>
    <p:extLst>
      <p:ext uri="{BB962C8B-B14F-4D97-AF65-F5344CB8AC3E}">
        <p14:creationId xmlns:p14="http://schemas.microsoft.com/office/powerpoint/2010/main" val="4036419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3302</TotalTime>
  <Words>592</Words>
  <Application>Microsoft Office PowerPoint</Application>
  <PresentationFormat>寬螢幕</PresentationFormat>
  <Paragraphs>118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微軟正黑體</vt:lpstr>
      <vt:lpstr>Arial</vt:lpstr>
      <vt:lpstr>Monaco</vt:lpstr>
      <vt:lpstr>Calibri</vt:lpstr>
      <vt:lpstr>Office 佈景主題</vt:lpstr>
      <vt:lpstr> Advanced  Competitive Programming</vt:lpstr>
      <vt:lpstr>Week 3  Data Structures</vt:lpstr>
      <vt:lpstr>Outline</vt:lpstr>
      <vt:lpstr>Iterator(迭代器)</vt:lpstr>
      <vt:lpstr>Iterator 用法</vt:lpstr>
      <vt:lpstr>Queue(佇列)</vt:lpstr>
      <vt:lpstr>Queue 操作</vt:lpstr>
      <vt:lpstr>Queue 操作</vt:lpstr>
      <vt:lpstr>Queue 例題</vt:lpstr>
      <vt:lpstr>範例輸入輸出</vt:lpstr>
      <vt:lpstr>Stack(堆疊、堆棧、棧)</vt:lpstr>
      <vt:lpstr>Stack</vt:lpstr>
      <vt:lpstr>Stack 操作</vt:lpstr>
      <vt:lpstr>Stack 操作</vt:lpstr>
      <vt:lpstr>Linked List(鏈結串列)</vt:lpstr>
      <vt:lpstr>List 操作</vt:lpstr>
      <vt:lpstr>List 操作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奕儒 宋</dc:creator>
  <cp:lastModifiedBy>奕儒 宋</cp:lastModifiedBy>
  <cp:revision>104</cp:revision>
  <dcterms:created xsi:type="dcterms:W3CDTF">2019-02-19T13:11:27Z</dcterms:created>
  <dcterms:modified xsi:type="dcterms:W3CDTF">2019-03-05T01:55:57Z</dcterms:modified>
</cp:coreProperties>
</file>