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5"/>
  </p:notesMasterIdLst>
  <p:handoutMasterIdLst>
    <p:handoutMasterId r:id="rId406"/>
  </p:handoutMasterIdLst>
  <p:sldIdLst>
    <p:sldId id="256" r:id="rId2"/>
    <p:sldId id="362" r:id="rId3"/>
    <p:sldId id="506" r:id="rId4"/>
    <p:sldId id="382" r:id="rId5"/>
    <p:sldId id="813" r:id="rId6"/>
    <p:sldId id="383" r:id="rId7"/>
    <p:sldId id="814" r:id="rId8"/>
    <p:sldId id="815" r:id="rId9"/>
    <p:sldId id="816" r:id="rId10"/>
    <p:sldId id="384" r:id="rId11"/>
    <p:sldId id="820" r:id="rId12"/>
    <p:sldId id="817" r:id="rId13"/>
    <p:sldId id="818" r:id="rId14"/>
    <p:sldId id="819" r:id="rId15"/>
    <p:sldId id="650" r:id="rId16"/>
    <p:sldId id="386" r:id="rId17"/>
    <p:sldId id="821" r:id="rId18"/>
    <p:sldId id="387" r:id="rId19"/>
    <p:sldId id="822" r:id="rId20"/>
    <p:sldId id="936" r:id="rId21"/>
    <p:sldId id="937" r:id="rId22"/>
    <p:sldId id="935" r:id="rId23"/>
    <p:sldId id="938" r:id="rId24"/>
    <p:sldId id="939" r:id="rId25"/>
    <p:sldId id="940" r:id="rId26"/>
    <p:sldId id="374" r:id="rId27"/>
    <p:sldId id="825" r:id="rId28"/>
    <p:sldId id="826" r:id="rId29"/>
    <p:sldId id="827" r:id="rId30"/>
    <p:sldId id="380" r:id="rId31"/>
    <p:sldId id="379" r:id="rId32"/>
    <p:sldId id="823" r:id="rId33"/>
    <p:sldId id="824" r:id="rId34"/>
    <p:sldId id="399" r:id="rId35"/>
    <p:sldId id="381" r:id="rId36"/>
    <p:sldId id="398" r:id="rId37"/>
    <p:sldId id="396" r:id="rId38"/>
    <p:sldId id="397" r:id="rId39"/>
    <p:sldId id="505" r:id="rId40"/>
    <p:sldId id="507" r:id="rId41"/>
    <p:sldId id="511" r:id="rId42"/>
    <p:sldId id="508" r:id="rId43"/>
    <p:sldId id="515" r:id="rId44"/>
    <p:sldId id="516" r:id="rId45"/>
    <p:sldId id="517" r:id="rId46"/>
    <p:sldId id="518" r:id="rId47"/>
    <p:sldId id="519" r:id="rId48"/>
    <p:sldId id="520" r:id="rId49"/>
    <p:sldId id="521" r:id="rId50"/>
    <p:sldId id="522" r:id="rId51"/>
    <p:sldId id="523" r:id="rId52"/>
    <p:sldId id="512" r:id="rId53"/>
    <p:sldId id="514" r:id="rId54"/>
    <p:sldId id="524" r:id="rId55"/>
    <p:sldId id="527" r:id="rId56"/>
    <p:sldId id="529" r:id="rId57"/>
    <p:sldId id="943" r:id="rId58"/>
    <p:sldId id="528" r:id="rId59"/>
    <p:sldId id="525" r:id="rId60"/>
    <p:sldId id="603" r:id="rId61"/>
    <p:sldId id="526" r:id="rId62"/>
    <p:sldId id="675" r:id="rId63"/>
    <p:sldId id="676" r:id="rId64"/>
    <p:sldId id="532" r:id="rId65"/>
    <p:sldId id="811" r:id="rId66"/>
    <p:sldId id="670" r:id="rId67"/>
    <p:sldId id="669" r:id="rId68"/>
    <p:sldId id="668" r:id="rId69"/>
    <p:sldId id="671" r:id="rId70"/>
    <p:sldId id="672" r:id="rId71"/>
    <p:sldId id="673" r:id="rId72"/>
    <p:sldId id="674" r:id="rId73"/>
    <p:sldId id="540" r:id="rId74"/>
    <p:sldId id="541" r:id="rId75"/>
    <p:sldId id="545" r:id="rId76"/>
    <p:sldId id="544" r:id="rId77"/>
    <p:sldId id="546" r:id="rId78"/>
    <p:sldId id="547" r:id="rId79"/>
    <p:sldId id="941" r:id="rId80"/>
    <p:sldId id="803" r:id="rId81"/>
    <p:sldId id="548" r:id="rId82"/>
    <p:sldId id="549" r:id="rId83"/>
    <p:sldId id="551" r:id="rId84"/>
    <p:sldId id="552" r:id="rId85"/>
    <p:sldId id="554" r:id="rId86"/>
    <p:sldId id="553" r:id="rId87"/>
    <p:sldId id="555" r:id="rId88"/>
    <p:sldId id="556" r:id="rId89"/>
    <p:sldId id="557" r:id="rId90"/>
    <p:sldId id="558" r:id="rId91"/>
    <p:sldId id="559" r:id="rId92"/>
    <p:sldId id="560" r:id="rId93"/>
    <p:sldId id="561" r:id="rId94"/>
    <p:sldId id="562" r:id="rId95"/>
    <p:sldId id="563" r:id="rId96"/>
    <p:sldId id="564" r:id="rId97"/>
    <p:sldId id="565" r:id="rId98"/>
    <p:sldId id="566" r:id="rId99"/>
    <p:sldId id="567" r:id="rId100"/>
    <p:sldId id="568" r:id="rId101"/>
    <p:sldId id="569" r:id="rId102"/>
    <p:sldId id="572" r:id="rId103"/>
    <p:sldId id="570" r:id="rId104"/>
    <p:sldId id="571" r:id="rId105"/>
    <p:sldId id="573" r:id="rId106"/>
    <p:sldId id="574" r:id="rId107"/>
    <p:sldId id="575" r:id="rId108"/>
    <p:sldId id="576" r:id="rId109"/>
    <p:sldId id="577" r:id="rId110"/>
    <p:sldId id="578" r:id="rId111"/>
    <p:sldId id="579" r:id="rId112"/>
    <p:sldId id="580" r:id="rId113"/>
    <p:sldId id="581" r:id="rId114"/>
    <p:sldId id="582" r:id="rId115"/>
    <p:sldId id="583" r:id="rId116"/>
    <p:sldId id="586" r:id="rId117"/>
    <p:sldId id="584" r:id="rId118"/>
    <p:sldId id="585" r:id="rId119"/>
    <p:sldId id="587" r:id="rId120"/>
    <p:sldId id="588" r:id="rId121"/>
    <p:sldId id="589" r:id="rId122"/>
    <p:sldId id="590" r:id="rId123"/>
    <p:sldId id="591" r:id="rId124"/>
    <p:sldId id="592" r:id="rId125"/>
    <p:sldId id="593" r:id="rId126"/>
    <p:sldId id="596" r:id="rId127"/>
    <p:sldId id="727" r:id="rId128"/>
    <p:sldId id="597" r:id="rId129"/>
    <p:sldId id="642" r:id="rId130"/>
    <p:sldId id="594" r:id="rId131"/>
    <p:sldId id="595" r:id="rId132"/>
    <p:sldId id="598" r:id="rId133"/>
    <p:sldId id="648" r:id="rId134"/>
    <p:sldId id="599" r:id="rId135"/>
    <p:sldId id="604" r:id="rId136"/>
    <p:sldId id="600" r:id="rId137"/>
    <p:sldId id="601" r:id="rId138"/>
    <p:sldId id="602" r:id="rId139"/>
    <p:sldId id="643" r:id="rId140"/>
    <p:sldId id="605" r:id="rId141"/>
    <p:sldId id="606" r:id="rId142"/>
    <p:sldId id="607" r:id="rId143"/>
    <p:sldId id="610" r:id="rId144"/>
    <p:sldId id="644" r:id="rId145"/>
    <p:sldId id="645" r:id="rId146"/>
    <p:sldId id="615" r:id="rId147"/>
    <p:sldId id="616" r:id="rId148"/>
    <p:sldId id="611" r:id="rId149"/>
    <p:sldId id="619" r:id="rId150"/>
    <p:sldId id="612" r:id="rId151"/>
    <p:sldId id="614" r:id="rId152"/>
    <p:sldId id="620" r:id="rId153"/>
    <p:sldId id="613" r:id="rId154"/>
    <p:sldId id="618" r:id="rId155"/>
    <p:sldId id="617" r:id="rId156"/>
    <p:sldId id="621" r:id="rId157"/>
    <p:sldId id="622" r:id="rId158"/>
    <p:sldId id="623" r:id="rId159"/>
    <p:sldId id="624" r:id="rId160"/>
    <p:sldId id="625" r:id="rId161"/>
    <p:sldId id="631" r:id="rId162"/>
    <p:sldId id="627" r:id="rId163"/>
    <p:sldId id="628" r:id="rId164"/>
    <p:sldId id="630" r:id="rId165"/>
    <p:sldId id="629" r:id="rId166"/>
    <p:sldId id="632" r:id="rId167"/>
    <p:sldId id="634" r:id="rId168"/>
    <p:sldId id="633" r:id="rId169"/>
    <p:sldId id="635" r:id="rId170"/>
    <p:sldId id="636" r:id="rId171"/>
    <p:sldId id="637" r:id="rId172"/>
    <p:sldId id="638" r:id="rId173"/>
    <p:sldId id="626" r:id="rId174"/>
    <p:sldId id="942" r:id="rId175"/>
    <p:sldId id="639" r:id="rId176"/>
    <p:sldId id="640" r:id="rId177"/>
    <p:sldId id="641" r:id="rId178"/>
    <p:sldId id="647" r:id="rId179"/>
    <p:sldId id="649" r:id="rId180"/>
    <p:sldId id="652" r:id="rId181"/>
    <p:sldId id="653" r:id="rId182"/>
    <p:sldId id="733" r:id="rId183"/>
    <p:sldId id="734" r:id="rId184"/>
    <p:sldId id="481" r:id="rId185"/>
    <p:sldId id="392" r:id="rId186"/>
    <p:sldId id="439" r:id="rId187"/>
    <p:sldId id="391" r:id="rId188"/>
    <p:sldId id="478" r:id="rId189"/>
    <p:sldId id="422" r:id="rId190"/>
    <p:sldId id="423" r:id="rId191"/>
    <p:sldId id="424" r:id="rId192"/>
    <p:sldId id="425" r:id="rId193"/>
    <p:sldId id="426" r:id="rId194"/>
    <p:sldId id="463" r:id="rId195"/>
    <p:sldId id="427" r:id="rId196"/>
    <p:sldId id="464" r:id="rId197"/>
    <p:sldId id="465" r:id="rId198"/>
    <p:sldId id="466" r:id="rId199"/>
    <p:sldId id="467" r:id="rId200"/>
    <p:sldId id="468" r:id="rId201"/>
    <p:sldId id="469" r:id="rId202"/>
    <p:sldId id="470" r:id="rId203"/>
    <p:sldId id="471" r:id="rId204"/>
    <p:sldId id="472" r:id="rId205"/>
    <p:sldId id="473" r:id="rId206"/>
    <p:sldId id="474" r:id="rId207"/>
    <p:sldId id="475" r:id="rId208"/>
    <p:sldId id="476" r:id="rId209"/>
    <p:sldId id="477" r:id="rId210"/>
    <p:sldId id="479" r:id="rId211"/>
    <p:sldId id="495" r:id="rId212"/>
    <p:sldId id="679" r:id="rId213"/>
    <p:sldId id="680" r:id="rId214"/>
    <p:sldId id="682" r:id="rId215"/>
    <p:sldId id="681" r:id="rId216"/>
    <p:sldId id="678" r:id="rId217"/>
    <p:sldId id="735" r:id="rId218"/>
    <p:sldId id="728" r:id="rId219"/>
    <p:sldId id="729" r:id="rId220"/>
    <p:sldId id="730" r:id="rId221"/>
    <p:sldId id="731" r:id="rId222"/>
    <p:sldId id="732" r:id="rId223"/>
    <p:sldId id="929" r:id="rId224"/>
    <p:sldId id="661" r:id="rId225"/>
    <p:sldId id="662" r:id="rId226"/>
    <p:sldId id="663" r:id="rId227"/>
    <p:sldId id="685" r:id="rId228"/>
    <p:sldId id="687" r:id="rId229"/>
    <p:sldId id="688" r:id="rId230"/>
    <p:sldId id="771" r:id="rId231"/>
    <p:sldId id="772" r:id="rId232"/>
    <p:sldId id="773" r:id="rId233"/>
    <p:sldId id="774" r:id="rId234"/>
    <p:sldId id="775" r:id="rId235"/>
    <p:sldId id="776" r:id="rId236"/>
    <p:sldId id="777" r:id="rId237"/>
    <p:sldId id="779" r:id="rId238"/>
    <p:sldId id="781" r:id="rId239"/>
    <p:sldId id="909" r:id="rId240"/>
    <p:sldId id="928" r:id="rId241"/>
    <p:sldId id="807" r:id="rId242"/>
    <p:sldId id="659" r:id="rId243"/>
    <p:sldId id="910" r:id="rId244"/>
    <p:sldId id="911" r:id="rId245"/>
    <p:sldId id="912" r:id="rId246"/>
    <p:sldId id="693" r:id="rId247"/>
    <p:sldId id="737" r:id="rId248"/>
    <p:sldId id="743" r:id="rId249"/>
    <p:sldId id="744" r:id="rId250"/>
    <p:sldId id="749" r:id="rId251"/>
    <p:sldId id="750" r:id="rId252"/>
    <p:sldId id="745" r:id="rId253"/>
    <p:sldId id="746" r:id="rId254"/>
    <p:sldId id="747" r:id="rId255"/>
    <p:sldId id="751" r:id="rId256"/>
    <p:sldId id="944" r:id="rId257"/>
    <p:sldId id="752" r:id="rId258"/>
    <p:sldId id="753" r:id="rId259"/>
    <p:sldId id="754" r:id="rId260"/>
    <p:sldId id="755" r:id="rId261"/>
    <p:sldId id="756" r:id="rId262"/>
    <p:sldId id="757" r:id="rId263"/>
    <p:sldId id="758" r:id="rId264"/>
    <p:sldId id="759" r:id="rId265"/>
    <p:sldId id="760" r:id="rId266"/>
    <p:sldId id="761" r:id="rId267"/>
    <p:sldId id="762" r:id="rId268"/>
    <p:sldId id="763" r:id="rId269"/>
    <p:sldId id="764" r:id="rId270"/>
    <p:sldId id="765" r:id="rId271"/>
    <p:sldId id="766" r:id="rId272"/>
    <p:sldId id="767" r:id="rId273"/>
    <p:sldId id="768" r:id="rId274"/>
    <p:sldId id="769" r:id="rId275"/>
    <p:sldId id="770" r:id="rId276"/>
    <p:sldId id="782" r:id="rId277"/>
    <p:sldId id="660" r:id="rId278"/>
    <p:sldId id="783" r:id="rId279"/>
    <p:sldId id="784" r:id="rId280"/>
    <p:sldId id="785" r:id="rId281"/>
    <p:sldId id="786" r:id="rId282"/>
    <p:sldId id="787" r:id="rId283"/>
    <p:sldId id="788" r:id="rId284"/>
    <p:sldId id="789" r:id="rId285"/>
    <p:sldId id="790" r:id="rId286"/>
    <p:sldId id="791" r:id="rId287"/>
    <p:sldId id="793" r:id="rId288"/>
    <p:sldId id="794" r:id="rId289"/>
    <p:sldId id="795" r:id="rId290"/>
    <p:sldId id="797" r:id="rId291"/>
    <p:sldId id="804" r:id="rId292"/>
    <p:sldId id="805" r:id="rId293"/>
    <p:sldId id="806" r:id="rId294"/>
    <p:sldId id="796" r:id="rId295"/>
    <p:sldId id="798" r:id="rId296"/>
    <p:sldId id="799" r:id="rId297"/>
    <p:sldId id="800" r:id="rId298"/>
    <p:sldId id="801" r:id="rId299"/>
    <p:sldId id="802" r:id="rId300"/>
    <p:sldId id="809" r:id="rId301"/>
    <p:sldId id="810" r:id="rId302"/>
    <p:sldId id="927" r:id="rId303"/>
    <p:sldId id="930" r:id="rId304"/>
    <p:sldId id="808" r:id="rId305"/>
    <p:sldId id="812" r:id="rId306"/>
    <p:sldId id="913" r:id="rId307"/>
    <p:sldId id="915" r:id="rId308"/>
    <p:sldId id="914" r:id="rId309"/>
    <p:sldId id="829" r:id="rId310"/>
    <p:sldId id="831" r:id="rId311"/>
    <p:sldId id="832" r:id="rId312"/>
    <p:sldId id="833" r:id="rId313"/>
    <p:sldId id="835" r:id="rId314"/>
    <p:sldId id="838" r:id="rId315"/>
    <p:sldId id="839" r:id="rId316"/>
    <p:sldId id="841" r:id="rId317"/>
    <p:sldId id="836" r:id="rId318"/>
    <p:sldId id="837" r:id="rId319"/>
    <p:sldId id="840" r:id="rId320"/>
    <p:sldId id="842" r:id="rId321"/>
    <p:sldId id="843" r:id="rId322"/>
    <p:sldId id="844" r:id="rId323"/>
    <p:sldId id="845" r:id="rId324"/>
    <p:sldId id="846" r:id="rId325"/>
    <p:sldId id="847" r:id="rId326"/>
    <p:sldId id="848" r:id="rId327"/>
    <p:sldId id="849" r:id="rId328"/>
    <p:sldId id="850" r:id="rId329"/>
    <p:sldId id="851" r:id="rId330"/>
    <p:sldId id="852" r:id="rId331"/>
    <p:sldId id="853" r:id="rId332"/>
    <p:sldId id="854" r:id="rId333"/>
    <p:sldId id="858" r:id="rId334"/>
    <p:sldId id="855" r:id="rId335"/>
    <p:sldId id="861" r:id="rId336"/>
    <p:sldId id="862" r:id="rId337"/>
    <p:sldId id="863" r:id="rId338"/>
    <p:sldId id="859" r:id="rId339"/>
    <p:sldId id="860" r:id="rId340"/>
    <p:sldId id="864" r:id="rId341"/>
    <p:sldId id="865" r:id="rId342"/>
    <p:sldId id="866" r:id="rId343"/>
    <p:sldId id="867" r:id="rId344"/>
    <p:sldId id="868" r:id="rId345"/>
    <p:sldId id="869" r:id="rId346"/>
    <p:sldId id="870" r:id="rId347"/>
    <p:sldId id="871" r:id="rId348"/>
    <p:sldId id="872" r:id="rId349"/>
    <p:sldId id="873" r:id="rId350"/>
    <p:sldId id="874" r:id="rId351"/>
    <p:sldId id="875" r:id="rId352"/>
    <p:sldId id="876" r:id="rId353"/>
    <p:sldId id="882" r:id="rId354"/>
    <p:sldId id="883" r:id="rId355"/>
    <p:sldId id="884" r:id="rId356"/>
    <p:sldId id="885" r:id="rId357"/>
    <p:sldId id="886" r:id="rId358"/>
    <p:sldId id="887" r:id="rId359"/>
    <p:sldId id="888" r:id="rId360"/>
    <p:sldId id="889" r:id="rId361"/>
    <p:sldId id="890" r:id="rId362"/>
    <p:sldId id="891" r:id="rId363"/>
    <p:sldId id="892" r:id="rId364"/>
    <p:sldId id="893" r:id="rId365"/>
    <p:sldId id="894" r:id="rId366"/>
    <p:sldId id="895" r:id="rId367"/>
    <p:sldId id="897" r:id="rId368"/>
    <p:sldId id="896" r:id="rId369"/>
    <p:sldId id="878" r:id="rId370"/>
    <p:sldId id="881" r:id="rId371"/>
    <p:sldId id="879" r:id="rId372"/>
    <p:sldId id="880" r:id="rId373"/>
    <p:sldId id="931" r:id="rId374"/>
    <p:sldId id="932" r:id="rId375"/>
    <p:sldId id="926" r:id="rId376"/>
    <p:sldId id="933" r:id="rId377"/>
    <p:sldId id="899" r:id="rId378"/>
    <p:sldId id="651" r:id="rId379"/>
    <p:sldId id="646" r:id="rId380"/>
    <p:sldId id="922" r:id="rId381"/>
    <p:sldId id="920" r:id="rId382"/>
    <p:sldId id="921" r:id="rId383"/>
    <p:sldId id="923" r:id="rId384"/>
    <p:sldId id="924" r:id="rId385"/>
    <p:sldId id="925" r:id="rId386"/>
    <p:sldId id="898" r:id="rId387"/>
    <p:sldId id="900" r:id="rId388"/>
    <p:sldId id="901" r:id="rId389"/>
    <p:sldId id="902" r:id="rId390"/>
    <p:sldId id="903" r:id="rId391"/>
    <p:sldId id="904" r:id="rId392"/>
    <p:sldId id="905" r:id="rId393"/>
    <p:sldId id="906" r:id="rId394"/>
    <p:sldId id="907" r:id="rId395"/>
    <p:sldId id="908" r:id="rId396"/>
    <p:sldId id="945" r:id="rId397"/>
    <p:sldId id="946" r:id="rId398"/>
    <p:sldId id="916" r:id="rId399"/>
    <p:sldId id="917" r:id="rId400"/>
    <p:sldId id="918" r:id="rId401"/>
    <p:sldId id="919" r:id="rId402"/>
    <p:sldId id="934" r:id="rId403"/>
    <p:sldId id="276" r:id="rId40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E236"/>
    <a:srgbClr val="4472C4"/>
    <a:srgbClr val="DFB70B"/>
    <a:srgbClr val="8D5186"/>
    <a:srgbClr val="F6D882"/>
    <a:srgbClr val="87F1DF"/>
    <a:srgbClr val="8BED97"/>
    <a:srgbClr val="87C911"/>
    <a:srgbClr val="DE3A61"/>
    <a:srgbClr val="D03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367" Type="http://schemas.openxmlformats.org/officeDocument/2006/relationships/slide" Target="slides/slide366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378" Type="http://schemas.openxmlformats.org/officeDocument/2006/relationships/slide" Target="slides/slide377.xml"/><Relationship Id="rId399" Type="http://schemas.openxmlformats.org/officeDocument/2006/relationships/slide" Target="slides/slide398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notesMaster" Target="notesMasters/notesMaster1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presProps" Target="presProps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theme" Target="theme/theme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tableStyles" Target="tableStyles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CC384F3-3354-49B5-9FB2-5003CE0215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3928598-C951-4F12-A1C2-5D2E26CADF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E4C83-8F64-4E29-91B9-0017BF1F34A9}" type="datetimeFigureOut">
              <a:rPr lang="en-US" smtClean="0"/>
              <a:t>5/4/2019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45B1CF-C6B2-4C46-84FD-6EAF541AAE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E82A90D-28E7-43DA-B33D-CB116BFB22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437D4-F5B2-4068-998F-6C4F47041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4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A45D3-9EDB-4B35-90F9-382768275B83}" type="datetimeFigureOut">
              <a:rPr lang="en-US" smtClean="0"/>
              <a:t>5/4/2019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C78C7-0E09-422F-A949-E582D1091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0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5B87A6-8B3D-429B-8F2E-01782DCE3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dirty="0"/>
              <a:t>按一下以編輯母片標題樣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A343A09-1A04-4028-BA2C-C98585BB7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D317D1-BFF9-4421-A46A-93FC5ED6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A6C6B8C-DB2D-4316-B006-C8D85BD4E23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24000" y="3521471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1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B75D2C-D79B-43F2-8C38-AC276A70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3A1B8C0-29C1-4EB8-B015-A6E7B2E06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029988-6E18-4481-99ED-516887D5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4C9D97-6ACC-4A89-82FF-9ED0B649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6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0159CE7-D887-49D7-A385-8DE2DF901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BDE4A0-B5DB-4B83-80F5-7E0736563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417E0E-0028-4513-AB03-C3667ABC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413E9A-5871-4DD7-96FB-FFF0873F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36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BE7398-53F8-49BB-AC5C-189C6FCE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045342-229F-4A39-8D5B-C051DB4C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 marL="685800" indent="-228600">
              <a:buFont typeface="微軟正黑體" panose="020B0604030504040204" pitchFamily="34" charset="-120"/>
              <a:buChar char="-"/>
              <a:defRPr sz="3200"/>
            </a:lvl2pPr>
            <a:lvl3pPr>
              <a:defRPr sz="2800"/>
            </a:lvl3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CCCD90-A681-452A-8E20-8F7F5C54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17F5B8-D67F-4132-BF01-5C79E30809A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38200" y="1554163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894075FE-947A-43ED-8BEF-29EB0E8CC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Made by </a:t>
            </a:r>
            <a:r>
              <a:rPr lang="zh-TW" altLang="en-US" dirty="0"/>
              <a:t>培訓團隊群</a:t>
            </a:r>
          </a:p>
        </p:txBody>
      </p:sp>
    </p:spTree>
    <p:extLst>
      <p:ext uri="{BB962C8B-B14F-4D97-AF65-F5344CB8AC3E}">
        <p14:creationId xmlns:p14="http://schemas.microsoft.com/office/powerpoint/2010/main" val="322871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91AC43-379A-4259-8495-8AE2D147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BF5005-F1A6-4448-8478-D0D324970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093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5ECC15-34DF-49D7-B640-F5254FD9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052BD61-1DDD-49FB-AF6D-A64EA0DAD50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31850" y="4535686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F74A7EF0-4D44-4D66-AFC5-5711BEE25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Made by </a:t>
            </a:r>
            <a:r>
              <a:rPr lang="zh-TW" altLang="en-US" dirty="0"/>
              <a:t>培訓團隊群</a:t>
            </a:r>
          </a:p>
        </p:txBody>
      </p:sp>
    </p:spTree>
    <p:extLst>
      <p:ext uri="{BB962C8B-B14F-4D97-AF65-F5344CB8AC3E}">
        <p14:creationId xmlns:p14="http://schemas.microsoft.com/office/powerpoint/2010/main" val="425695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AD6593-D730-4F0D-8131-F82FECF6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6AD425-FFA0-4BD7-9DAA-0A969909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C29B846-C36F-4AB5-B5C3-AFF6A5A19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F2B959-45F3-4686-9109-D81DECB6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AED642-5723-4100-8F51-3A020591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98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85E793-29ED-4F52-8A72-F47E0654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EB8252-259F-4702-A60F-FB8BD4A04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F04AAC-3D99-4A4B-BC65-01A81021B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07FF9DA-9D67-4067-8DF6-B0A00982E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29792DE-A5D1-4AD8-8033-F27876EB9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F341D40-06BC-46CE-B3FB-26960C41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C9F49EF-88AE-4240-911E-E64FE211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99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FC912B-D046-40C5-8994-8F4825C8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021ADCC-A8BF-4305-8FCB-E42883AD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C983390-D983-469F-92B3-0FB55135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311577-74CC-480B-BC62-3C7DE029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A413EF-8CBB-4E3A-A1B3-BC0D71D2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32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C8D31A-6860-4327-ADC2-879E175B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D8AA78-38D4-4408-82E4-84667E93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C90444-56BB-4C3D-8867-E248858E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742781-B003-47CA-BA87-A593115E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E34C80-5C1A-4EC1-9AA9-D3A5937A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02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CA8CB9-C3FC-44F6-A59F-696AC9C6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D57401B-88D5-4358-B70C-00482349D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65C8D1-9846-4761-A31E-007DC878B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8AE608-E16B-4519-899F-45220F09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9A7A2DF-B5CC-4B17-BC44-6957DE2D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73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00597546-5ED0-4282-9109-BD9734F625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1B28E0D-89FB-4A92-BBFE-EDFCD8BC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552B89-BA26-4DDE-A8CA-805DB272C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571A9B-7025-4626-B816-04D8C6C70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30732C2F-983F-4884-9153-3D889E25B9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288" y="6219031"/>
            <a:ext cx="3887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i="1" dirty="0">
                <a:solidFill>
                  <a:srgbClr val="898989"/>
                </a:solidFill>
                <a:latin typeface="微軟正黑體" panose="020B0604030504040204" pitchFamily="34" charset="-120"/>
              </a:rPr>
              <a:t>Competitive  Programming</a:t>
            </a:r>
            <a:endParaRPr lang="en-US" altLang="zh-TW" sz="1200" dirty="0">
              <a:latin typeface="微軟正黑體" panose="020B0604030504040204" pitchFamily="34" charset="-120"/>
            </a:endParaRPr>
          </a:p>
        </p:txBody>
      </p:sp>
      <p:sp>
        <p:nvSpPr>
          <p:cNvPr id="9" name="日期版面配置區 3">
            <a:extLst>
              <a:ext uri="{FF2B5EF4-FFF2-40B4-BE49-F238E27FC236}">
                <a16:creationId xmlns:a16="http://schemas.microsoft.com/office/drawing/2014/main" id="{748ED93B-D013-498F-9761-B9D2E292E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5288" y="6448425"/>
            <a:ext cx="23764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b="1" i="1" dirty="0">
                <a:solidFill>
                  <a:srgbClr val="898989"/>
                </a:solidFill>
              </a:rPr>
              <a:t>2019</a:t>
            </a:r>
            <a:r>
              <a:rPr lang="zh-TW" altLang="en-US" b="1" i="1" dirty="0">
                <a:solidFill>
                  <a:srgbClr val="898989"/>
                </a:solidFill>
              </a:rPr>
              <a:t>年</a:t>
            </a:r>
            <a:r>
              <a:rPr lang="en-US" altLang="zh-TW" b="1" i="1" dirty="0">
                <a:solidFill>
                  <a:srgbClr val="898989"/>
                </a:solidFill>
              </a:rPr>
              <a:t>2</a:t>
            </a:r>
            <a:r>
              <a:rPr lang="zh-TW" altLang="en-US" b="1" i="1" dirty="0">
                <a:solidFill>
                  <a:srgbClr val="898989"/>
                </a:solidFill>
              </a:rPr>
              <a:t>月</a:t>
            </a:r>
            <a:r>
              <a:rPr lang="en-US" altLang="zh-TW" b="1" i="1" dirty="0">
                <a:solidFill>
                  <a:srgbClr val="898989"/>
                </a:solidFill>
              </a:rPr>
              <a:t>27</a:t>
            </a:r>
            <a:r>
              <a:rPr lang="zh-TW" altLang="en-US" b="1" i="1" dirty="0">
                <a:solidFill>
                  <a:srgbClr val="898989"/>
                </a:solidFill>
              </a:rPr>
              <a:t>日星期三</a:t>
            </a:r>
            <a:endParaRPr lang="en-US" altLang="zh-TW" b="1" i="1" dirty="0">
              <a:solidFill>
                <a:srgbClr val="898989"/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CA2AC4-AFC6-49B8-B44E-114093D0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Made by </a:t>
            </a:r>
            <a:r>
              <a:rPr lang="zh-TW" altLang="en-US" dirty="0"/>
              <a:t>培訓團隊群</a:t>
            </a:r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FF26AE15-66AD-407A-9775-87F968DC142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Made by </a:t>
            </a:r>
            <a:r>
              <a:rPr lang="zh-TW" altLang="en-US"/>
              <a:t>培訓團隊群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0AD78CA-FF7F-424B-BEE4-5FCF96CC4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30952" b="29893"/>
          <a:stretch/>
        </p:blipFill>
        <p:spPr>
          <a:xfrm>
            <a:off x="11427417" y="6330120"/>
            <a:ext cx="764583" cy="3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5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altLang="en-US" sz="36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32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2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dirty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://judge.u-aizu.ac.jp/onlinejudge/description.jsp?id=1280" TargetMode="External"/><Relationship Id="rId2" Type="http://schemas.openxmlformats.org/officeDocument/2006/relationships/hyperlink" Target="https://uva.onlinejudge.org/external/103/10369.pdf" TargetMode="Externa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hyperlink" Target="http://poj.org/problem?id=3255" TargetMode="External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hyperlink" Target="https://uva.onlinejudge.org/external/5/558.pdf" TargetMode="Externa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AB24A-E99E-49D8-84E2-C381A7BF5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5657"/>
            <a:ext cx="8614788" cy="2253343"/>
          </a:xfrm>
        </p:spPr>
        <p:txBody>
          <a:bodyPr>
            <a:normAutofit/>
          </a:bodyPr>
          <a:lstStyle/>
          <a:p>
            <a:br>
              <a:rPr lang="en-US" altLang="zh-TW" sz="4400" dirty="0"/>
            </a:br>
            <a:r>
              <a:rPr lang="en-US" altLang="zh-TW" sz="4400" dirty="0"/>
              <a:t>Advanced </a:t>
            </a:r>
            <a:br>
              <a:rPr lang="en-US" altLang="zh-TW" sz="4400" dirty="0"/>
            </a:br>
            <a:r>
              <a:rPr lang="en-US" altLang="zh-TW" sz="4400" dirty="0"/>
              <a:t>Competitive Programming</a:t>
            </a:r>
            <a:endParaRPr lang="zh-TW" altLang="en-US" sz="44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536DEF2-AAE6-4D15-BCF8-A5DCB1235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21209"/>
          </a:xfrm>
        </p:spPr>
        <p:txBody>
          <a:bodyPr>
            <a:normAutofit fontScale="92500" lnSpcReduction="20000"/>
          </a:bodyPr>
          <a:lstStyle/>
          <a:p>
            <a:endParaRPr lang="en-US" altLang="zh-TW" dirty="0"/>
          </a:p>
          <a:p>
            <a:r>
              <a:rPr lang="zh-TW" altLang="en-US" dirty="0"/>
              <a:t>國立成功大學</a:t>
            </a:r>
            <a:r>
              <a:rPr lang="en-US" altLang="zh-TW" dirty="0"/>
              <a:t>ACM-ICPC</a:t>
            </a:r>
            <a:r>
              <a:rPr lang="zh-TW" altLang="en-US" dirty="0"/>
              <a:t>程式競賽培訓隊</a:t>
            </a:r>
          </a:p>
          <a:p>
            <a:r>
              <a:rPr lang="en-US" altLang="zh-TW" dirty="0"/>
              <a:t>nckuacm@imslab.org</a:t>
            </a:r>
          </a:p>
          <a:p>
            <a:endParaRPr lang="en-US" altLang="zh-TW" dirty="0"/>
          </a:p>
          <a:p>
            <a:r>
              <a:rPr lang="en-US" altLang="zh-TW" dirty="0"/>
              <a:t>Department of Computer Science and Information Engineering</a:t>
            </a:r>
          </a:p>
          <a:p>
            <a:r>
              <a:rPr lang="en-US" altLang="zh-TW" dirty="0"/>
              <a:t>National Cheng Kung University</a:t>
            </a:r>
          </a:p>
          <a:p>
            <a:r>
              <a:rPr lang="en-US" altLang="zh-TW" dirty="0"/>
              <a:t>Tainan, Taiwan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135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道路 </a:t>
            </a:r>
            <a:r>
              <a:rPr lang="en-US" altLang="zh-TW" dirty="0"/>
              <a:t>(walk)</a:t>
            </a:r>
            <a:r>
              <a:rPr lang="zh-TW" altLang="en-US" dirty="0"/>
              <a:t>： 點邊相間的序列</a:t>
            </a:r>
          </a:p>
        </p:txBody>
      </p:sp>
    </p:spTree>
    <p:extLst>
      <p:ext uri="{BB962C8B-B14F-4D97-AF65-F5344CB8AC3E}">
        <p14:creationId xmlns:p14="http://schemas.microsoft.com/office/powerpoint/2010/main" val="7324938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31236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F988FF3E-9E5B-4638-B5F4-84F6E87A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28" y="3922026"/>
            <a:ext cx="2570849" cy="257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364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8240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71355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7063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11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1286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807849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7651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6658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28812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6834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363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道路 </a:t>
            </a:r>
            <a:r>
              <a:rPr lang="en-US" altLang="zh-TW" dirty="0"/>
              <a:t>(walk)</a:t>
            </a:r>
            <a:r>
              <a:rPr lang="zh-TW" altLang="en-US" dirty="0"/>
              <a:t>： 點邊相間的序列 </a:t>
            </a:r>
            <a:r>
              <a:rPr lang="en-US" altLang="zh-TW" dirty="0"/>
              <a:t>e.g. </a:t>
            </a:r>
            <a:r>
              <a:rPr lang="zh-TW" altLang="zh-TW" sz="3200" dirty="0">
                <a:solidFill>
                  <a:srgbClr val="333333"/>
                </a:solidFill>
                <a:latin typeface="Arial" panose="020B0604020202020204" pitchFamily="34" charset="0"/>
                <a:ea typeface="-apple-system"/>
              </a:rPr>
              <a:t> 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0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..</a:t>
            </a:r>
            <a:r>
              <a:rPr lang="en-US" altLang="zh-TW" dirty="0">
                <a:solidFill>
                  <a:srgbClr val="333333"/>
                </a:solidFill>
              </a:rPr>
              <a:t>.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081581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25917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6568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9286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486078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0595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3338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55319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4180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642403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35966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4354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49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道路 </a:t>
            </a:r>
            <a:r>
              <a:rPr lang="en-US" altLang="zh-TW" dirty="0"/>
              <a:t>(walk)</a:t>
            </a:r>
            <a:r>
              <a:rPr lang="zh-TW" altLang="en-US" dirty="0"/>
              <a:t>： 點邊相間的序列 </a:t>
            </a:r>
            <a:r>
              <a:rPr lang="en-US" altLang="zh-TW" dirty="0"/>
              <a:t>e.g. </a:t>
            </a:r>
            <a:r>
              <a:rPr lang="zh-TW" altLang="zh-TW" sz="3200" dirty="0">
                <a:solidFill>
                  <a:srgbClr val="333333"/>
                </a:solidFill>
                <a:latin typeface="Arial" panose="020B0604020202020204" pitchFamily="34" charset="0"/>
                <a:ea typeface="-apple-system"/>
              </a:rPr>
              <a:t> 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0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..</a:t>
            </a:r>
            <a:r>
              <a:rPr lang="en-US" altLang="zh-TW" dirty="0">
                <a:solidFill>
                  <a:srgbClr val="333333"/>
                </a:solidFill>
              </a:rPr>
              <a:t>.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endParaRPr lang="en-US" altLang="zh-TW" dirty="0"/>
          </a:p>
          <a:p>
            <a:r>
              <a:rPr lang="zh-TW" altLang="en-US" dirty="0"/>
              <a:t>路徑 </a:t>
            </a:r>
            <a:r>
              <a:rPr lang="en-US" altLang="zh-TW" dirty="0"/>
              <a:t>(path)</a:t>
            </a:r>
            <a:r>
              <a:rPr lang="zh-TW" altLang="en-US" dirty="0"/>
              <a:t>： 點不重複的</a:t>
            </a:r>
            <a:r>
              <a:rPr lang="zh-TW" altLang="en-US" b="1" dirty="0"/>
              <a:t>道路</a:t>
            </a:r>
            <a:endParaRPr lang="en-US" altLang="zh-TW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768457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205493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69327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6848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65101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24558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遍歷完成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7F3A0B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1" lang="ja-JP" altLang="en-US" sz="2400" b="1" kern="1200" dirty="0">
                        <a:solidFill>
                          <a:srgbClr val="7F3A0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1798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6793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若使用 </a:t>
            </a:r>
            <a:r>
              <a:rPr lang="en-US" altLang="zh-TW" dirty="0">
                <a:cs typeface="+mj-cs"/>
              </a:rPr>
              <a:t>DFS </a:t>
            </a:r>
            <a:r>
              <a:rPr lang="zh-TW" altLang="en-US" dirty="0">
                <a:cs typeface="+mj-cs"/>
              </a:rPr>
              <a:t>判斷兩點是否屬於同個連通塊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則最終複雜度為 </a:t>
            </a:r>
            <a:r>
              <a:rPr lang="en-US" altLang="ja-JP" dirty="0"/>
              <a:t>O(|E|</a:t>
            </a:r>
            <a:r>
              <a:rPr lang="en-US" altLang="ja-JP" baseline="30000" dirty="0"/>
              <a:t>2</a:t>
            </a:r>
            <a:r>
              <a:rPr lang="en-US" altLang="ja-JP" dirty="0"/>
              <a:t>)</a:t>
            </a:r>
          </a:p>
          <a:p>
            <a:pPr lvl="1" fontAlgn="base">
              <a:spcAft>
                <a:spcPct val="0"/>
              </a:spcAft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枚舉每個邊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cs typeface="+mj-cs"/>
              </a:rPr>
              <a:t>O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(|E|)</a:t>
            </a:r>
            <a:endParaRPr lang="en-US" altLang="ja-JP" dirty="0">
              <a:solidFill>
                <a:schemeClr val="bg1">
                  <a:lumMod val="75000"/>
                </a:schemeClr>
              </a:solidFill>
              <a:cs typeface="+mj-cs"/>
            </a:endParaRPr>
          </a:p>
          <a:p>
            <a:pPr lvl="1" fontAlgn="base">
              <a:spcAft>
                <a:spcPct val="0"/>
              </a:spcAft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DFS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 將連通塊上的邊都拜訪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O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(|E|)</a:t>
            </a:r>
            <a:endParaRPr lang="en-US" altLang="en-US" dirty="0">
              <a:solidFill>
                <a:schemeClr val="bg1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965192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是否為同個連通塊，是一個分類問題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兩連通塊獨立 </a:t>
            </a:r>
            <a:r>
              <a:rPr lang="ja-JP" altLang="en-US" dirty="0"/>
              <a:t>⟺ </a:t>
            </a:r>
            <a:r>
              <a:rPr lang="zh-TW" altLang="en-US" dirty="0">
                <a:cs typeface="+mj-cs"/>
              </a:rPr>
              <a:t>彼此間沒有重複的點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078329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是否為同個連通塊，是一個分類問題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兩連通塊</a:t>
            </a:r>
            <a:r>
              <a:rPr lang="zh-TW" altLang="en-US" b="1" dirty="0">
                <a:cs typeface="+mj-cs"/>
              </a:rPr>
              <a:t>獨立</a:t>
            </a:r>
            <a:r>
              <a:rPr lang="zh-TW" altLang="en-US" dirty="0">
                <a:cs typeface="+mj-cs"/>
              </a:rPr>
              <a:t> </a:t>
            </a:r>
            <a:r>
              <a:rPr lang="ja-JP" altLang="en-US" dirty="0"/>
              <a:t>⟺ </a:t>
            </a:r>
            <a:r>
              <a:rPr lang="zh-TW" altLang="en-US" dirty="0">
                <a:cs typeface="+mj-cs"/>
              </a:rPr>
              <a:t>彼此間</a:t>
            </a:r>
            <a:r>
              <a:rPr lang="zh-TW" altLang="en-US" b="1" dirty="0">
                <a:cs typeface="+mj-cs"/>
              </a:rPr>
              <a:t>沒有重複</a:t>
            </a:r>
            <a:r>
              <a:rPr lang="zh-TW" altLang="en-US" dirty="0">
                <a:cs typeface="+mj-cs"/>
              </a:rPr>
              <a:t>的點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cs typeface="+mj-cs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837E750-90DF-4303-8EA8-44F1B58D74E0}"/>
              </a:ext>
            </a:extLst>
          </p:cNvPr>
          <p:cNvSpPr/>
          <p:nvPr/>
        </p:nvSpPr>
        <p:spPr>
          <a:xfrm>
            <a:off x="4369553" y="3025736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5687905-380F-4557-8ADC-D3B0B48AAF94}"/>
              </a:ext>
            </a:extLst>
          </p:cNvPr>
          <p:cNvSpPr/>
          <p:nvPr/>
        </p:nvSpPr>
        <p:spPr>
          <a:xfrm>
            <a:off x="9031299" y="2526475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8FA72D8-E0FC-4DD2-9827-9709ACF046DD}"/>
              </a:ext>
            </a:extLst>
          </p:cNvPr>
          <p:cNvSpPr/>
          <p:nvPr/>
        </p:nvSpPr>
        <p:spPr>
          <a:xfrm>
            <a:off x="9918174" y="3524997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0F6620A6-F899-4308-B43E-6E8BCCA45851}"/>
              </a:ext>
            </a:extLst>
          </p:cNvPr>
          <p:cNvSpPr/>
          <p:nvPr/>
        </p:nvSpPr>
        <p:spPr>
          <a:xfrm>
            <a:off x="8908651" y="5168390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77047C6-FD54-4DE5-802E-22C7E473DE41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DA619A99-A2E4-4CA3-8188-C9DBF4D3CF07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8DFD9C1E-AE64-4F14-8181-8975D891069D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09EB931C-1B05-48CA-8F2C-E15BED84BA13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9648430" y="3143606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0D90C2-E355-4797-BF74-25A56A60957A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2741434" y="3387243"/>
            <a:ext cx="1628119" cy="49720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69D02EC5-0C24-4264-AC09-CAEE5DC1F27D}"/>
              </a:ext>
            </a:extLst>
          </p:cNvPr>
          <p:cNvCxnSpPr>
            <a:cxnSpLocks/>
            <a:stCxn id="7" idx="4"/>
            <a:endCxn id="8" idx="7"/>
          </p:cNvCxnSpPr>
          <p:nvPr/>
        </p:nvCxnSpPr>
        <p:spPr>
          <a:xfrm flipH="1">
            <a:off x="9525782" y="4248011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C937ED8F-EFB6-40AA-A142-9463EF841746}"/>
              </a:ext>
            </a:extLst>
          </p:cNvPr>
          <p:cNvCxnSpPr>
            <a:cxnSpLocks/>
            <a:stCxn id="10" idx="1"/>
            <a:endCxn id="4" idx="5"/>
          </p:cNvCxnSpPr>
          <p:nvPr/>
        </p:nvCxnSpPr>
        <p:spPr>
          <a:xfrm flipH="1" flipV="1">
            <a:off x="4986684" y="3642867"/>
            <a:ext cx="1780513" cy="155739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DC5B3FE6-E397-4EB1-9C21-F1859C94A34B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26">
            <a:extLst>
              <a:ext uri="{FF2B5EF4-FFF2-40B4-BE49-F238E27FC236}">
                <a16:creationId xmlns:a16="http://schemas.microsoft.com/office/drawing/2014/main" id="{4BBC5ED6-300D-43E6-9C26-920312D8BD55}"/>
              </a:ext>
            </a:extLst>
          </p:cNvPr>
          <p:cNvSpPr/>
          <p:nvPr/>
        </p:nvSpPr>
        <p:spPr>
          <a:xfrm>
            <a:off x="6414477" y="507298"/>
            <a:ext cx="723014" cy="723014"/>
          </a:xfrm>
          <a:prstGeom prst="ellipse">
            <a:avLst/>
          </a:prstGeom>
          <a:solidFill>
            <a:srgbClr val="4472C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09541456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是否為同個連通塊，是一個分類問題</a:t>
            </a:r>
            <a:endParaRPr lang="en-US" altLang="zh-TW" dirty="0">
              <a:solidFill>
                <a:schemeClr val="bg1">
                  <a:lumMod val="75000"/>
                </a:schemeClr>
              </a:solidFill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兩連通塊獨立 </a:t>
            </a:r>
            <a:r>
              <a:rPr lang="ja-JP" altLang="en-US" dirty="0">
                <a:solidFill>
                  <a:schemeClr val="bg1">
                    <a:lumMod val="75000"/>
                  </a:schemeClr>
                </a:solidFill>
              </a:rPr>
              <a:t>⟺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彼此間沒有重複的點</a:t>
            </a:r>
            <a:endParaRPr lang="en-US" altLang="zh-TW" dirty="0">
              <a:solidFill>
                <a:schemeClr val="bg1">
                  <a:lumMod val="75000"/>
                </a:schemeClr>
              </a:solidFill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en-US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也就是說，連通塊們是個 </a:t>
            </a:r>
            <a:r>
              <a:rPr lang="en-US" altLang="zh-TW" dirty="0">
                <a:cs typeface="+mj-cs"/>
              </a:rPr>
              <a:t>Disjoint Sets</a:t>
            </a: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可以用 </a:t>
            </a:r>
            <a:r>
              <a:rPr lang="en-US" altLang="zh-TW" dirty="0">
                <a:cs typeface="+mj-cs"/>
              </a:rPr>
              <a:t>Union-Find Forest </a:t>
            </a:r>
            <a:r>
              <a:rPr lang="zh-TW" altLang="en-US" dirty="0">
                <a:cs typeface="+mj-cs"/>
              </a:rPr>
              <a:t>改善複雜度</a:t>
            </a:r>
            <a:endParaRPr lang="en-US" altLang="zh-TW" dirty="0">
              <a:cs typeface="+mj-cs"/>
            </a:endParaRP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第四週教材中有 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</a:rPr>
              <a:t>Union-Find Forest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</a:rPr>
              <a:t>的介紹</a:t>
            </a:r>
            <a:endParaRPr lang="en-US" altLang="zh-TW" dirty="0">
              <a:solidFill>
                <a:schemeClr val="bg1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953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道路 </a:t>
            </a:r>
            <a:r>
              <a:rPr lang="en-US" altLang="zh-TW" dirty="0"/>
              <a:t>(walk)</a:t>
            </a:r>
            <a:r>
              <a:rPr lang="zh-TW" altLang="en-US" dirty="0"/>
              <a:t>： 點邊相間的序列 </a:t>
            </a:r>
            <a:r>
              <a:rPr lang="en-US" altLang="zh-TW" dirty="0"/>
              <a:t>e.g. </a:t>
            </a:r>
            <a:r>
              <a:rPr lang="zh-TW" altLang="zh-TW" sz="3200" dirty="0">
                <a:solidFill>
                  <a:srgbClr val="333333"/>
                </a:solidFill>
                <a:latin typeface="Arial" panose="020B0604020202020204" pitchFamily="34" charset="0"/>
                <a:ea typeface="-apple-system"/>
              </a:rPr>
              <a:t> 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0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1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2</a:t>
            </a:r>
            <a:r>
              <a:rPr lang="zh-TW" altLang="zh-TW" dirty="0">
                <a:solidFill>
                  <a:srgbClr val="333333"/>
                </a:solidFill>
              </a:rPr>
              <a:t>..</a:t>
            </a:r>
            <a:r>
              <a:rPr lang="en-US" altLang="zh-TW" dirty="0">
                <a:solidFill>
                  <a:srgbClr val="333333"/>
                </a:solidFill>
              </a:rPr>
              <a:t>.</a:t>
            </a:r>
            <a:r>
              <a:rPr lang="zh-TW" altLang="zh-TW" dirty="0">
                <a:solidFill>
                  <a:srgbClr val="333333"/>
                </a:solidFill>
              </a:rPr>
              <a:t>e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r>
              <a:rPr lang="zh-TW" altLang="zh-TW" dirty="0">
                <a:solidFill>
                  <a:srgbClr val="333333"/>
                </a:solidFill>
              </a:rPr>
              <a:t>v</a:t>
            </a:r>
            <a:r>
              <a:rPr lang="zh-TW" altLang="zh-TW" baseline="-25000" dirty="0">
                <a:solidFill>
                  <a:srgbClr val="333333"/>
                </a:solidFill>
              </a:rPr>
              <a:t>n</a:t>
            </a:r>
            <a:endParaRPr lang="en-US" altLang="zh-TW" dirty="0"/>
          </a:p>
          <a:p>
            <a:r>
              <a:rPr lang="zh-TW" altLang="en-US" dirty="0"/>
              <a:t>路徑 </a:t>
            </a:r>
            <a:r>
              <a:rPr lang="en-US" altLang="zh-TW" dirty="0"/>
              <a:t>(path)</a:t>
            </a:r>
            <a:r>
              <a:rPr lang="zh-TW" altLang="en-US" dirty="0"/>
              <a:t>： 點不重複的道路</a:t>
            </a:r>
            <a:endParaRPr lang="en-US" altLang="zh-TW" dirty="0"/>
          </a:p>
          <a:p>
            <a:r>
              <a:rPr lang="zh-TW" altLang="en-US" dirty="0"/>
              <a:t>環 </a:t>
            </a:r>
            <a:r>
              <a:rPr lang="en-US" altLang="zh-TW" dirty="0"/>
              <a:t>(cycle)</a:t>
            </a:r>
            <a:r>
              <a:rPr lang="zh-TW" altLang="en-US" dirty="0"/>
              <a:t>： 把路徑的</a:t>
            </a:r>
            <a:r>
              <a:rPr lang="zh-TW" altLang="en-US" b="1" dirty="0"/>
              <a:t>起</a:t>
            </a:r>
            <a:r>
              <a:rPr lang="zh-TW" altLang="en-US" dirty="0"/>
              <a:t>點與</a:t>
            </a:r>
            <a:r>
              <a:rPr lang="zh-TW" altLang="en-US" b="1" dirty="0"/>
              <a:t>終</a:t>
            </a:r>
            <a:r>
              <a:rPr lang="zh-TW" altLang="en-US" dirty="0"/>
              <a:t>點連接起來</a:t>
            </a:r>
          </a:p>
        </p:txBody>
      </p:sp>
    </p:spTree>
    <p:extLst>
      <p:ext uri="{BB962C8B-B14F-4D97-AF65-F5344CB8AC3E}">
        <p14:creationId xmlns:p14="http://schemas.microsoft.com/office/powerpoint/2010/main" val="400495339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bool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cmp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const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edge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&amp;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const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edge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&amp;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B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return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A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B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en-US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2281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zh-TW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// </a:t>
            </a:r>
            <a:r>
              <a:rPr lang="zh-TW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邊集合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sort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begin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end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cmp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 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a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Find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b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Find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b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Union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cost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MST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emplace_back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3306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用 </a:t>
            </a:r>
            <a:r>
              <a:rPr lang="en-US" altLang="zh-TW" dirty="0">
                <a:cs typeface="+mj-cs"/>
              </a:rPr>
              <a:t>Union-Find Forest </a:t>
            </a:r>
            <a:r>
              <a:rPr lang="zh-TW" altLang="en-US" dirty="0">
                <a:cs typeface="+mj-cs"/>
              </a:rPr>
              <a:t>改善複雜度</a:t>
            </a: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en-US" altLang="zh-TW" dirty="0">
              <a:cs typeface="+mj-cs"/>
            </a:endParaRPr>
          </a:p>
          <a:p>
            <a:pPr marL="0" indent="0" fontAlgn="base">
              <a:spcAft>
                <a:spcPct val="0"/>
              </a:spcAft>
              <a:buNone/>
            </a:pPr>
            <a:r>
              <a:rPr lang="zh-TW" altLang="en-US" dirty="0">
                <a:cs typeface="+mj-cs"/>
              </a:rPr>
              <a:t>複雜度為 </a:t>
            </a:r>
            <a:r>
              <a:rPr lang="en-US" altLang="zh-TW" dirty="0">
                <a:cs typeface="+mj-cs"/>
              </a:rPr>
              <a:t>O(|E|log</a:t>
            </a:r>
            <a:r>
              <a:rPr lang="en-US" altLang="zh-TW" baseline="-25000" dirty="0">
                <a:cs typeface="+mj-cs"/>
              </a:rPr>
              <a:t>2</a:t>
            </a:r>
            <a:r>
              <a:rPr lang="en-US" altLang="zh-TW" dirty="0">
                <a:cs typeface="+mj-cs"/>
              </a:rPr>
              <a:t>|E|</a:t>
            </a:r>
            <a:r>
              <a:rPr lang="zh-TW" altLang="en-US" dirty="0">
                <a:cs typeface="+mj-cs"/>
              </a:rPr>
              <a:t> </a:t>
            </a:r>
            <a:r>
              <a:rPr lang="en-US" altLang="zh-TW" dirty="0">
                <a:cs typeface="+mj-cs"/>
              </a:rPr>
              <a:t>+</a:t>
            </a:r>
            <a:r>
              <a:rPr lang="zh-TW" altLang="en-US" dirty="0">
                <a:cs typeface="+mj-cs"/>
              </a:rPr>
              <a:t> </a:t>
            </a:r>
            <a:r>
              <a:rPr lang="en-US" altLang="zh-TW" dirty="0">
                <a:cs typeface="+mj-cs"/>
              </a:rPr>
              <a:t>|E|</a:t>
            </a:r>
            <a:r>
              <a:rPr lang="ja-JP" altLang="ja-JP" dirty="0">
                <a:cs typeface="+mj-cs"/>
              </a:rPr>
              <a:t>⋅</a:t>
            </a:r>
            <a:r>
              <a:rPr lang="el-GR" altLang="ja-JP" dirty="0">
                <a:cs typeface="+mj-cs"/>
              </a:rPr>
              <a:t> α</a:t>
            </a:r>
            <a:r>
              <a:rPr lang="en-US" altLang="ja-JP" dirty="0">
                <a:cs typeface="+mj-cs"/>
              </a:rPr>
              <a:t>)</a:t>
            </a:r>
          </a:p>
          <a:p>
            <a:pPr lvl="1" fontAlgn="base">
              <a:spcAft>
                <a:spcPct val="0"/>
              </a:spcAft>
            </a:pPr>
            <a:r>
              <a:rPr lang="el-GR" altLang="zh-TW" dirty="0">
                <a:solidFill>
                  <a:schemeClr val="bg1">
                    <a:lumMod val="75000"/>
                  </a:schemeClr>
                </a:solidFill>
                <a:cs typeface="+mj-cs"/>
              </a:rPr>
              <a:t>α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cs typeface="+mj-cs"/>
              </a:rPr>
              <a:t> 為 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</a:rPr>
              <a:t>Union-Find Forest </a:t>
            </a:r>
            <a:r>
              <a:rPr lang="zh-TW" altLang="en-US" sz="2800" dirty="0">
                <a:solidFill>
                  <a:schemeClr val="bg1">
                    <a:lumMod val="75000"/>
                  </a:schemeClr>
                </a:solidFill>
              </a:rPr>
              <a:t>的時間成本</a:t>
            </a:r>
            <a:endParaRPr lang="en-US" altLang="zh-TW" dirty="0">
              <a:solidFill>
                <a:schemeClr val="bg1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193911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29837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hlinkClick r:id="rId2"/>
              </a:rPr>
              <a:t>UVa OJ 10369 Arctic Network</a:t>
            </a:r>
            <a:endParaRPr lang="en-US" altLang="ja-JP" dirty="0"/>
          </a:p>
          <a:p>
            <a:r>
              <a:rPr lang="en-US" altLang="ja-JP" dirty="0">
                <a:hlinkClick r:id="rId3"/>
              </a:rPr>
              <a:t>AIZU 1280 Slim Span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31874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Kruskal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演算法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828878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很類似的</a:t>
            </a:r>
            <a:endParaRPr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0848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兩個重要前提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樹是</a:t>
            </a:r>
            <a:r>
              <a:rPr lang="zh-TW" altLang="en-US" b="1" dirty="0"/>
              <a:t>無環</a:t>
            </a:r>
            <a:r>
              <a:rPr lang="zh-TW" altLang="en-US" dirty="0"/>
              <a:t>的</a:t>
            </a:r>
            <a:r>
              <a:rPr lang="zh-TW" altLang="en-US" b="1" dirty="0"/>
              <a:t>連通</a:t>
            </a:r>
            <a:r>
              <a:rPr lang="zh-TW" altLang="en-US" dirty="0"/>
              <a:t>圖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r>
              <a:rPr lang="zh-TW" altLang="en-US" dirty="0"/>
              <a:t>若圖只有點無任何邊，那每點都是彼此獨立</a:t>
            </a:r>
            <a:r>
              <a:rPr lang="zh-TW" altLang="en-US" b="1" dirty="0"/>
              <a:t>連通塊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476640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Prim </a:t>
            </a:r>
            <a:r>
              <a:rPr lang="zh-TW" altLang="en-US" dirty="0"/>
              <a:t>維護一個</a:t>
            </a:r>
            <a:r>
              <a:rPr lang="zh-TW" altLang="en-US" b="1" dirty="0"/>
              <a:t>未完成的生成樹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8059921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Prim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維護一個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未完成的生成樹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每次將樹</a:t>
            </a:r>
            <a:r>
              <a:rPr lang="zh-TW" altLang="en-US" b="1" dirty="0"/>
              <a:t>周遭</a:t>
            </a:r>
            <a:r>
              <a:rPr lang="zh-TW" altLang="en-US" dirty="0"/>
              <a:t>有</a:t>
            </a:r>
            <a:r>
              <a:rPr lang="zh-TW" altLang="en-US" b="1" dirty="0"/>
              <a:t>最小權重</a:t>
            </a:r>
            <a:r>
              <a:rPr lang="zh-TW" altLang="en-US" dirty="0"/>
              <a:t>的邊接到樹上，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使樹最終成長至最小生成樹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333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道路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(walk)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點邊相間的序列，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e.g. </a:t>
            </a:r>
            <a:r>
              <a:rPr lang="zh-TW" altLang="zh-TW" sz="3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-apple-system"/>
              </a:rPr>
              <a:t> 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..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zh-TW" altLang="zh-TW" dirty="0">
                <a:solidFill>
                  <a:schemeClr val="bg1">
                    <a:lumMod val="75000"/>
                  </a:schemeClr>
                </a:solidFill>
              </a:rPr>
              <a:t>v</a:t>
            </a:r>
            <a:r>
              <a:rPr lang="zh-TW" altLang="zh-TW" baseline="-25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路徑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(path)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點不重複的道路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環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(cycle)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把路徑的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起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點與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終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點連接起來</a:t>
            </a:r>
          </a:p>
          <a:p>
            <a:r>
              <a:rPr lang="zh-TW" altLang="en-US" dirty="0"/>
              <a:t>走訪</a:t>
            </a:r>
            <a:r>
              <a:rPr lang="en-US" altLang="zh-TW" dirty="0"/>
              <a:t>/</a:t>
            </a:r>
            <a:r>
              <a:rPr lang="zh-TW" altLang="en-US" dirty="0"/>
              <a:t>遍歷 </a:t>
            </a:r>
            <a:r>
              <a:rPr lang="en-US" altLang="zh-TW" dirty="0"/>
              <a:t>(traversal/search)</a:t>
            </a:r>
            <a:r>
              <a:rPr lang="zh-TW" altLang="en-US" dirty="0"/>
              <a:t>： 走完全部的點或邊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71640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9423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先隨便的挑任意點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488484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6900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12024197-670B-42B6-8F90-4A6A5FDCA16C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70159027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先隨便的挑任意點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/>
              <a:t>使它為初始的</a:t>
            </a:r>
            <a:r>
              <a:rPr lang="zh-TW" altLang="en-US" b="1" dirty="0"/>
              <a:t>未完成的生成樹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401692203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先隨便的挑任意點</a:t>
            </a: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/>
              <a:t>使它為初始的</a:t>
            </a:r>
            <a:r>
              <a:rPr lang="zh-TW" altLang="en-US" b="1" dirty="0"/>
              <a:t>未完成的生成樹</a:t>
            </a:r>
            <a:r>
              <a:rPr lang="zh-TW" altLang="en-US" dirty="0"/>
              <a:t>，稱它為 </a:t>
            </a:r>
            <a:r>
              <a:rPr lang="en-US" altLang="zh-TW" dirty="0"/>
              <a:t>MST</a:t>
            </a:r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dirty="0"/>
              <a:t>明顯的，它是個無環連通圖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9302307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5082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12024197-670B-42B6-8F90-4A6A5FDCA16C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71212410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直覺的，每次將 </a:t>
            </a:r>
            <a:r>
              <a:rPr lang="en-US" altLang="zh-TW" dirty="0"/>
              <a:t>MST</a:t>
            </a:r>
            <a:r>
              <a:rPr lang="zh-TW" altLang="en-US" dirty="0"/>
              <a:t> 周遭權重最小的邊接上去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那麼最終產生的生成樹為最小生成樹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4149459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39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該怎麼表示一張圖呢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45402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9260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56151626-233B-4574-AE74-D233D7114F6C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F16867AC-38C0-4F75-9296-850951B43348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DE123030-DDDD-42B5-9654-8D1AEFF75674}"/>
              </a:ext>
            </a:extLst>
          </p:cNvPr>
          <p:cNvCxnSpPr>
            <a:cxnSpLocks/>
            <a:stCxn id="38" idx="4"/>
            <a:endCxn id="3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37CD31A8-9D3B-46C9-96A9-7ADDF34C5D49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244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8299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0275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C4F1F66C-4779-466A-BF87-6749445A7C98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4188A47A-5BCC-4BD9-9F97-2C1E457BEB91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73FB64C5-898D-41DC-A5F1-1682E2137982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B01BE864-74C7-4E2F-9087-E03E363B96C5}"/>
              </a:ext>
            </a:extLst>
          </p:cNvPr>
          <p:cNvCxnSpPr>
            <a:cxnSpLocks/>
            <a:stCxn id="39" idx="1"/>
            <a:endCxn id="38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ECE42B7D-D072-4C0D-BD93-F410DA42DAF5}"/>
              </a:ext>
            </a:extLst>
          </p:cNvPr>
          <p:cNvCxnSpPr>
            <a:cxnSpLocks/>
            <a:stCxn id="39" idx="4"/>
            <a:endCxn id="40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6307D3B1-608D-4360-91A1-BCDA01C83391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AD8E2561-CF24-4A11-9050-16A289F23E80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4634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4221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3474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B0AC4FD7-AF82-4597-A210-C276932B2903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C409D5E0-1DE0-4EC6-9449-0CC6A7E581BC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B3A8601A-49B0-440F-A558-49A29B3BE516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2" name="橢圓 41">
            <a:extLst>
              <a:ext uri="{FF2B5EF4-FFF2-40B4-BE49-F238E27FC236}">
                <a16:creationId xmlns:a16="http://schemas.microsoft.com/office/drawing/2014/main" id="{7D52C65D-147B-4DB6-A03B-80C3BA9DE422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EBE12F22-1DD7-4E60-8415-96393003A71E}"/>
              </a:ext>
            </a:extLst>
          </p:cNvPr>
          <p:cNvCxnSpPr>
            <a:cxnSpLocks/>
            <a:stCxn id="39" idx="1"/>
            <a:endCxn id="38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0818DED6-2C4F-4C6B-BFFD-0B2DBE4ECD40}"/>
              </a:ext>
            </a:extLst>
          </p:cNvPr>
          <p:cNvCxnSpPr>
            <a:cxnSpLocks/>
            <a:stCxn id="39" idx="4"/>
            <a:endCxn id="40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E7675BE3-26B5-4A8F-824A-F5B4E328FAD1}"/>
              </a:ext>
            </a:extLst>
          </p:cNvPr>
          <p:cNvCxnSpPr>
            <a:cxnSpLocks/>
            <a:stCxn id="39" idx="6"/>
            <a:endCxn id="42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4327AAB0-A941-45F0-9571-2C3617234189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0CC67471-A440-47FF-88C5-E6C58734D186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052A8172-DAB3-436B-885D-A142E17A540A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3404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7003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6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鄰接矩陣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用二維陣列表達點與點有無</a:t>
            </a:r>
            <a:r>
              <a:rPr lang="zh-TW" altLang="en-US" b="1" dirty="0"/>
              <a:t>邊關係</a:t>
            </a:r>
            <a:endParaRPr lang="en-US" altLang="zh-TW" b="1" dirty="0"/>
          </a:p>
          <a:p>
            <a:pPr lvl="1"/>
            <a:r>
              <a:rPr lang="en-US" altLang="zh-TW" dirty="0">
                <a:latin typeface="Monaco" panose="00000400000000000000" pitchFamily="2" charset="0"/>
              </a:rPr>
              <a:t>E[u][v] =</a:t>
            </a:r>
            <a:r>
              <a:rPr lang="zh-TW" altLang="en-US" dirty="0">
                <a:latin typeface="Monaco" panose="00000400000000000000" pitchFamily="2" charset="0"/>
              </a:rPr>
              <a:t> </a:t>
            </a:r>
            <a:r>
              <a:rPr lang="en-US" altLang="zh-TW" dirty="0">
                <a:latin typeface="Monaco" panose="00000400000000000000" pitchFamily="2" charset="0"/>
              </a:rPr>
              <a:t>1</a:t>
            </a:r>
            <a:r>
              <a:rPr lang="zh-TW" altLang="en-US" dirty="0">
                <a:latin typeface="Monaco" panose="00000400000000000000" pitchFamily="2" charset="0"/>
              </a:rPr>
              <a:t> 表示 </a:t>
            </a:r>
            <a:r>
              <a:rPr lang="en-US" altLang="zh-TW" dirty="0">
                <a:latin typeface="Monaco" panose="00000400000000000000" pitchFamily="2" charset="0"/>
              </a:rPr>
              <a:t>u </a:t>
            </a:r>
            <a:r>
              <a:rPr lang="zh-TW" altLang="en-US" dirty="0">
                <a:latin typeface="Monaco" panose="00000400000000000000" pitchFamily="2" charset="0"/>
              </a:rPr>
              <a:t>與 </a:t>
            </a:r>
            <a:r>
              <a:rPr lang="en-US" altLang="zh-TW" dirty="0">
                <a:latin typeface="Monaco" panose="00000400000000000000" pitchFamily="2" charset="0"/>
              </a:rPr>
              <a:t>v </a:t>
            </a:r>
            <a:r>
              <a:rPr lang="zh-TW" altLang="en-US" dirty="0">
                <a:latin typeface="Monaco" panose="00000400000000000000" pitchFamily="2" charset="0"/>
              </a:rPr>
              <a:t>間有邊</a:t>
            </a:r>
            <a:endParaRPr lang="en-US" altLang="zh-TW" dirty="0">
              <a:latin typeface="Monaco" panose="00000400000000000000" pitchFamily="2" charset="0"/>
            </a:endParaRPr>
          </a:p>
          <a:p>
            <a:pPr lvl="1"/>
            <a:r>
              <a:rPr lang="en-US" altLang="zh-TW" dirty="0">
                <a:latin typeface="Monaco" panose="00000400000000000000" pitchFamily="2" charset="0"/>
              </a:rPr>
              <a:t>E[u][v] = 0 </a:t>
            </a:r>
            <a:r>
              <a:rPr lang="zh-TW" altLang="en-US" dirty="0">
                <a:latin typeface="Monaco" panose="00000400000000000000" pitchFamily="2" charset="0"/>
              </a:rPr>
              <a:t>表示 </a:t>
            </a:r>
            <a:r>
              <a:rPr lang="en-US" altLang="zh-TW" dirty="0">
                <a:latin typeface="Monaco" panose="00000400000000000000" pitchFamily="2" charset="0"/>
              </a:rPr>
              <a:t>u </a:t>
            </a:r>
            <a:r>
              <a:rPr lang="zh-TW" altLang="en-US" dirty="0">
                <a:latin typeface="Monaco" panose="00000400000000000000" pitchFamily="2" charset="0"/>
              </a:rPr>
              <a:t>與 </a:t>
            </a:r>
            <a:r>
              <a:rPr lang="en-US" altLang="zh-TW" dirty="0">
                <a:latin typeface="Monaco" panose="00000400000000000000" pitchFamily="2" charset="0"/>
              </a:rPr>
              <a:t>v </a:t>
            </a:r>
            <a:r>
              <a:rPr lang="zh-TW" altLang="en-US" dirty="0">
                <a:latin typeface="Monaco" panose="00000400000000000000" pitchFamily="2" charset="0"/>
              </a:rPr>
              <a:t>間沒邊</a:t>
            </a:r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7889067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A1A8E8-8AB2-4D30-9F4D-2C7C9E86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MST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CC04E2-E888-4969-A87F-9DDFCD7D1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02BB6BA9-82D3-4634-859F-4FE6BC9659AB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1BFEDCA-38D3-40A6-AF6F-F696E4CA10F9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AD137722-08EF-4170-819F-B6DB0C3AAAC4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7E59B31-C666-48D5-A38E-C47CE08E1062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DA57B8B4-BCDB-4850-BC9E-172AB8762405}"/>
              </a:ext>
            </a:extLst>
          </p:cNvPr>
          <p:cNvCxnSpPr>
            <a:cxnSpLocks/>
            <a:stCxn id="5" idx="1"/>
            <a:endCxn id="4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3DCE6F05-8C65-47F6-8ECA-357D59B01080}"/>
              </a:ext>
            </a:extLst>
          </p:cNvPr>
          <p:cNvCxnSpPr>
            <a:cxnSpLocks/>
            <a:stCxn id="5" idx="4"/>
            <a:endCxn id="6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5A6B93A5-3312-43AE-8ACF-14695699D0E0}"/>
              </a:ext>
            </a:extLst>
          </p:cNvPr>
          <p:cNvCxnSpPr>
            <a:cxnSpLocks/>
            <a:stCxn id="5" idx="6"/>
            <a:endCxn id="7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>
            <a:extLst>
              <a:ext uri="{FF2B5EF4-FFF2-40B4-BE49-F238E27FC236}">
                <a16:creationId xmlns:a16="http://schemas.microsoft.com/office/drawing/2014/main" id="{B9D234BB-CCC4-40F3-BF3A-85BA6C7AD642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C921BA7-6786-423E-9291-96B19F7CE380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7E15E18-A5A5-4F5B-8DA6-E313BD1B9BD8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5DF7F916-EBDE-4AB7-A72D-9BB77194494C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8BAADF4-5B72-4EB4-96A8-0E66F332C416}"/>
              </a:ext>
            </a:extLst>
          </p:cNvPr>
          <p:cNvCxnSpPr>
            <a:cxnSpLocks/>
            <a:stCxn id="5" idx="5"/>
            <a:endCxn id="11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E74A8777-22F1-4CC9-8C64-78B428DF99B0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BDBC124-50E3-4395-8242-8D04883C7AB9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1758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1322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8928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3658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3874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6240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3559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9668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4381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1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鄰接矩陣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用二維陣列表達點與點有無</a:t>
            </a:r>
            <a:r>
              <a:rPr lang="zh-TW" altLang="en-US" b="1" dirty="0"/>
              <a:t>邊關係</a:t>
            </a:r>
            <a:endParaRPr lang="en-US" altLang="zh-TW" b="1" dirty="0"/>
          </a:p>
          <a:p>
            <a:pPr lvl="1"/>
            <a:r>
              <a:rPr lang="en-US" altLang="zh-TW" dirty="0">
                <a:latin typeface="Monaco" panose="00000400000000000000" pitchFamily="2" charset="0"/>
              </a:rPr>
              <a:t>E[u][v] =</a:t>
            </a:r>
            <a:r>
              <a:rPr lang="zh-TW" altLang="en-US" dirty="0">
                <a:latin typeface="Monaco" panose="00000400000000000000" pitchFamily="2" charset="0"/>
              </a:rPr>
              <a:t> </a:t>
            </a:r>
            <a:r>
              <a:rPr lang="en-US" altLang="zh-TW" dirty="0">
                <a:latin typeface="Monaco" panose="00000400000000000000" pitchFamily="2" charset="0"/>
              </a:rPr>
              <a:t>1</a:t>
            </a:r>
            <a:r>
              <a:rPr lang="zh-TW" altLang="en-US" dirty="0">
                <a:latin typeface="Monaco" panose="00000400000000000000" pitchFamily="2" charset="0"/>
              </a:rPr>
              <a:t> 表示 </a:t>
            </a:r>
            <a:r>
              <a:rPr lang="en-US" altLang="zh-TW" dirty="0">
                <a:latin typeface="Monaco" panose="00000400000000000000" pitchFamily="2" charset="0"/>
              </a:rPr>
              <a:t>u </a:t>
            </a:r>
            <a:r>
              <a:rPr lang="zh-TW" altLang="en-US" dirty="0">
                <a:latin typeface="Monaco" panose="00000400000000000000" pitchFamily="2" charset="0"/>
              </a:rPr>
              <a:t>與 </a:t>
            </a:r>
            <a:r>
              <a:rPr lang="en-US" altLang="zh-TW" dirty="0">
                <a:latin typeface="Monaco" panose="00000400000000000000" pitchFamily="2" charset="0"/>
              </a:rPr>
              <a:t>v </a:t>
            </a:r>
            <a:r>
              <a:rPr lang="zh-TW" altLang="en-US" dirty="0">
                <a:latin typeface="Monaco" panose="00000400000000000000" pitchFamily="2" charset="0"/>
              </a:rPr>
              <a:t>間有邊</a:t>
            </a:r>
            <a:endParaRPr lang="en-US" altLang="zh-TW" dirty="0">
              <a:latin typeface="Monaco" panose="00000400000000000000" pitchFamily="2" charset="0"/>
            </a:endParaRPr>
          </a:p>
          <a:p>
            <a:pPr lvl="1"/>
            <a:r>
              <a:rPr lang="en-US" altLang="zh-TW" dirty="0">
                <a:latin typeface="Monaco" panose="00000400000000000000" pitchFamily="2" charset="0"/>
              </a:rPr>
              <a:t>E[u][v] = 0 </a:t>
            </a:r>
            <a:r>
              <a:rPr lang="zh-TW" altLang="en-US" dirty="0">
                <a:latin typeface="Monaco" panose="00000400000000000000" pitchFamily="2" charset="0"/>
              </a:rPr>
              <a:t>表示 </a:t>
            </a:r>
            <a:r>
              <a:rPr lang="en-US" altLang="zh-TW" dirty="0">
                <a:latin typeface="Monaco" panose="00000400000000000000" pitchFamily="2" charset="0"/>
              </a:rPr>
              <a:t>u </a:t>
            </a:r>
            <a:r>
              <a:rPr lang="zh-TW" altLang="en-US" dirty="0">
                <a:latin typeface="Monaco" panose="00000400000000000000" pitchFamily="2" charset="0"/>
              </a:rPr>
              <a:t>與 </a:t>
            </a:r>
            <a:r>
              <a:rPr lang="en-US" altLang="zh-TW" dirty="0">
                <a:latin typeface="Monaco" panose="00000400000000000000" pitchFamily="2" charset="0"/>
              </a:rPr>
              <a:t>v </a:t>
            </a:r>
            <a:r>
              <a:rPr lang="zh-TW" altLang="en-US" dirty="0">
                <a:latin typeface="Monaco" panose="00000400000000000000" pitchFamily="2" charset="0"/>
              </a:rPr>
              <a:t>間沒邊</a:t>
            </a:r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r>
              <a:rPr lang="zh-TW" altLang="en-US" dirty="0"/>
              <a:t>用特殊的值來表示</a:t>
            </a:r>
            <a:r>
              <a:rPr lang="zh-TW" altLang="en-US" b="1" dirty="0"/>
              <a:t>無法到達</a:t>
            </a:r>
            <a:r>
              <a:rPr lang="zh-TW" altLang="en-US" dirty="0"/>
              <a:t>的情況</a:t>
            </a:r>
            <a:endParaRPr lang="en-US" altLang="zh-TW" dirty="0"/>
          </a:p>
          <a:p>
            <a:pPr lvl="1"/>
            <a:r>
              <a:rPr lang="zh-TW" altLang="en-US" dirty="0"/>
              <a:t>例如 </a:t>
            </a:r>
            <a:r>
              <a:rPr lang="en-US" altLang="zh-TW" dirty="0">
                <a:latin typeface="Monaco" panose="00000400000000000000" pitchFamily="2" charset="0"/>
              </a:rPr>
              <a:t>INT_MAX</a:t>
            </a:r>
            <a:r>
              <a:rPr lang="zh-TW" altLang="en-US" dirty="0">
                <a:latin typeface="Monaco" panose="00000400000000000000" pitchFamily="2" charset="0"/>
              </a:rPr>
              <a:t> 或是</a:t>
            </a:r>
            <a:r>
              <a:rPr lang="en-US" altLang="zh-TW" dirty="0">
                <a:latin typeface="Monaco" panose="00000400000000000000" pitchFamily="2" charset="0"/>
              </a:rPr>
              <a:t> -1 </a:t>
            </a:r>
            <a:r>
              <a:rPr lang="zh-TW" altLang="en-US" dirty="0">
                <a:latin typeface="Monaco" panose="00000400000000000000" pitchFamily="2" charset="0"/>
              </a:rPr>
              <a:t>或是 </a:t>
            </a:r>
            <a:r>
              <a:rPr lang="en-US" altLang="zh-TW" dirty="0">
                <a:latin typeface="Monaco" panose="00000400000000000000" pitchFamily="2" charset="0"/>
              </a:rPr>
              <a:t>INF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8172278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0826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周圍最小邊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1329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3341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7B6B9-BA7B-404E-A827-4E1176CD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Prim </a:t>
            </a:r>
            <a:r>
              <a:rPr kumimoji="1" lang="zh-TW" altLang="en-US" dirty="0"/>
              <a:t>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A6D5-F6BB-4097-826E-6327871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struct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node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點的編號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連結到此點的權重 (邊權重)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392749867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7B6B9-BA7B-404E-A827-4E1176CD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Prim </a:t>
            </a:r>
            <a:r>
              <a:rPr kumimoji="1" lang="zh-TW" altLang="en-US" dirty="0"/>
              <a:t>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A6D5-F6BB-4097-826E-6327871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node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max</a:t>
            </a: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為最大節點數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/* 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假設輸入完邊的資訊了 *</a:t>
            </a:r>
            <a:r>
              <a:rPr lang="en-US" altLang="zh-TW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endParaRPr kumimoji="1" lang="en-US" altLang="ja-JP" dirty="0">
              <a:solidFill>
                <a:srgbClr val="999999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kumimoji="1" lang="ja-JP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5637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7B6B9-BA7B-404E-A827-4E1176CD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Prim </a:t>
            </a:r>
            <a:r>
              <a:rPr kumimoji="1" lang="zh-TW" altLang="en-US" dirty="0"/>
              <a:t>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A6D5-F6BB-4097-826E-6327871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*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每次挑最小權重的邊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*</a:t>
            </a:r>
            <a:r>
              <a:rPr lang="en-US" altLang="zh-TW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priority_queue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endParaRPr lang="en-US" altLang="ja-JP" dirty="0">
              <a:solidFill>
                <a:srgbClr val="708090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endParaRPr lang="en-US" altLang="ja-JP" dirty="0">
              <a:solidFill>
                <a:srgbClr val="708090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*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初始的生成樹 (只有一個點)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*</a:t>
            </a:r>
            <a:r>
              <a:rPr lang="en-US" altLang="zh-TW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({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});</a:t>
            </a:r>
            <a:endParaRPr kumimoji="1" lang="ja-JP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1688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7B6B9-BA7B-404E-A827-4E1176CD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Prim </a:t>
            </a:r>
            <a:r>
              <a:rPr kumimoji="1" lang="zh-TW" altLang="en-US" dirty="0"/>
              <a:t>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A6D5-F6BB-4097-826E-6327871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while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empty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 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top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pop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避免出現環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MST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push_back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cost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auto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({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true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ja-JP" altLang="ja-JP" sz="7200" dirty="0">
              <a:latin typeface="Consolas" panose="020B0609020204030204" pitchFamily="49" charset="0"/>
            </a:endParaRPr>
          </a:p>
          <a:p>
            <a:endParaRPr kumimoji="1" lang="ja-JP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7857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7B6B9-BA7B-404E-A827-4E1176CD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Prim </a:t>
            </a:r>
            <a:r>
              <a:rPr kumimoji="1" lang="zh-TW" altLang="en-US" dirty="0"/>
              <a:t>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C2A6D5-F6BB-4097-826E-6327871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dirty="0">
                <a:cs typeface="+mj-cs"/>
              </a:rPr>
              <a:t>跟 </a:t>
            </a:r>
            <a:r>
              <a:rPr kumimoji="1" lang="en-US" altLang="zh-TW" dirty="0">
                <a:cs typeface="+mj-cs"/>
              </a:rPr>
              <a:t>Kruskal </a:t>
            </a:r>
            <a:r>
              <a:rPr kumimoji="1" lang="zh-TW" altLang="en-US" dirty="0">
                <a:cs typeface="+mj-cs"/>
              </a:rPr>
              <a:t>比較</a:t>
            </a:r>
            <a:endParaRPr kumimoji="1" lang="en-US" altLang="zh-TW" dirty="0">
              <a:cs typeface="+mj-cs"/>
            </a:endParaRPr>
          </a:p>
          <a:p>
            <a:pPr marL="0" indent="0">
              <a:buNone/>
            </a:pPr>
            <a:endParaRPr kumimoji="1" lang="en-US" altLang="ja-JP" dirty="0">
              <a:cs typeface="+mj-cs"/>
            </a:endParaRPr>
          </a:p>
          <a:p>
            <a:pPr marL="0" indent="0">
              <a:buNone/>
            </a:pPr>
            <a:r>
              <a:rPr kumimoji="1" lang="en-US" altLang="ja-JP" dirty="0">
                <a:cs typeface="+mj-cs"/>
              </a:rPr>
              <a:t>Prim </a:t>
            </a:r>
            <a:r>
              <a:rPr kumimoji="1" lang="zh-TW" altLang="en-US" dirty="0">
                <a:cs typeface="+mj-cs"/>
              </a:rPr>
              <a:t>枚舉的是</a:t>
            </a:r>
            <a:r>
              <a:rPr kumimoji="1" lang="zh-TW" altLang="en-US" b="1" dirty="0">
                <a:cs typeface="+mj-cs"/>
              </a:rPr>
              <a:t>點</a:t>
            </a:r>
            <a:br>
              <a:rPr kumimoji="1" lang="en-US" altLang="zh-TW" dirty="0">
                <a:cs typeface="+mj-cs"/>
              </a:rPr>
            </a:br>
            <a:r>
              <a:rPr kumimoji="1" lang="en-US" altLang="zh-TW" dirty="0">
                <a:cs typeface="+mj-cs"/>
              </a:rPr>
              <a:t>Kruskal </a:t>
            </a:r>
            <a:r>
              <a:rPr kumimoji="1" lang="zh-TW" altLang="en-US" dirty="0">
                <a:cs typeface="+mj-cs"/>
              </a:rPr>
              <a:t>枚舉的是</a:t>
            </a:r>
            <a:r>
              <a:rPr kumimoji="1" lang="zh-TW" altLang="en-US" b="1" dirty="0">
                <a:cs typeface="+mj-cs"/>
              </a:rPr>
              <a:t>邊</a:t>
            </a:r>
            <a:endParaRPr kumimoji="1" lang="en-US" altLang="zh-TW" b="1" dirty="0">
              <a:cs typeface="+mj-cs"/>
            </a:endParaRPr>
          </a:p>
          <a:p>
            <a:pPr marL="0" indent="0">
              <a:buNone/>
            </a:pPr>
            <a:endParaRPr kumimoji="1" lang="en-US" altLang="ja-JP" b="1" dirty="0">
              <a:cs typeface="+mj-cs"/>
            </a:endParaRPr>
          </a:p>
          <a:p>
            <a:pPr marL="0" indent="0">
              <a:buNone/>
            </a:pPr>
            <a:r>
              <a:rPr kumimoji="1" lang="zh-TW" altLang="en-US" dirty="0">
                <a:cs typeface="+mj-cs"/>
              </a:rPr>
              <a:t>其複雜度為 </a:t>
            </a:r>
            <a:r>
              <a:rPr kumimoji="1" lang="en-US" altLang="zh-TW" dirty="0">
                <a:cs typeface="+mj-cs"/>
              </a:rPr>
              <a:t>O(|E|log</a:t>
            </a:r>
            <a:r>
              <a:rPr kumimoji="1" lang="en-US" altLang="zh-TW" baseline="-25000" dirty="0">
                <a:cs typeface="+mj-cs"/>
              </a:rPr>
              <a:t>2</a:t>
            </a:r>
            <a:r>
              <a:rPr kumimoji="1" lang="en-US" altLang="zh-TW" dirty="0">
                <a:cs typeface="+mj-cs"/>
              </a:rPr>
              <a:t>|V|)</a:t>
            </a:r>
            <a:endParaRPr kumimoji="1" lang="ja-JP" altLang="ja-JP" dirty="0">
              <a:cs typeface="+mj-cs"/>
            </a:endParaRPr>
          </a:p>
          <a:p>
            <a:endParaRPr kumimoji="1" lang="ja-JP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431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91228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術語複習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Graph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最小生成樹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* 搜尋法則</a:t>
            </a:r>
            <a:endParaRPr lang="en-US" altLang="zh-TW" dirty="0"/>
          </a:p>
          <a:p>
            <a:r>
              <a:rPr lang="zh-TW" altLang="en-US" dirty="0"/>
              <a:t>單源最短路徑</a:t>
            </a:r>
            <a:endParaRPr lang="en-US" altLang="zh-TW" dirty="0"/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全點對最短路徑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21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to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from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Arial" panose="020B0604020202020204" pitchFamily="34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67E7E8E-C12D-4EDD-82F6-CC84306DBD57}"/>
              </a:ext>
            </a:extLst>
          </p:cNvPr>
          <p:cNvSpPr/>
          <p:nvPr/>
        </p:nvSpPr>
        <p:spPr>
          <a:xfrm>
            <a:off x="1775637" y="4136065"/>
            <a:ext cx="2488019" cy="1467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/>
              <a:t>from</a:t>
            </a:r>
            <a:endParaRPr kumimoji="1" lang="ja-JP" altLang="en-US" sz="60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911E6B89-47B6-4AC1-AD7F-EAF269B04890}"/>
              </a:ext>
            </a:extLst>
          </p:cNvPr>
          <p:cNvSpPr/>
          <p:nvPr/>
        </p:nvSpPr>
        <p:spPr>
          <a:xfrm>
            <a:off x="7697972" y="4136064"/>
            <a:ext cx="2488019" cy="1467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0" dirty="0"/>
              <a:t>to</a:t>
            </a:r>
            <a:endParaRPr kumimoji="1" lang="ja-JP" altLang="en-US" sz="6000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F1E11783-1975-4BC3-9505-61D47C4BA8BD}"/>
              </a:ext>
            </a:extLst>
          </p:cNvPr>
          <p:cNvCxnSpPr>
            <a:stCxn id="5" idx="6"/>
            <a:endCxn id="6" idx="2"/>
          </p:cNvCxnSpPr>
          <p:nvPr/>
        </p:nvCxnSpPr>
        <p:spPr>
          <a:xfrm flipV="1">
            <a:off x="4263656" y="4869711"/>
            <a:ext cx="3434316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9092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Single-Source Shortest Paths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09263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SSSP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給定 </a:t>
            </a:r>
            <a:r>
              <a:rPr lang="ja-JP" altLang="en-US" b="1" dirty="0"/>
              <a:t>源</a:t>
            </a:r>
            <a:r>
              <a:rPr lang="ja-JP" altLang="en-US" dirty="0"/>
              <a:t>點</a:t>
            </a:r>
            <a:r>
              <a:rPr lang="en-US" altLang="ja-JP" dirty="0"/>
              <a:t>/</a:t>
            </a:r>
            <a:r>
              <a:rPr lang="ja-JP" altLang="en-US" dirty="0"/>
              <a:t>起點</a:t>
            </a:r>
            <a:r>
              <a:rPr lang="en-US" altLang="ja-JP" dirty="0"/>
              <a:t>(Source)</a:t>
            </a:r>
          </a:p>
          <a:p>
            <a:endParaRPr kumimoji="1" lang="en-US" altLang="ja-JP" dirty="0"/>
          </a:p>
          <a:p>
            <a:r>
              <a:rPr kumimoji="1" lang="zh-TW" altLang="en-US" dirty="0"/>
              <a:t>問每條路徑的最小成本</a:t>
            </a:r>
            <a:endParaRPr kumimoji="1" lang="en-US" altLang="zh-TW" dirty="0"/>
          </a:p>
          <a:p>
            <a:pPr lvl="1"/>
            <a:r>
              <a:rPr kumimoji="1" lang="zh-TW" altLang="en-US" dirty="0">
                <a:solidFill>
                  <a:schemeClr val="bg1">
                    <a:lumMod val="50000"/>
                  </a:schemeClr>
                </a:solidFill>
              </a:rPr>
              <a:t>源點到各點的最小總成本</a:t>
            </a:r>
            <a:endParaRPr kumimoji="1"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9021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SSSP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Breadth-First Search</a:t>
            </a:r>
          </a:p>
          <a:p>
            <a:r>
              <a:rPr lang="en-US" altLang="zh-TW" dirty="0"/>
              <a:t>Relaxation</a:t>
            </a:r>
          </a:p>
          <a:p>
            <a:r>
              <a:rPr lang="en-US" altLang="ja-JP" dirty="0"/>
              <a:t>Dijkstra's algorithm</a:t>
            </a:r>
          </a:p>
          <a:p>
            <a:r>
              <a:rPr lang="en-US" altLang="zh-TW" dirty="0"/>
              <a:t>Bellman-Ford</a:t>
            </a:r>
            <a:r>
              <a:rPr lang="en-US" altLang="ja-JP" dirty="0"/>
              <a:t>'</a:t>
            </a:r>
            <a:r>
              <a:rPr lang="en-US" altLang="zh-TW" dirty="0"/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425770979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SSSP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Breadth-First Search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Relaxation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Dijkstra's algorithm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Bellman-Ford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'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362750889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廣度優先搜尋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814598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BFS</a:t>
            </a:r>
            <a:endParaRPr lang="zh-TW" altLang="en-US" dirty="0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C63CD9B9-0329-4259-BEF4-21B740D455ED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E6617F15-8E7B-49E9-829E-05A152767CCD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EF84CF06-7BD1-4382-8941-A9EBF478D30D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p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AD0BC7C5-DEA6-4CBE-9234-8025B2377D5B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EDBAEDB8-7F16-4A87-AB01-45B0A1E2568B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B3A3483D-C64A-48EB-A6AD-0E746EA6442E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AFAF8B2A-617D-475D-9DA6-549BB71F421B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CE5C5B3F-3891-4F27-80BD-192292E7FD50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14E47D56-8387-4024-ABB6-6DCA381B4340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1EB46A71-ADD4-4A40-B71E-34D1FE10018C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6BE4947-0E58-4FF0-B333-397ADF68DE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5DDD72DB-0270-41FD-8CD6-D8D8804A0A88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A992F63F-8954-4DB7-900C-89F06F6D7807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4B70011D-267A-4833-927F-B321724DC520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96EB4938-A3A3-419F-96E3-40506B3B0FFD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0D235514-8761-4C03-A4BA-C31D6DD1E751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2F0324E7-657F-4BFF-9D5C-3237E06BA9E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0F6DCCAA-7801-46BD-ABEB-AE8DDE5F8176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k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104A30A1-2E66-4DE9-8970-7E940AD76498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EA168325-4FAE-4F11-A826-C987B121BB59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9BA0AB02-35DD-4D25-B9B0-4B7E95C1BB61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01D34A86-5808-40B4-A236-F7CB653F93FD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4472C4">
              <a:alpha val="50196"/>
            </a:srgbClr>
          </a:solidFill>
          <a:ln>
            <a:solidFill>
              <a:srgbClr val="CC0000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B6700E5D-C042-4F3F-B7E9-1B44AB1C7F72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7D03D9E1-C51A-4C82-AF44-9C57E6E81B7A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C2405F29-A65B-4E2A-8E5E-7D8374599844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EF28B5C0-6387-4FE1-BDEF-5699A470EDA1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C0000">
                <a:alpha val="5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dirty="0"/>
              <a:t>廣度優先搜尋 </a:t>
            </a:r>
            <a:r>
              <a:rPr lang="en-US" altLang="zh-TW" dirty="0"/>
              <a:t>(Breadth-First Search)</a:t>
            </a:r>
            <a:r>
              <a:rPr lang="zh-TW" altLang="en-US" dirty="0"/>
              <a:t> 簡稱 </a:t>
            </a:r>
            <a:r>
              <a:rPr lang="en-US" altLang="zh-TW" dirty="0"/>
              <a:t>BFS</a:t>
            </a:r>
          </a:p>
          <a:p>
            <a:pPr marL="457200" lvl="1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8348926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程式碼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queue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source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source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true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while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empty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front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pop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auto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continue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vis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true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en-US" altLang="zh-TW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6E2570B-2C41-47B2-8BB2-14BC67327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47" y="2743199"/>
            <a:ext cx="3358153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127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的</a:t>
            </a:r>
            <a:r>
              <a:rPr lang="zh-TW" altLang="en-US" b="1" dirty="0"/>
              <a:t>點</a:t>
            </a:r>
            <a:r>
              <a:rPr lang="zh-TW" altLang="en-US" dirty="0"/>
              <a:t>遍歷順序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p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k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74785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的</a:t>
            </a:r>
            <a:r>
              <a:rPr lang="zh-TW" altLang="en-US" b="1" dirty="0"/>
              <a:t>點</a:t>
            </a:r>
            <a:r>
              <a:rPr lang="zh-TW" altLang="en-US" dirty="0"/>
              <a:t>遍歷順序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4044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第一個拜訪的為</a:t>
            </a:r>
            <a:r>
              <a:rPr lang="zh-TW" altLang="en-US" b="1" dirty="0"/>
              <a:t>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b="1" dirty="0">
                <a:solidFill>
                  <a:srgbClr val="4472C4"/>
                </a:solidFill>
              </a:rPr>
              <a:t>藍色</a:t>
            </a:r>
            <a:r>
              <a:rPr lang="zh-TW" altLang="en-US" dirty="0"/>
              <a:t>為</a:t>
            </a:r>
            <a:r>
              <a:rPr lang="zh-TW" altLang="en-US" b="1" dirty="0"/>
              <a:t>未曾拜訪</a:t>
            </a:r>
            <a:endParaRPr lang="en-US" altLang="zh-TW" b="1" dirty="0"/>
          </a:p>
          <a:p>
            <a:pPr marL="457200" lvl="1" indent="0">
              <a:buNone/>
            </a:pPr>
            <a:endParaRPr lang="en-US" altLang="zh-TW" b="1" dirty="0"/>
          </a:p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p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k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13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ja-JP" altLang="ja-JP" sz="7200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26519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b="1" dirty="0">
                <a:solidFill>
                  <a:srgbClr val="DFB70B"/>
                </a:solidFill>
              </a:rPr>
              <a:t>黃色</a:t>
            </a:r>
            <a:r>
              <a:rPr lang="zh-TW" altLang="en-US" dirty="0"/>
              <a:t>為</a:t>
            </a:r>
            <a:r>
              <a:rPr lang="zh-TW" altLang="en-US" b="1" dirty="0"/>
              <a:t>拜訪中</a:t>
            </a: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p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k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93769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k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07633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o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11111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7150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根</a:t>
            </a:r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b="1" dirty="0">
                <a:solidFill>
                  <a:srgbClr val="8D5186"/>
                </a:solidFill>
              </a:rPr>
              <a:t>紫色</a:t>
            </a:r>
            <a:r>
              <a:rPr lang="zh-TW" altLang="en-US" dirty="0"/>
              <a:t>為</a:t>
            </a:r>
            <a:r>
              <a:rPr lang="zh-TW" altLang="en-US" b="1" dirty="0"/>
              <a:t>拜訪完</a:t>
            </a:r>
            <a:endParaRPr lang="en-US" altLang="zh-TW" b="1" dirty="0"/>
          </a:p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f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8177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g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76567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75503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h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z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l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err="1"/>
              <a:t>i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224035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8741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1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術語複習</a:t>
            </a:r>
            <a:endParaRPr lang="en-US" altLang="zh-TW" dirty="0"/>
          </a:p>
          <a:p>
            <a:pPr lvl="1"/>
            <a:r>
              <a:rPr lang="en-US" altLang="zh-TW" dirty="0"/>
              <a:t>Graph</a:t>
            </a:r>
          </a:p>
          <a:p>
            <a:pPr lvl="1"/>
            <a:r>
              <a:rPr lang="en-US" altLang="zh-TW" dirty="0"/>
              <a:t>Tree</a:t>
            </a:r>
          </a:p>
          <a:p>
            <a:r>
              <a:rPr lang="zh-TW" altLang="en-US" dirty="0"/>
              <a:t>最小生成樹</a:t>
            </a:r>
            <a:endParaRPr lang="en-US" altLang="zh-TW" dirty="0"/>
          </a:p>
          <a:p>
            <a:r>
              <a:rPr lang="en-US" altLang="zh-TW" dirty="0"/>
              <a:t>A</a:t>
            </a:r>
            <a:r>
              <a:rPr lang="zh-TW" altLang="en-US" dirty="0"/>
              <a:t>* 搜尋法則</a:t>
            </a:r>
            <a:endParaRPr lang="en-US" altLang="zh-TW" dirty="0"/>
          </a:p>
          <a:p>
            <a:r>
              <a:rPr lang="zh-TW" altLang="en-US" dirty="0"/>
              <a:t>單源最短路徑</a:t>
            </a:r>
            <a:endParaRPr lang="en-US" altLang="zh-TW" dirty="0"/>
          </a:p>
          <a:p>
            <a:r>
              <a:rPr lang="zh-TW" altLang="en-US" dirty="0"/>
              <a:t>全點對最短路徑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2485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ja-JP" altLang="ja-JP" sz="7200" dirty="0">
              <a:latin typeface="Consolas" panose="020B0609020204030204" pitchFamily="49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86912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10746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1968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11161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j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123962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</a:t>
            </a:r>
            <a:r>
              <a:rPr lang="zh-TW" altLang="en-US" b="1" dirty="0"/>
              <a:t>所有</a:t>
            </a:r>
            <a:r>
              <a:rPr lang="zh-TW" altLang="en-US" dirty="0"/>
              <a:t>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71179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654171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4279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44470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500614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206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82E6ADD-34A6-4FA4-A2E2-F4E979A63655}"/>
              </a:ext>
            </a:extLst>
          </p:cNvPr>
          <p:cNvCxnSpPr>
            <a:cxnSpLocks/>
            <a:stCxn id="33" idx="2"/>
            <a:endCxn id="14" idx="6"/>
          </p:cNvCxnSpPr>
          <p:nvPr/>
        </p:nvCxnSpPr>
        <p:spPr>
          <a:xfrm flipH="1">
            <a:off x="6468130" y="2578988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0508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645B0898-6355-44B2-B774-30C5E130E71E}"/>
              </a:ext>
            </a:extLst>
          </p:cNvPr>
          <p:cNvCxnSpPr>
            <a:cxnSpLocks/>
            <a:stCxn id="43" idx="2"/>
            <a:endCxn id="29" idx="6"/>
          </p:cNvCxnSpPr>
          <p:nvPr/>
        </p:nvCxnSpPr>
        <p:spPr>
          <a:xfrm flipH="1" flipV="1">
            <a:off x="5117356" y="4876050"/>
            <a:ext cx="245033" cy="14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80ACD6F9-39D3-4F40-AD1B-B8FD05D11EE9}"/>
              </a:ext>
            </a:extLst>
          </p:cNvPr>
          <p:cNvCxnSpPr>
            <a:cxnSpLocks/>
            <a:stCxn id="47" idx="2"/>
            <a:endCxn id="49" idx="6"/>
          </p:cNvCxnSpPr>
          <p:nvPr/>
        </p:nvCxnSpPr>
        <p:spPr>
          <a:xfrm flipH="1">
            <a:off x="2848769" y="4864031"/>
            <a:ext cx="38201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2CE8827B-02CD-42D5-B820-B2C84768E61C}"/>
              </a:ext>
            </a:extLst>
          </p:cNvPr>
          <p:cNvCxnSpPr>
            <a:cxnSpLocks/>
            <a:stCxn id="45" idx="1"/>
            <a:endCxn id="30" idx="7"/>
          </p:cNvCxnSpPr>
          <p:nvPr/>
        </p:nvCxnSpPr>
        <p:spPr>
          <a:xfrm flipH="1">
            <a:off x="5970693" y="3626104"/>
            <a:ext cx="19566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0606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DA82DB19-0F08-4AB0-A6E0-2C52F068A8C1}"/>
              </a:ext>
            </a:extLst>
          </p:cNvPr>
          <p:cNvSpPr/>
          <p:nvPr/>
        </p:nvSpPr>
        <p:spPr>
          <a:xfrm>
            <a:off x="324012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C74A296C-46E4-4A57-9246-501F4DE5D374}"/>
              </a:ext>
            </a:extLst>
          </p:cNvPr>
          <p:cNvSpPr/>
          <p:nvPr/>
        </p:nvSpPr>
        <p:spPr>
          <a:xfrm>
            <a:off x="4394342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92CE759E-AC0F-4916-9B96-661DC896D360}"/>
              </a:ext>
            </a:extLst>
          </p:cNvPr>
          <p:cNvSpPr/>
          <p:nvPr/>
        </p:nvSpPr>
        <p:spPr>
          <a:xfrm>
            <a:off x="5353562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C8253C52-4BE7-4B27-B7E2-E4B769DA7338}"/>
              </a:ext>
            </a:extLst>
          </p:cNvPr>
          <p:cNvSpPr/>
          <p:nvPr/>
        </p:nvSpPr>
        <p:spPr>
          <a:xfrm>
            <a:off x="7239623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B</a:t>
            </a:r>
            <a:endParaRPr kumimoji="1" lang="ja-JP" altLang="en-US" sz="5400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37658F32-08C1-4F0F-8595-8F59F41ECB2F}"/>
              </a:ext>
            </a:extLst>
          </p:cNvPr>
          <p:cNvSpPr/>
          <p:nvPr/>
        </p:nvSpPr>
        <p:spPr>
          <a:xfrm>
            <a:off x="6496069" y="182562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8EAFBB63-8A83-450C-8D1E-D5D12F7B9FF7}"/>
              </a:ext>
            </a:extLst>
          </p:cNvPr>
          <p:cNvSpPr/>
          <p:nvPr/>
        </p:nvSpPr>
        <p:spPr>
          <a:xfrm>
            <a:off x="4394342" y="600164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C</a:t>
            </a:r>
            <a:endParaRPr kumimoji="1" lang="ja-JP" altLang="en-US" sz="5400" dirty="0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CF28E3FC-C370-4C3B-B47A-8E2132FC204A}"/>
              </a:ext>
            </a:extLst>
          </p:cNvPr>
          <p:cNvSpPr/>
          <p:nvPr/>
        </p:nvSpPr>
        <p:spPr>
          <a:xfrm>
            <a:off x="9810981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9416157A-B152-43C2-A4CD-AC8738D4ACB9}"/>
              </a:ext>
            </a:extLst>
          </p:cNvPr>
          <p:cNvCxnSpPr>
            <a:cxnSpLocks/>
            <a:stCxn id="28" idx="7"/>
            <a:endCxn id="32" idx="2"/>
          </p:cNvCxnSpPr>
          <p:nvPr/>
        </p:nvCxnSpPr>
        <p:spPr>
          <a:xfrm flipV="1">
            <a:off x="3857253" y="2187132"/>
            <a:ext cx="2638816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52C3C94-46F7-4990-9E38-BF590821DA99}"/>
              </a:ext>
            </a:extLst>
          </p:cNvPr>
          <p:cNvCxnSpPr>
            <a:cxnSpLocks/>
            <a:stCxn id="32" idx="6"/>
            <a:endCxn id="34" idx="1"/>
          </p:cNvCxnSpPr>
          <p:nvPr/>
        </p:nvCxnSpPr>
        <p:spPr>
          <a:xfrm>
            <a:off x="7219083" y="2187132"/>
            <a:ext cx="2697781" cy="1438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7FA1C76-41DF-44DF-9BF4-BA0622A839C2}"/>
              </a:ext>
            </a:extLst>
          </p:cNvPr>
          <p:cNvCxnSpPr>
            <a:cxnSpLocks/>
            <a:stCxn id="30" idx="0"/>
            <a:endCxn id="32" idx="3"/>
          </p:cNvCxnSpPr>
          <p:nvPr/>
        </p:nvCxnSpPr>
        <p:spPr>
          <a:xfrm flipV="1">
            <a:off x="5715069" y="2442756"/>
            <a:ext cx="88688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3A684D3-E75C-47E3-B950-E17FA81C6123}"/>
              </a:ext>
            </a:extLst>
          </p:cNvPr>
          <p:cNvCxnSpPr>
            <a:cxnSpLocks/>
            <a:stCxn id="30" idx="6"/>
            <a:endCxn id="31" idx="1"/>
          </p:cNvCxnSpPr>
          <p:nvPr/>
        </p:nvCxnSpPr>
        <p:spPr>
          <a:xfrm>
            <a:off x="6076576" y="3881728"/>
            <a:ext cx="1268930" cy="7386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2A63C3CF-AEB3-44CB-9B38-CA8732BC330A}"/>
              </a:ext>
            </a:extLst>
          </p:cNvPr>
          <p:cNvCxnSpPr>
            <a:cxnSpLocks/>
            <a:stCxn id="29" idx="0"/>
            <a:endCxn id="30" idx="2"/>
          </p:cNvCxnSpPr>
          <p:nvPr/>
        </p:nvCxnSpPr>
        <p:spPr>
          <a:xfrm flipV="1">
            <a:off x="4755849" y="3881728"/>
            <a:ext cx="597713" cy="6328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D99F039-26F8-4A32-B628-2C227C71E882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>
            <a:off x="4755849" y="5237557"/>
            <a:ext cx="0" cy="764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>
            <a:extLst>
              <a:ext uri="{FF2B5EF4-FFF2-40B4-BE49-F238E27FC236}">
                <a16:creationId xmlns:a16="http://schemas.microsoft.com/office/drawing/2014/main" id="{A0A428AB-FD66-44C9-9516-F4DA82D84B32}"/>
              </a:ext>
            </a:extLst>
          </p:cNvPr>
          <p:cNvSpPr/>
          <p:nvPr/>
        </p:nvSpPr>
        <p:spPr>
          <a:xfrm>
            <a:off x="6271576" y="451454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A</a:t>
            </a:r>
            <a:endParaRPr kumimoji="1" lang="ja-JP" altLang="en-US" sz="5400" dirty="0"/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45370439-DD8C-47F7-A8E7-EE0BDCA7BBF3}"/>
              </a:ext>
            </a:extLst>
          </p:cNvPr>
          <p:cNvCxnSpPr>
            <a:cxnSpLocks/>
            <a:stCxn id="30" idx="5"/>
            <a:endCxn id="41" idx="0"/>
          </p:cNvCxnSpPr>
          <p:nvPr/>
        </p:nvCxnSpPr>
        <p:spPr>
          <a:xfrm>
            <a:off x="5970693" y="4137352"/>
            <a:ext cx="662390" cy="3771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橢圓 42">
            <a:extLst>
              <a:ext uri="{FF2B5EF4-FFF2-40B4-BE49-F238E27FC236}">
                <a16:creationId xmlns:a16="http://schemas.microsoft.com/office/drawing/2014/main" id="{3C53AD41-48DB-4F52-B7AE-A7B50F10D69D}"/>
              </a:ext>
            </a:extLst>
          </p:cNvPr>
          <p:cNvSpPr/>
          <p:nvPr/>
        </p:nvSpPr>
        <p:spPr>
          <a:xfrm>
            <a:off x="5362389" y="451596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0E323940-065A-4065-8F79-849B25E7B71F}"/>
              </a:ext>
            </a:extLst>
          </p:cNvPr>
          <p:cNvCxnSpPr>
            <a:cxnSpLocks/>
            <a:stCxn id="30" idx="4"/>
            <a:endCxn id="43" idx="0"/>
          </p:cNvCxnSpPr>
          <p:nvPr/>
        </p:nvCxnSpPr>
        <p:spPr>
          <a:xfrm>
            <a:off x="5715069" y="4243235"/>
            <a:ext cx="8827" cy="2727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101890FC-6AB6-403B-8068-E79DB121EC6D}"/>
              </a:ext>
            </a:extLst>
          </p:cNvPr>
          <p:cNvSpPr/>
          <p:nvPr/>
        </p:nvSpPr>
        <p:spPr>
          <a:xfrm>
            <a:off x="7821466" y="3520221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4</a:t>
            </a:r>
            <a:endParaRPr kumimoji="1" lang="ja-JP" altLang="en-US" sz="5400" dirty="0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D242C8DC-8780-4AD9-9572-68E77246F0FC}"/>
              </a:ext>
            </a:extLst>
          </p:cNvPr>
          <p:cNvCxnSpPr>
            <a:cxnSpLocks/>
            <a:stCxn id="32" idx="5"/>
            <a:endCxn id="45" idx="0"/>
          </p:cNvCxnSpPr>
          <p:nvPr/>
        </p:nvCxnSpPr>
        <p:spPr>
          <a:xfrm>
            <a:off x="7113200" y="2442756"/>
            <a:ext cx="1069773" cy="10774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B4AB501C-14DD-4A37-B24E-D4EE79FBBD42}"/>
              </a:ext>
            </a:extLst>
          </p:cNvPr>
          <p:cNvSpPr/>
          <p:nvPr/>
        </p:nvSpPr>
        <p:spPr>
          <a:xfrm>
            <a:off x="3230782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DD018BF-91F4-4A46-88A6-753E883D43DD}"/>
              </a:ext>
            </a:extLst>
          </p:cNvPr>
          <p:cNvCxnSpPr>
            <a:cxnSpLocks/>
            <a:stCxn id="28" idx="4"/>
            <a:endCxn id="47" idx="0"/>
          </p:cNvCxnSpPr>
          <p:nvPr/>
        </p:nvCxnSpPr>
        <p:spPr>
          <a:xfrm flipH="1">
            <a:off x="3592289" y="4243235"/>
            <a:ext cx="9340" cy="2592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2E88F5D-AF37-4786-9473-82A7AB90A500}"/>
              </a:ext>
            </a:extLst>
          </p:cNvPr>
          <p:cNvSpPr/>
          <p:nvPr/>
        </p:nvSpPr>
        <p:spPr>
          <a:xfrm>
            <a:off x="2125755" y="45025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6</a:t>
            </a:r>
            <a:endParaRPr kumimoji="1" lang="ja-JP" altLang="en-US" sz="5400" dirty="0"/>
          </a:p>
        </p:txBody>
      </p: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2F8215A3-8257-4C28-AB56-30761F04A526}"/>
              </a:ext>
            </a:extLst>
          </p:cNvPr>
          <p:cNvCxnSpPr>
            <a:cxnSpLocks/>
            <a:stCxn id="28" idx="3"/>
            <a:endCxn id="49" idx="7"/>
          </p:cNvCxnSpPr>
          <p:nvPr/>
        </p:nvCxnSpPr>
        <p:spPr>
          <a:xfrm flipH="1">
            <a:off x="2742886" y="4137352"/>
            <a:ext cx="603119" cy="4710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137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 </a:t>
            </a:r>
            <a:r>
              <a:rPr lang="zh-TW" altLang="en-US" dirty="0"/>
              <a:t>到 </a:t>
            </a:r>
            <a:r>
              <a:rPr lang="en-US" altLang="zh-TW" dirty="0"/>
              <a:t>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290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6944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BFS </a:t>
            </a:r>
            <a:r>
              <a:rPr lang="zh-TW" altLang="en-US" dirty="0"/>
              <a:t>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92185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深度</a:t>
            </a:r>
            <a:r>
              <a:rPr lang="en-US" altLang="zh-TW" dirty="0"/>
              <a:t>/</a:t>
            </a:r>
            <a:r>
              <a:rPr lang="zh-TW" altLang="en-US" dirty="0"/>
              <a:t>成本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56298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若邊權重 </a:t>
            </a:r>
            <a:r>
              <a:rPr lang="ja-JP" altLang="en-US" dirty="0"/>
              <a:t>≥</a:t>
            </a:r>
            <a:r>
              <a:rPr lang="en-US" altLang="zh-TW" dirty="0"/>
              <a:t> 1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7797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若邊權重 </a:t>
            </a:r>
            <a:r>
              <a:rPr lang="ja-JP" altLang="en-US" dirty="0"/>
              <a:t>≥</a:t>
            </a:r>
            <a:r>
              <a:rPr lang="en-US" altLang="zh-TW" dirty="0"/>
              <a:t> 1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怎麼辦</a:t>
            </a:r>
            <a:r>
              <a:rPr lang="en-US" altLang="ja-JP"/>
              <a:t>?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7245160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將權重切段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例如 </a:t>
            </a:r>
            <a:r>
              <a:rPr lang="en-US" altLang="zh-TW" dirty="0"/>
              <a:t>x </a:t>
            </a:r>
            <a:r>
              <a:rPr lang="zh-TW" altLang="en-US" dirty="0"/>
              <a:t>權重，切成共 </a:t>
            </a:r>
            <a:r>
              <a:rPr lang="en-US" altLang="zh-TW" dirty="0"/>
              <a:t>x </a:t>
            </a:r>
            <a:r>
              <a:rPr lang="zh-TW" altLang="en-US" dirty="0"/>
              <a:t>段的 </a:t>
            </a:r>
            <a:r>
              <a:rPr lang="en-US" altLang="zh-TW" dirty="0"/>
              <a:t>1 </a:t>
            </a:r>
            <a:r>
              <a:rPr lang="zh-TW" altLang="en-US" dirty="0"/>
              <a:t>權重邊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46078632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將權重切段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例如 </a:t>
            </a:r>
            <a:r>
              <a:rPr lang="en-US" altLang="zh-TW" dirty="0"/>
              <a:t>3 </a:t>
            </a:r>
            <a:r>
              <a:rPr lang="zh-TW" altLang="en-US" dirty="0"/>
              <a:t>權重</a:t>
            </a: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63A4F83-FB6F-4941-9E40-0F40F292F9DD}"/>
              </a:ext>
            </a:extLst>
          </p:cNvPr>
          <p:cNvSpPr/>
          <p:nvPr/>
        </p:nvSpPr>
        <p:spPr>
          <a:xfrm>
            <a:off x="3730710" y="2518684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AA2BC4A-812B-439D-81DF-41D7F2F95BAC}"/>
              </a:ext>
            </a:extLst>
          </p:cNvPr>
          <p:cNvSpPr/>
          <p:nvPr/>
        </p:nvSpPr>
        <p:spPr>
          <a:xfrm>
            <a:off x="9247188" y="5588886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CEE63367-77AC-4F51-814E-F9993092B364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4347841" y="3135815"/>
            <a:ext cx="4899347" cy="281457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5555406-2988-4823-8AA2-4AFB204F70DD}"/>
              </a:ext>
            </a:extLst>
          </p:cNvPr>
          <p:cNvSpPr/>
          <p:nvPr/>
        </p:nvSpPr>
        <p:spPr>
          <a:xfrm>
            <a:off x="6962869" y="421311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33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7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Arial" panose="020B0604020202020204" pitchFamily="34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3DB0F0B-D8E7-4147-A8E2-D527F6D549C2}"/>
              </a:ext>
            </a:extLst>
          </p:cNvPr>
          <p:cNvSpPr/>
          <p:nvPr/>
        </p:nvSpPr>
        <p:spPr>
          <a:xfrm>
            <a:off x="6813691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2AF1767-96B3-4E99-B64D-692852DC54FB}"/>
              </a:ext>
            </a:extLst>
          </p:cNvPr>
          <p:cNvCxnSpPr>
            <a:stCxn id="9" idx="2"/>
            <a:endCxn id="7" idx="6"/>
          </p:cNvCxnSpPr>
          <p:nvPr/>
        </p:nvCxnSpPr>
        <p:spPr>
          <a:xfrm flipH="1" flipV="1">
            <a:off x="5080578" y="4633157"/>
            <a:ext cx="1733113" cy="1182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82E6ADD-34A6-4FA4-A2E2-F4E979A63655}"/>
              </a:ext>
            </a:extLst>
          </p:cNvPr>
          <p:cNvCxnSpPr>
            <a:cxnSpLocks/>
            <a:stCxn id="33" idx="2"/>
            <a:endCxn id="14" idx="6"/>
          </p:cNvCxnSpPr>
          <p:nvPr/>
        </p:nvCxnSpPr>
        <p:spPr>
          <a:xfrm flipH="1">
            <a:off x="6468130" y="2578988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49157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將權重切段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例如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權重，</a:t>
            </a:r>
            <a:r>
              <a:rPr lang="zh-TW" altLang="en-US" dirty="0"/>
              <a:t>切成共 </a:t>
            </a:r>
            <a:r>
              <a:rPr lang="en-US" altLang="zh-TW" dirty="0"/>
              <a:t>3 </a:t>
            </a:r>
            <a:r>
              <a:rPr lang="zh-TW" altLang="en-US" dirty="0"/>
              <a:t>段的 </a:t>
            </a:r>
            <a:r>
              <a:rPr lang="en-US" altLang="zh-TW" dirty="0"/>
              <a:t>1 </a:t>
            </a:r>
            <a:r>
              <a:rPr lang="zh-TW" altLang="en-US" dirty="0"/>
              <a:t>權重邊</a:t>
            </a: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63A4F83-FB6F-4941-9E40-0F40F292F9DD}"/>
              </a:ext>
            </a:extLst>
          </p:cNvPr>
          <p:cNvSpPr/>
          <p:nvPr/>
        </p:nvSpPr>
        <p:spPr>
          <a:xfrm>
            <a:off x="3730710" y="2518684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AA2BC4A-812B-439D-81DF-41D7F2F95BAC}"/>
              </a:ext>
            </a:extLst>
          </p:cNvPr>
          <p:cNvSpPr/>
          <p:nvPr/>
        </p:nvSpPr>
        <p:spPr>
          <a:xfrm>
            <a:off x="9247188" y="5588886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CEE63367-77AC-4F51-814E-F9993092B364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4347841" y="3135815"/>
            <a:ext cx="4899347" cy="281457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5555406-2988-4823-8AA2-4AFB204F70DD}"/>
              </a:ext>
            </a:extLst>
          </p:cNvPr>
          <p:cNvSpPr/>
          <p:nvPr/>
        </p:nvSpPr>
        <p:spPr>
          <a:xfrm>
            <a:off x="6763807" y="408839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9D57AE6-022A-4061-BEC4-B6D2BA47DA4A}"/>
              </a:ext>
            </a:extLst>
          </p:cNvPr>
          <p:cNvSpPr/>
          <p:nvPr/>
        </p:nvSpPr>
        <p:spPr>
          <a:xfrm>
            <a:off x="5514754" y="359273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74A0F78-C396-4458-AEB3-FB09232D0D81}"/>
              </a:ext>
            </a:extLst>
          </p:cNvPr>
          <p:cNvSpPr/>
          <p:nvPr/>
        </p:nvSpPr>
        <p:spPr>
          <a:xfrm>
            <a:off x="7412800" y="4667824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F60C3F1-6080-48EF-A897-DA63559CF67B}"/>
              </a:ext>
            </a:extLst>
          </p:cNvPr>
          <p:cNvSpPr/>
          <p:nvPr/>
        </p:nvSpPr>
        <p:spPr>
          <a:xfrm>
            <a:off x="4792948" y="294664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4EC0DCA-305D-44EA-821D-EA3FCE413946}"/>
              </a:ext>
            </a:extLst>
          </p:cNvPr>
          <p:cNvSpPr/>
          <p:nvPr/>
        </p:nvSpPr>
        <p:spPr>
          <a:xfrm>
            <a:off x="8660716" y="516348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31347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將權重切段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例如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權重，切成共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段的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1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權重邊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/>
              <a:t>就能 </a:t>
            </a:r>
            <a:r>
              <a:rPr lang="en-US" altLang="zh-TW" dirty="0"/>
              <a:t>BFS </a:t>
            </a:r>
            <a:r>
              <a:rPr lang="zh-TW" altLang="en-US" dirty="0"/>
              <a:t>了</a:t>
            </a:r>
            <a:r>
              <a:rPr lang="en-US" altLang="zh-TW" dirty="0"/>
              <a:t>!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63A4F83-FB6F-4941-9E40-0F40F292F9DD}"/>
              </a:ext>
            </a:extLst>
          </p:cNvPr>
          <p:cNvSpPr/>
          <p:nvPr/>
        </p:nvSpPr>
        <p:spPr>
          <a:xfrm>
            <a:off x="3730710" y="251868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AA2BC4A-812B-439D-81DF-41D7F2F95BAC}"/>
              </a:ext>
            </a:extLst>
          </p:cNvPr>
          <p:cNvSpPr/>
          <p:nvPr/>
        </p:nvSpPr>
        <p:spPr>
          <a:xfrm>
            <a:off x="9247188" y="5588886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CEE63367-77AC-4F51-814E-F9993092B364}"/>
              </a:ext>
            </a:extLst>
          </p:cNvPr>
          <p:cNvCxnSpPr>
            <a:cxnSpLocks/>
            <a:stCxn id="4" idx="5"/>
            <a:endCxn id="5" idx="2"/>
          </p:cNvCxnSpPr>
          <p:nvPr/>
        </p:nvCxnSpPr>
        <p:spPr>
          <a:xfrm>
            <a:off x="4347841" y="3135815"/>
            <a:ext cx="4899347" cy="281457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5555406-2988-4823-8AA2-4AFB204F70DD}"/>
              </a:ext>
            </a:extLst>
          </p:cNvPr>
          <p:cNvSpPr/>
          <p:nvPr/>
        </p:nvSpPr>
        <p:spPr>
          <a:xfrm>
            <a:off x="6763807" y="408839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9D57AE6-022A-4061-BEC4-B6D2BA47DA4A}"/>
              </a:ext>
            </a:extLst>
          </p:cNvPr>
          <p:cNvSpPr/>
          <p:nvPr/>
        </p:nvSpPr>
        <p:spPr>
          <a:xfrm>
            <a:off x="5514754" y="3592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74A0F78-C396-4458-AEB3-FB09232D0D81}"/>
              </a:ext>
            </a:extLst>
          </p:cNvPr>
          <p:cNvSpPr/>
          <p:nvPr/>
        </p:nvSpPr>
        <p:spPr>
          <a:xfrm>
            <a:off x="7412800" y="4667824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F60C3F1-6080-48EF-A897-DA63559CF67B}"/>
              </a:ext>
            </a:extLst>
          </p:cNvPr>
          <p:cNvSpPr/>
          <p:nvPr/>
        </p:nvSpPr>
        <p:spPr>
          <a:xfrm>
            <a:off x="4792948" y="294664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4EC0DCA-305D-44EA-821D-EA3FCE413946}"/>
              </a:ext>
            </a:extLst>
          </p:cNvPr>
          <p:cNvSpPr/>
          <p:nvPr/>
        </p:nvSpPr>
        <p:spPr>
          <a:xfrm>
            <a:off x="8660716" y="516348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0548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將權重切段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例如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權重，切成共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段的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1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權重邊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就能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BFS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了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/>
              <a:t>複雜度肯定會爆炸</a:t>
            </a:r>
            <a:r>
              <a:rPr lang="en-US" altLang="zh-TW" dirty="0"/>
              <a:t>!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FF65897-6971-4DB1-B97B-6BA005A19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92" y="3733370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40075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235385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單源最短路徑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</a:p>
          <a:p>
            <a:r>
              <a:rPr lang="en-US" altLang="ja-JP" dirty="0"/>
              <a:t>Dijkstra's algorithm</a:t>
            </a:r>
          </a:p>
          <a:p>
            <a:r>
              <a:rPr lang="en-US" altLang="zh-TW" dirty="0"/>
              <a:t>Bellman-Ford</a:t>
            </a:r>
            <a:r>
              <a:rPr lang="en-US" altLang="ja-JP" dirty="0"/>
              <a:t>'</a:t>
            </a:r>
            <a:r>
              <a:rPr lang="en-US" altLang="zh-TW" dirty="0"/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547893774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單源最短路徑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Dijkstra's algorithm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Bellman-Ford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'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4279268924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想像自己是圖中的某點 </a:t>
            </a:r>
            <a:r>
              <a:rPr lang="en-US" altLang="zh-TW" dirty="0"/>
              <a:t>v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7D6AD230-B566-4C09-9DB3-2844B4108781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117974136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</a:p>
          <a:p>
            <a:pPr marL="0" indent="0">
              <a:buNone/>
            </a:pPr>
            <a:r>
              <a:rPr lang="zh-TW" altLang="en-US" dirty="0"/>
              <a:t>身旁有一些鄰點 </a:t>
            </a:r>
            <a:r>
              <a:rPr lang="en-US" altLang="zh-TW" dirty="0"/>
              <a:t>u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CB348685-485B-4EB4-A007-9A5332E60F54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5400" dirty="0"/>
              <a:t>u</a:t>
            </a:r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7481585-64B5-49BC-A5CA-10AD1E4D06B0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u</a:t>
            </a:r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2E8FF3E3-21AF-41E9-B1E8-DB9B559A01B7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AAB1F0B-E45F-4946-A363-F6F894BBA22B}"/>
              </a:ext>
            </a:extLst>
          </p:cNvPr>
          <p:cNvCxnSpPr>
            <a:cxnSpLocks/>
            <a:stCxn id="7" idx="1"/>
            <a:endCxn id="5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2345A53E-9401-4F5C-ADA3-5FFFE66F7CC6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31443F64-0875-476C-9A35-1BA746A894AA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u</a:t>
            </a:r>
            <a:endParaRPr kumimoji="1" lang="ja-JP" altLang="en-US" sz="5400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4E20ED9F-473A-4590-93B5-DD050DCC0C72}"/>
              </a:ext>
            </a:extLst>
          </p:cNvPr>
          <p:cNvCxnSpPr>
            <a:cxnSpLocks/>
            <a:stCxn id="7" idx="5"/>
            <a:endCxn id="10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502115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/>
              <a:t>u </a:t>
            </a:r>
            <a:r>
              <a:rPr lang="zh-TW" altLang="en-US" dirty="0"/>
              <a:t>知道源點到他們那裡的</a:t>
            </a:r>
            <a:r>
              <a:rPr lang="zh-TW" altLang="en-US" b="1" dirty="0"/>
              <a:t>最小成本</a:t>
            </a:r>
            <a:endParaRPr lang="en-US" altLang="zh-TW" b="1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94DCD4E8-3F0E-4EC6-94A0-F6141048EA25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6E1147AF-0EAD-4119-8711-79E04C022D63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46E022C8-672E-4A53-BE1B-9684B9B5C395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928E3C1-2FBC-46EC-9892-0554EA1FBC29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8B54A88-E573-4831-A36C-185953AF58D0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88D65C24-B1C3-4644-A29C-313406BC5455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C157E416-4990-4449-8D12-BD817D876AEF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05638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知道 </a:t>
            </a:r>
            <a:r>
              <a:rPr lang="en-US" altLang="zh-TW" dirty="0"/>
              <a:t>u </a:t>
            </a:r>
            <a:r>
              <a:rPr lang="zh-TW" altLang="en-US" dirty="0"/>
              <a:t>到自己那裡的成本 </a:t>
            </a:r>
            <a:r>
              <a:rPr lang="en-US" altLang="zh-TW" dirty="0"/>
              <a:t>(</a:t>
            </a:r>
            <a:r>
              <a:rPr lang="zh-TW" altLang="en-US" b="1" dirty="0"/>
              <a:t>邊權重</a:t>
            </a:r>
            <a:r>
              <a:rPr lang="en-US" altLang="zh-TW" dirty="0"/>
              <a:t>)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40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7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5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Arial" panose="020B0604020202020204" pitchFamily="34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3DB0F0B-D8E7-4147-A8E2-D527F6D549C2}"/>
              </a:ext>
            </a:extLst>
          </p:cNvPr>
          <p:cNvSpPr/>
          <p:nvPr/>
        </p:nvSpPr>
        <p:spPr>
          <a:xfrm>
            <a:off x="6813691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2AF1767-96B3-4E99-B64D-692852DC54FB}"/>
              </a:ext>
            </a:extLst>
          </p:cNvPr>
          <p:cNvCxnSpPr>
            <a:stCxn id="9" idx="2"/>
            <a:endCxn id="7" idx="6"/>
          </p:cNvCxnSpPr>
          <p:nvPr/>
        </p:nvCxnSpPr>
        <p:spPr>
          <a:xfrm flipH="1" flipV="1">
            <a:off x="5080578" y="4633157"/>
            <a:ext cx="1733113" cy="1182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82E6ADD-34A6-4FA4-A2E2-F4E979A63655}"/>
              </a:ext>
            </a:extLst>
          </p:cNvPr>
          <p:cNvCxnSpPr>
            <a:cxnSpLocks/>
            <a:stCxn id="33" idx="2"/>
            <a:endCxn id="14" idx="6"/>
          </p:cNvCxnSpPr>
          <p:nvPr/>
        </p:nvCxnSpPr>
        <p:spPr>
          <a:xfrm flipH="1">
            <a:off x="6468130" y="2578988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984262C2-BA78-4DF9-8476-1C023A12D5FA}"/>
              </a:ext>
            </a:extLst>
          </p:cNvPr>
          <p:cNvSpPr/>
          <p:nvPr/>
        </p:nvSpPr>
        <p:spPr>
          <a:xfrm>
            <a:off x="6221462" y="3517512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980066F-150D-48FC-B402-56A42E55844F}"/>
              </a:ext>
            </a:extLst>
          </p:cNvPr>
          <p:cNvSpPr/>
          <p:nvPr/>
        </p:nvSpPr>
        <p:spPr>
          <a:xfrm>
            <a:off x="8173119" y="486279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2E76669C-876A-4EEB-B25C-9B7CC79FD8BE}"/>
              </a:ext>
            </a:extLst>
          </p:cNvPr>
          <p:cNvCxnSpPr>
            <a:cxnSpLocks/>
            <a:stCxn id="15" idx="2"/>
            <a:endCxn id="13" idx="5"/>
          </p:cNvCxnSpPr>
          <p:nvPr/>
        </p:nvCxnSpPr>
        <p:spPr>
          <a:xfrm flipH="1" flipV="1">
            <a:off x="6838593" y="4134643"/>
            <a:ext cx="1334526" cy="10896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547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noFill/>
          <a:ln w="76200">
            <a:solidFill>
              <a:srgbClr val="87C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069065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90616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51CFE2E-8402-4DC2-B798-450D0A13EBAA}"/>
              </a:ext>
            </a:extLst>
          </p:cNvPr>
          <p:cNvSpPr/>
          <p:nvPr/>
        </p:nvSpPr>
        <p:spPr>
          <a:xfrm>
            <a:off x="9800809" y="547453"/>
            <a:ext cx="1771387" cy="2202582"/>
          </a:xfrm>
          <a:prstGeom prst="ellipse">
            <a:avLst/>
          </a:prstGeom>
          <a:noFill/>
          <a:ln w="76200">
            <a:solidFill>
              <a:srgbClr val="87C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228029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51CFE2E-8402-4DC2-B798-450D0A13EBAA}"/>
              </a:ext>
            </a:extLst>
          </p:cNvPr>
          <p:cNvSpPr/>
          <p:nvPr/>
        </p:nvSpPr>
        <p:spPr>
          <a:xfrm>
            <a:off x="9800809" y="547453"/>
            <a:ext cx="1771387" cy="2202582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13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3492153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51CFE2E-8402-4DC2-B798-450D0A13EBAA}"/>
              </a:ext>
            </a:extLst>
          </p:cNvPr>
          <p:cNvSpPr/>
          <p:nvPr/>
        </p:nvSpPr>
        <p:spPr>
          <a:xfrm>
            <a:off x="9800809" y="547453"/>
            <a:ext cx="1771387" cy="2202582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13</a:t>
            </a:r>
            <a:endParaRPr kumimoji="1" lang="ja-JP" altLang="en-US" sz="4000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0F9A54-28B6-417B-B5FF-44427E50535B}"/>
              </a:ext>
            </a:extLst>
          </p:cNvPr>
          <p:cNvSpPr/>
          <p:nvPr/>
        </p:nvSpPr>
        <p:spPr>
          <a:xfrm>
            <a:off x="9877647" y="3399949"/>
            <a:ext cx="2020186" cy="2202582"/>
          </a:xfrm>
          <a:prstGeom prst="ellipse">
            <a:avLst/>
          </a:prstGeom>
          <a:noFill/>
          <a:ln w="76200">
            <a:solidFill>
              <a:srgbClr val="87C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796752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/>
              <a:t>v </a:t>
            </a:r>
            <a:r>
              <a:rPr lang="zh-TW" altLang="en-US" dirty="0"/>
              <a:t>能計算各點到 </a:t>
            </a:r>
            <a:r>
              <a:rPr lang="en-US" altLang="zh-TW" dirty="0"/>
              <a:t>v </a:t>
            </a:r>
            <a:r>
              <a:rPr lang="zh-TW" altLang="en-US" dirty="0"/>
              <a:t>的成本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51CFE2E-8402-4DC2-B798-450D0A13EBAA}"/>
              </a:ext>
            </a:extLst>
          </p:cNvPr>
          <p:cNvSpPr/>
          <p:nvPr/>
        </p:nvSpPr>
        <p:spPr>
          <a:xfrm>
            <a:off x="9800809" y="547453"/>
            <a:ext cx="1771387" cy="2202582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13</a:t>
            </a:r>
            <a:endParaRPr kumimoji="1" lang="ja-JP" altLang="en-US" sz="4000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0F9A54-28B6-417B-B5FF-44427E50535B}"/>
              </a:ext>
            </a:extLst>
          </p:cNvPr>
          <p:cNvSpPr/>
          <p:nvPr/>
        </p:nvSpPr>
        <p:spPr>
          <a:xfrm>
            <a:off x="9877647" y="3399949"/>
            <a:ext cx="2020186" cy="2202582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15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52457831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能計算各點到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的成本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/>
              <a:t>v</a:t>
            </a:r>
            <a:r>
              <a:rPr lang="zh-TW" altLang="en-US" dirty="0"/>
              <a:t> 就能得知，源點到 </a:t>
            </a:r>
            <a:r>
              <a:rPr lang="en-US" altLang="zh-TW" dirty="0"/>
              <a:t>v </a:t>
            </a:r>
            <a:r>
              <a:rPr lang="zh-TW" altLang="en-US" dirty="0"/>
              <a:t>的最小成本</a:t>
            </a:r>
            <a:endParaRPr lang="en-US" altLang="zh-TW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05C6EDF-188D-485C-89D0-BA54768CBD9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B98423C-5209-43C6-9CBA-0F866D3F2F49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77B849-22C6-48D1-91C6-647DFF2528DF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E593A585-8853-4CDA-B353-0C28DAA1C349}"/>
              </a:ext>
            </a:extLst>
          </p:cNvPr>
          <p:cNvCxnSpPr>
            <a:cxnSpLocks/>
            <a:stCxn id="9" idx="1"/>
            <a:endCxn id="7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5FFDB5A-5FC8-4EEF-985A-E8DA415D76E3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10B2B668-1AC9-43B2-A3DE-705D39B05DAB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149660D-1352-4283-B42E-2FA6C43FDF18}"/>
              </a:ext>
            </a:extLst>
          </p:cNvPr>
          <p:cNvCxnSpPr>
            <a:cxnSpLocks/>
            <a:stCxn id="9" idx="5"/>
            <a:endCxn id="12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36FCC85-0A0A-47C0-8EC4-AD8C41FB1AE4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8268659-6C97-415D-A6E7-501127B862C6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AF0F839-5946-4AD7-950A-70C7090F893C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8372358-9F66-4C5B-AEB0-FB9173DD3A46}"/>
              </a:ext>
            </a:extLst>
          </p:cNvPr>
          <p:cNvSpPr/>
          <p:nvPr/>
        </p:nvSpPr>
        <p:spPr>
          <a:xfrm>
            <a:off x="6772940" y="365125"/>
            <a:ext cx="2232837" cy="1878345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23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D51CFE2E-8402-4DC2-B798-450D0A13EBAA}"/>
              </a:ext>
            </a:extLst>
          </p:cNvPr>
          <p:cNvSpPr/>
          <p:nvPr/>
        </p:nvSpPr>
        <p:spPr>
          <a:xfrm>
            <a:off x="9800809" y="547453"/>
            <a:ext cx="1771387" cy="2202582"/>
          </a:xfrm>
          <a:prstGeom prst="ellipse">
            <a:avLst/>
          </a:prstGeom>
          <a:solidFill>
            <a:srgbClr val="8D5186"/>
          </a:solidFill>
          <a:ln w="76200">
            <a:solidFill>
              <a:srgbClr val="8D51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13</a:t>
            </a:r>
            <a:endParaRPr kumimoji="1" lang="ja-JP" altLang="en-US" sz="4000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700F9A54-28B6-417B-B5FF-44427E50535B}"/>
              </a:ext>
            </a:extLst>
          </p:cNvPr>
          <p:cNvSpPr/>
          <p:nvPr/>
        </p:nvSpPr>
        <p:spPr>
          <a:xfrm>
            <a:off x="9877647" y="3399949"/>
            <a:ext cx="2020186" cy="2202582"/>
          </a:xfrm>
          <a:prstGeom prst="ellipse">
            <a:avLst/>
          </a:prstGeom>
          <a:solidFill>
            <a:srgbClr val="4472C4"/>
          </a:solidFill>
          <a:ln w="762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15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0819752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能計算各點到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的成本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/>
              <a:t>v</a:t>
            </a:r>
            <a:r>
              <a:rPr lang="zh-TW" altLang="en-US" dirty="0"/>
              <a:t> 就能得知，源點到 </a:t>
            </a:r>
            <a:r>
              <a:rPr lang="en-US" altLang="zh-TW" dirty="0"/>
              <a:t>v </a:t>
            </a:r>
            <a:r>
              <a:rPr lang="zh-TW" altLang="en-US" dirty="0"/>
              <a:t>的最小成本</a:t>
            </a: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AA67C1E-1838-4CE0-A6D0-F40313BDE25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BA6F14F1-5688-4C49-B6DF-F332CA98DCC0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5A89CE2-22C2-4DBD-95DD-76E6207D0DE7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33D9F4E-D22E-46EC-BC12-FD5AA9428D66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2406A9A-6FDE-417F-803A-D2708E3804D4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08DA2CA5-009D-4C09-A684-E76C6A0290BC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679FAC1-E562-4BAF-81BF-113BEE5B5230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9892BB9-D9DF-4CCB-B465-7FAED3D0BDAC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E3B97B4-63D9-46B5-8D5D-8BE6D03E377A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D738450-8232-4F19-A2C4-33BAB7915464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86896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想像自己是圖中的某點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身旁有一些鄰點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知道源點到他們那裡的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最小成本</a:t>
            </a:r>
            <a:endParaRPr lang="en-US" altLang="zh-TW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知道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到自己那裡的成本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邊權重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能計算各點到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的成本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/>
              <a:t>v</a:t>
            </a:r>
            <a:r>
              <a:rPr lang="zh-TW" altLang="en-US" dirty="0"/>
              <a:t> 就能得知，源點到 </a:t>
            </a:r>
            <a:r>
              <a:rPr lang="en-US" altLang="zh-TW" dirty="0"/>
              <a:t>v </a:t>
            </a:r>
            <a:r>
              <a:rPr lang="zh-TW" altLang="en-US" dirty="0"/>
              <a:t>的最小成本</a:t>
            </a: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AA67C1E-1838-4CE0-A6D0-F40313BDE258}"/>
              </a:ext>
            </a:extLst>
          </p:cNvPr>
          <p:cNvSpPr/>
          <p:nvPr/>
        </p:nvSpPr>
        <p:spPr>
          <a:xfrm>
            <a:off x="6991336" y="7164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BA6F14F1-5688-4C49-B6DF-F332CA98DCC0}"/>
              </a:ext>
            </a:extLst>
          </p:cNvPr>
          <p:cNvSpPr/>
          <p:nvPr/>
        </p:nvSpPr>
        <p:spPr>
          <a:xfrm>
            <a:off x="10579052" y="82074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5A89CE2-22C2-4DBD-95DD-76E6207D0DE7}"/>
              </a:ext>
            </a:extLst>
          </p:cNvPr>
          <p:cNvSpPr/>
          <p:nvPr/>
        </p:nvSpPr>
        <p:spPr>
          <a:xfrm>
            <a:off x="8665276" y="263852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33D9F4E-D22E-46EC-BC12-FD5AA9428D66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7641250" y="1366331"/>
            <a:ext cx="1135534" cy="138370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2406A9A-6FDE-417F-803A-D2708E3804D4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>
          <a:xfrm flipH="1">
            <a:off x="9315190" y="1470659"/>
            <a:ext cx="1375370" cy="127937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08DA2CA5-009D-4C09-A684-E76C6A0290BC}"/>
              </a:ext>
            </a:extLst>
          </p:cNvPr>
          <p:cNvSpPr/>
          <p:nvPr/>
        </p:nvSpPr>
        <p:spPr>
          <a:xfrm>
            <a:off x="10824929" y="4712070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9</a:t>
            </a:r>
            <a:endParaRPr kumimoji="1" lang="ja-JP" altLang="en-US" sz="2700" b="1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679FAC1-E562-4BAF-81BF-113BEE5B5230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9315190" y="3288441"/>
            <a:ext cx="1621247" cy="15351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9892BB9-D9DF-4CCB-B465-7FAED3D0BDAC}"/>
              </a:ext>
            </a:extLst>
          </p:cNvPr>
          <p:cNvSpPr/>
          <p:nvPr/>
        </p:nvSpPr>
        <p:spPr>
          <a:xfrm>
            <a:off x="8109462" y="1530804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E3B97B4-63D9-46B5-8D5D-8BE6D03E377A}"/>
              </a:ext>
            </a:extLst>
          </p:cNvPr>
          <p:cNvSpPr/>
          <p:nvPr/>
        </p:nvSpPr>
        <p:spPr>
          <a:xfrm>
            <a:off x="10177464" y="377394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D738450-8232-4F19-A2C4-33BAB7915464}"/>
              </a:ext>
            </a:extLst>
          </p:cNvPr>
          <p:cNvSpPr/>
          <p:nvPr/>
        </p:nvSpPr>
        <p:spPr>
          <a:xfrm>
            <a:off x="10023238" y="194883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72158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Relaxation</a:t>
            </a:r>
            <a:r>
              <a:rPr lang="zh-TW" altLang="en-US" dirty="0"/>
              <a:t> 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update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cost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// w := weight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cost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min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cost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update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58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7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5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5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Arial" panose="020B0604020202020204" pitchFamily="34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3DB0F0B-D8E7-4147-A8E2-D527F6D549C2}"/>
              </a:ext>
            </a:extLst>
          </p:cNvPr>
          <p:cNvSpPr/>
          <p:nvPr/>
        </p:nvSpPr>
        <p:spPr>
          <a:xfrm>
            <a:off x="6813691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2AF1767-96B3-4E99-B64D-692852DC54FB}"/>
              </a:ext>
            </a:extLst>
          </p:cNvPr>
          <p:cNvCxnSpPr>
            <a:stCxn id="9" idx="2"/>
            <a:endCxn id="7" idx="6"/>
          </p:cNvCxnSpPr>
          <p:nvPr/>
        </p:nvCxnSpPr>
        <p:spPr>
          <a:xfrm flipH="1" flipV="1">
            <a:off x="5080578" y="4633157"/>
            <a:ext cx="1733113" cy="1182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82E6ADD-34A6-4FA4-A2E2-F4E979A63655}"/>
              </a:ext>
            </a:extLst>
          </p:cNvPr>
          <p:cNvCxnSpPr>
            <a:cxnSpLocks/>
            <a:stCxn id="33" idx="2"/>
            <a:endCxn id="14" idx="6"/>
          </p:cNvCxnSpPr>
          <p:nvPr/>
        </p:nvCxnSpPr>
        <p:spPr>
          <a:xfrm flipH="1">
            <a:off x="6468130" y="2578988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984262C2-BA78-4DF9-8476-1C023A12D5FA}"/>
              </a:ext>
            </a:extLst>
          </p:cNvPr>
          <p:cNvSpPr/>
          <p:nvPr/>
        </p:nvSpPr>
        <p:spPr>
          <a:xfrm>
            <a:off x="6221462" y="3517512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980066F-150D-48FC-B402-56A42E55844F}"/>
              </a:ext>
            </a:extLst>
          </p:cNvPr>
          <p:cNvSpPr/>
          <p:nvPr/>
        </p:nvSpPr>
        <p:spPr>
          <a:xfrm>
            <a:off x="8173119" y="486279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2E76669C-876A-4EEB-B25C-9B7CC79FD8BE}"/>
              </a:ext>
            </a:extLst>
          </p:cNvPr>
          <p:cNvCxnSpPr>
            <a:cxnSpLocks/>
            <a:stCxn id="15" idx="2"/>
            <a:endCxn id="13" idx="5"/>
          </p:cNvCxnSpPr>
          <p:nvPr/>
        </p:nvCxnSpPr>
        <p:spPr>
          <a:xfrm flipH="1" flipV="1">
            <a:off x="6838593" y="4134643"/>
            <a:ext cx="1334526" cy="10896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7DFC714-77D6-4849-AF0B-1C16B386E529}"/>
              </a:ext>
            </a:extLst>
          </p:cNvPr>
          <p:cNvCxnSpPr>
            <a:cxnSpLocks/>
            <a:stCxn id="13" idx="6"/>
            <a:endCxn id="15" idx="1"/>
          </p:cNvCxnSpPr>
          <p:nvPr/>
        </p:nvCxnSpPr>
        <p:spPr>
          <a:xfrm>
            <a:off x="6944476" y="3879019"/>
            <a:ext cx="1334526" cy="10896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264574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00089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單源最短路徑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Relaxation</a:t>
            </a:r>
          </a:p>
          <a:p>
            <a:r>
              <a:rPr lang="en-US" altLang="ja-JP" dirty="0"/>
              <a:t>Dijkstra's algorithm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Bellman-Ford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'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1988250164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Dijkstra's algorithm</a:t>
            </a:r>
            <a:endParaRPr lang="en-US" altLang="zh-TW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818007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Dijkstra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node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邊集合</a:t>
            </a:r>
            <a:endParaRPr lang="en-US" altLang="ja-JP" dirty="0">
              <a:solidFill>
                <a:srgbClr val="708090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	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	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dirty="0">
              <a:solidFill>
                <a:srgbClr val="708090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/* 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假設輸入完邊的資訊了 *</a:t>
            </a:r>
            <a:r>
              <a:rPr lang="en-US" altLang="zh-TW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endParaRPr lang="ja-JP" altLang="ja-JP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56215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Dijkstra </a:t>
            </a:r>
            <a:r>
              <a:rPr lang="zh-TW" altLang="en-US" dirty="0"/>
              <a:t>實作 </a:t>
            </a:r>
            <a:r>
              <a:rPr lang="en-US" altLang="zh-TW" dirty="0"/>
              <a:t>(</a:t>
            </a:r>
            <a:r>
              <a:rPr lang="zh-TW" altLang="en-US" b="1" dirty="0"/>
              <a:t>初始化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memset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0x3f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sizeof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));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//初始為無限大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priority_queue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node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({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source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source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});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2968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Dijkstra </a:t>
            </a:r>
            <a:r>
              <a:rPr lang="zh-TW" altLang="en-US" dirty="0"/>
              <a:t>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while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empty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node u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top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pop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node v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update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update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Q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({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update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65247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/>
              <a:t>s</a:t>
            </a:r>
            <a:endParaRPr kumimoji="1" lang="ja-JP" altLang="en-US" sz="54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63620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初始化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27097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77233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60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r>
              <a:rPr lang="zh-TW" altLang="en-US" dirty="0"/>
              <a:t> 鄰接表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7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8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5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5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ja-JP" b="1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Arial" panose="020B0604020202020204" pitchFamily="34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endParaRPr lang="en-US" altLang="zh-TW" dirty="0">
              <a:latin typeface="Monaco" panose="00000400000000000000" pitchFamily="2" charset="0"/>
            </a:endParaRPr>
          </a:p>
          <a:p>
            <a:pPr marL="0" indent="0">
              <a:buNone/>
            </a:pPr>
            <a:endParaRPr lang="en-US" altLang="zh-TW" dirty="0">
              <a:latin typeface="Monaco" panose="00000400000000000000" pitchFamily="2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1099062-5D1F-4FB3-9674-8AD3A1DC97F2}"/>
              </a:ext>
            </a:extLst>
          </p:cNvPr>
          <p:cNvSpPr/>
          <p:nvPr/>
        </p:nvSpPr>
        <p:spPr>
          <a:xfrm>
            <a:off x="4357564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8</a:t>
            </a:r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3DB0F0B-D8E7-4147-A8E2-D527F6D549C2}"/>
              </a:ext>
            </a:extLst>
          </p:cNvPr>
          <p:cNvSpPr/>
          <p:nvPr/>
        </p:nvSpPr>
        <p:spPr>
          <a:xfrm>
            <a:off x="6813691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7</a:t>
            </a:r>
            <a:endParaRPr kumimoji="1" lang="ja-JP" altLang="en-US" sz="54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E5805334-437A-4625-A623-C6B4E3A0CF7B}"/>
              </a:ext>
            </a:extLst>
          </p:cNvPr>
          <p:cNvSpPr/>
          <p:nvPr/>
        </p:nvSpPr>
        <p:spPr>
          <a:xfrm>
            <a:off x="5745116" y="242953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9</a:t>
            </a:r>
            <a:endParaRPr kumimoji="1" lang="ja-JP" altLang="en-US" sz="5400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A2AF1767-96B3-4E99-B64D-692852DC54FB}"/>
              </a:ext>
            </a:extLst>
          </p:cNvPr>
          <p:cNvCxnSpPr>
            <a:stCxn id="9" idx="2"/>
            <a:endCxn id="7" idx="6"/>
          </p:cNvCxnSpPr>
          <p:nvPr/>
        </p:nvCxnSpPr>
        <p:spPr>
          <a:xfrm flipH="1" flipV="1">
            <a:off x="5080578" y="4633157"/>
            <a:ext cx="1733113" cy="11822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A6AE51D4-618A-42C4-8383-44DBA515BBD9}"/>
              </a:ext>
            </a:extLst>
          </p:cNvPr>
          <p:cNvCxnSpPr>
            <a:cxnSpLocks/>
            <a:stCxn id="7" idx="0"/>
            <a:endCxn id="14" idx="3"/>
          </p:cNvCxnSpPr>
          <p:nvPr/>
        </p:nvCxnSpPr>
        <p:spPr>
          <a:xfrm flipV="1">
            <a:off x="4719071" y="3046670"/>
            <a:ext cx="1131928" cy="122498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7258890D-7F5C-4D0D-A237-0AD123ACBA49}"/>
              </a:ext>
            </a:extLst>
          </p:cNvPr>
          <p:cNvSpPr/>
          <p:nvPr/>
        </p:nvSpPr>
        <p:spPr>
          <a:xfrm>
            <a:off x="9345249" y="2217481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2</a:t>
            </a:r>
            <a:endParaRPr kumimoji="1" lang="ja-JP" altLang="en-US" sz="5400" dirty="0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82E6ADD-34A6-4FA4-A2E2-F4E979A63655}"/>
              </a:ext>
            </a:extLst>
          </p:cNvPr>
          <p:cNvCxnSpPr>
            <a:cxnSpLocks/>
            <a:stCxn id="33" idx="2"/>
            <a:endCxn id="14" idx="6"/>
          </p:cNvCxnSpPr>
          <p:nvPr/>
        </p:nvCxnSpPr>
        <p:spPr>
          <a:xfrm flipH="1">
            <a:off x="6468130" y="2578988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9B487060-053D-4465-8D2E-52CA8B5E73B0}"/>
              </a:ext>
            </a:extLst>
          </p:cNvPr>
          <p:cNvSpPr/>
          <p:nvPr/>
        </p:nvSpPr>
        <p:spPr>
          <a:xfrm>
            <a:off x="9582706" y="4271650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3</a:t>
            </a:r>
            <a:endParaRPr kumimoji="1" lang="ja-JP" altLang="en-US" sz="5400" dirty="0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C02CFB-BBD6-4157-A95F-5182220BC047}"/>
              </a:ext>
            </a:extLst>
          </p:cNvPr>
          <p:cNvCxnSpPr>
            <a:cxnSpLocks/>
            <a:stCxn id="33" idx="4"/>
            <a:endCxn id="40" idx="0"/>
          </p:cNvCxnSpPr>
          <p:nvPr/>
        </p:nvCxnSpPr>
        <p:spPr>
          <a:xfrm>
            <a:off x="9706756" y="2940495"/>
            <a:ext cx="237457" cy="13311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984262C2-BA78-4DF9-8476-1C023A12D5FA}"/>
              </a:ext>
            </a:extLst>
          </p:cNvPr>
          <p:cNvSpPr/>
          <p:nvPr/>
        </p:nvSpPr>
        <p:spPr>
          <a:xfrm>
            <a:off x="6221462" y="3517512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5</a:t>
            </a:r>
            <a:endParaRPr kumimoji="1" lang="ja-JP" altLang="en-US" sz="5400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980066F-150D-48FC-B402-56A42E55844F}"/>
              </a:ext>
            </a:extLst>
          </p:cNvPr>
          <p:cNvSpPr/>
          <p:nvPr/>
        </p:nvSpPr>
        <p:spPr>
          <a:xfrm>
            <a:off x="8173119" y="486279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1</a:t>
            </a:r>
            <a:endParaRPr kumimoji="1" lang="ja-JP" altLang="en-US" sz="5400" dirty="0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B5A17E34-D467-48EA-B15C-81CB4B69518C}"/>
              </a:ext>
            </a:extLst>
          </p:cNvPr>
          <p:cNvCxnSpPr>
            <a:stCxn id="13" idx="5"/>
            <a:endCxn id="15" idx="1"/>
          </p:cNvCxnSpPr>
          <p:nvPr/>
        </p:nvCxnSpPr>
        <p:spPr>
          <a:xfrm>
            <a:off x="6838593" y="4134643"/>
            <a:ext cx="1440409" cy="83403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937950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96103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87386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23338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36948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18398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53468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Queue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1D56795-E2ED-4973-956A-4193F357D30E}"/>
              </a:ext>
            </a:extLst>
          </p:cNvPr>
          <p:cNvSpPr/>
          <p:nvPr/>
        </p:nvSpPr>
        <p:spPr>
          <a:xfrm rot="2368982">
            <a:off x="5572632" y="416807"/>
            <a:ext cx="1518512" cy="3926289"/>
          </a:xfrm>
          <a:prstGeom prst="ellipse">
            <a:avLst/>
          </a:prstGeom>
          <a:noFill/>
          <a:ln w="76200">
            <a:solidFill>
              <a:srgbClr val="67E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866443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76469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93964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26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Tree </a:t>
            </a:r>
            <a:r>
              <a:rPr lang="zh-TW" altLang="en-US" dirty="0"/>
              <a:t>是一個有向</a:t>
            </a:r>
            <a:r>
              <a:rPr lang="zh-TW" altLang="en-US" b="1" dirty="0">
                <a:solidFill>
                  <a:schemeClr val="accent1"/>
                </a:solidFill>
              </a:rPr>
              <a:t>無環</a:t>
            </a:r>
            <a:r>
              <a:rPr lang="zh-TW" altLang="en-US" b="1" dirty="0"/>
              <a:t>連通</a:t>
            </a:r>
            <a:r>
              <a:rPr lang="zh-TW" altLang="en-US" dirty="0"/>
              <a:t>圖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8" name="Picture 4" descr="http://www.coco02.net/upload/16/Y4O/81081a64d1d046358e1080ac170e215b.jpg">
            <a:extLst>
              <a:ext uri="{FF2B5EF4-FFF2-40B4-BE49-F238E27FC236}">
                <a16:creationId xmlns:a16="http://schemas.microsoft.com/office/drawing/2014/main" id="{5A1A7F4C-F5D0-4F36-9010-19542C37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77" y="4430597"/>
            <a:ext cx="3699067" cy="19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87398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58478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18517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31937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43662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69408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6769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09078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關於 </a:t>
            </a:r>
            <a:r>
              <a:rPr lang="en-US" altLang="zh-TW" dirty="0"/>
              <a:t>relaxation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這個</a:t>
            </a:r>
            <a:r>
              <a:rPr lang="zh-TW" altLang="en-US" b="1" dirty="0"/>
              <a:t>拜訪完</a:t>
            </a:r>
            <a:r>
              <a:rPr lang="zh-TW" altLang="en-US" dirty="0"/>
              <a:t>的節點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在</a:t>
            </a:r>
            <a:r>
              <a:rPr lang="zh-TW" altLang="en-US" b="1" dirty="0"/>
              <a:t>未來</a:t>
            </a:r>
            <a:r>
              <a:rPr lang="zh-TW" altLang="en-US" dirty="0"/>
              <a:t>有可能再被 </a:t>
            </a:r>
            <a:r>
              <a:rPr lang="en-US" altLang="zh-TW" dirty="0"/>
              <a:t>relax </a:t>
            </a:r>
            <a:r>
              <a:rPr lang="zh-TW" altLang="en-US" dirty="0"/>
              <a:t>嗎</a:t>
            </a:r>
            <a:r>
              <a:rPr lang="en-US" altLang="zh-TW" dirty="0"/>
              <a:t>?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9A5ED793-DBEE-4B5E-A65D-BE5B02D40BD8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pic>
        <p:nvPicPr>
          <p:cNvPr id="38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909356BA-E73E-4B65-B911-34D261CE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9882" r="89882">
                        <a14:foregroundMark x1="27765" y1="21882" x2="53412" y2="10118"/>
                        <a14:foregroundMark x1="53412" y1="10118" x2="64706" y2="61882"/>
                        <a14:foregroundMark x1="64706" y1="61882" x2="61738" y2="80428"/>
                        <a14:foregroundMark x1="35294" y1="78118" x2="36471" y2="76941"/>
                        <a14:foregroundMark x1="65647" y1="45176" x2="69412" y2="89176"/>
                        <a14:foregroundMark x1="67115" y1="82824" x2="73412" y2="56235"/>
                        <a14:foregroundMark x1="67059" y1="83059" x2="67115" y2="82824"/>
                        <a14:foregroundMark x1="73412" y1="56235" x2="60941" y2="37882"/>
                        <a14:foregroundMark x1="60941" y1="37882" x2="62118" y2="20706"/>
                        <a14:foregroundMark x1="40000" y1="8471" x2="44941" y2="8471"/>
                        <a14:backgroundMark x1="63529" y1="82824" x2="63529" y2="82824"/>
                        <a14:backgroundMark x1="63529" y1="82824" x2="58588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80" y="4389926"/>
            <a:ext cx="1995932" cy="1995932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41544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75099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95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是一個有向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無環連通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圖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/>
              <a:t>節點 </a:t>
            </a:r>
            <a:r>
              <a:rPr lang="en-US" altLang="zh-TW" dirty="0"/>
              <a:t>(node)</a:t>
            </a:r>
            <a:r>
              <a:rPr lang="zh-TW" altLang="en-US" dirty="0"/>
              <a:t>： 一般樹上的點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8" name="Picture 4" descr="http://www.coco02.net/upload/16/Y4O/81081a64d1d046358e1080ac170e215b.jpg">
            <a:extLst>
              <a:ext uri="{FF2B5EF4-FFF2-40B4-BE49-F238E27FC236}">
                <a16:creationId xmlns:a16="http://schemas.microsoft.com/office/drawing/2014/main" id="{5A1A7F4C-F5D0-4F36-9010-19542C37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77" y="4430597"/>
            <a:ext cx="3699067" cy="19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83674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1266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04823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71992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45924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85756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81397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關於 </a:t>
            </a:r>
            <a:r>
              <a:rPr lang="en-US" altLang="zh-TW" dirty="0"/>
              <a:t>relaxation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這些</a:t>
            </a:r>
            <a:r>
              <a:rPr lang="zh-TW" altLang="en-US" b="1" dirty="0"/>
              <a:t>拜訪完</a:t>
            </a:r>
            <a:r>
              <a:rPr lang="zh-TW" altLang="en-US" dirty="0"/>
              <a:t>的節點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在</a:t>
            </a:r>
            <a:r>
              <a:rPr lang="zh-TW" altLang="en-US" b="1" dirty="0"/>
              <a:t>未來</a:t>
            </a:r>
            <a:r>
              <a:rPr lang="zh-TW" altLang="en-US" dirty="0"/>
              <a:t>有可能再被 </a:t>
            </a:r>
            <a:r>
              <a:rPr lang="en-US" altLang="zh-TW" dirty="0"/>
              <a:t>relax </a:t>
            </a:r>
            <a:r>
              <a:rPr lang="zh-TW" altLang="en-US" dirty="0"/>
              <a:t>嗎</a:t>
            </a:r>
            <a:r>
              <a:rPr lang="en-US" altLang="zh-TW" dirty="0"/>
              <a:t>?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011E526A-A87B-4C4E-9606-EEF1666493D6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ABAAE39F-12B8-4C1E-B8EA-0B16C873ACAA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848FC16-C3C1-4A1F-BF36-AE4FE8740993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pic>
        <p:nvPicPr>
          <p:cNvPr id="7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A418D245-E246-46BF-AD31-62CE01A0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9882" r="89882">
                        <a14:foregroundMark x1="27765" y1="21882" x2="53412" y2="10118"/>
                        <a14:foregroundMark x1="53412" y1="10118" x2="64706" y2="61882"/>
                        <a14:foregroundMark x1="64706" y1="61882" x2="61738" y2="80428"/>
                        <a14:foregroundMark x1="35294" y1="78118" x2="36471" y2="76941"/>
                        <a14:foregroundMark x1="65647" y1="45176" x2="69412" y2="89176"/>
                        <a14:foregroundMark x1="67115" y1="82824" x2="73412" y2="56235"/>
                        <a14:foregroundMark x1="67059" y1="83059" x2="67115" y2="82824"/>
                        <a14:foregroundMark x1="73412" y1="56235" x2="60941" y2="37882"/>
                        <a14:foregroundMark x1="60941" y1="37882" x2="62118" y2="20706"/>
                        <a14:foregroundMark x1="40000" y1="8471" x2="44941" y2="8471"/>
                        <a14:backgroundMark x1="63529" y1="82824" x2="63529" y2="82824"/>
                        <a14:backgroundMark x1="63529" y1="82824" x2="58588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80" y="4389926"/>
            <a:ext cx="1995932" cy="1995932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19464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關於 </a:t>
            </a:r>
            <a:r>
              <a:rPr lang="en-US" altLang="zh-TW" dirty="0"/>
              <a:t>relaxation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這些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拜訪完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的節點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在</a:t>
            </a:r>
            <a:r>
              <a:rPr lang="zh-TW" altLang="en-US" b="1" dirty="0">
                <a:solidFill>
                  <a:schemeClr val="bg1">
                    <a:lumMod val="65000"/>
                  </a:schemeClr>
                </a:solidFill>
              </a:rPr>
              <a:t>未來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有可能再被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relax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嗎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若答案為</a:t>
            </a:r>
            <a:r>
              <a:rPr lang="zh-TW" altLang="en-US" b="1" dirty="0"/>
              <a:t>否定</a:t>
            </a:r>
            <a:r>
              <a:rPr lang="zh-TW" altLang="en-US" dirty="0"/>
              <a:t>的，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這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似乎</a:t>
            </a:r>
            <a:r>
              <a:rPr lang="zh-TW" altLang="en-US" dirty="0"/>
              <a:t>叫做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b="1" dirty="0"/>
              <a:t>無後效性</a:t>
            </a:r>
            <a:endParaRPr lang="en-US" altLang="zh-TW" b="1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011E526A-A87B-4C4E-9606-EEF1666493D6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ABAAE39F-12B8-4C1E-B8EA-0B16C873ACAA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848FC16-C3C1-4A1F-BF36-AE4FE8740993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848156129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60895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69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是一個有向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無環連通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圖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節點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(node)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一般樹上的點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/>
              <a:t>父 </a:t>
            </a:r>
            <a:r>
              <a:rPr lang="en-US" altLang="zh-TW" dirty="0"/>
              <a:t>(parent)</a:t>
            </a:r>
            <a:r>
              <a:rPr lang="zh-TW" altLang="en-US" dirty="0"/>
              <a:t>： 節點能</a:t>
            </a:r>
            <a:r>
              <a:rPr lang="zh-TW" altLang="en-US" b="1" dirty="0"/>
              <a:t>反向</a:t>
            </a:r>
            <a:r>
              <a:rPr lang="zh-TW" altLang="en-US" dirty="0"/>
              <a:t>拜訪的</a:t>
            </a:r>
            <a:r>
              <a:rPr lang="zh-TW" altLang="en-US" b="1" dirty="0"/>
              <a:t>第一</a:t>
            </a:r>
            <a:r>
              <a:rPr lang="zh-TW" altLang="en-US" dirty="0"/>
              <a:t>個節點</a:t>
            </a:r>
          </a:p>
          <a:p>
            <a:r>
              <a:rPr lang="zh-TW" altLang="en-US" dirty="0"/>
              <a:t>子 </a:t>
            </a:r>
            <a:r>
              <a:rPr lang="en-US" altLang="zh-TW" dirty="0"/>
              <a:t>(child)</a:t>
            </a:r>
            <a:r>
              <a:rPr lang="zh-TW" altLang="en-US" dirty="0"/>
              <a:t>： 節點能</a:t>
            </a:r>
            <a:r>
              <a:rPr lang="zh-TW" altLang="en-US" b="1" dirty="0"/>
              <a:t>正向</a:t>
            </a:r>
            <a:r>
              <a:rPr lang="zh-TW" altLang="en-US" dirty="0"/>
              <a:t>拜訪的</a:t>
            </a:r>
            <a:r>
              <a:rPr lang="zh-TW" altLang="en-US" b="1" dirty="0"/>
              <a:t>第一</a:t>
            </a:r>
            <a:r>
              <a:rPr lang="zh-TW" altLang="en-US" dirty="0"/>
              <a:t>個節點</a:t>
            </a:r>
          </a:p>
          <a:p>
            <a:endParaRPr lang="zh-TW" altLang="en-US" dirty="0"/>
          </a:p>
        </p:txBody>
      </p:sp>
      <p:pic>
        <p:nvPicPr>
          <p:cNvPr id="1028" name="Picture 4" descr="http://www.coco02.net/upload/16/Y4O/81081a64d1d046358e1080ac170e215b.jpg">
            <a:extLst>
              <a:ext uri="{FF2B5EF4-FFF2-40B4-BE49-F238E27FC236}">
                <a16:creationId xmlns:a16="http://schemas.microsoft.com/office/drawing/2014/main" id="{5A1A7F4C-F5D0-4F36-9010-19542C37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77" y="4430597"/>
            <a:ext cx="3699067" cy="19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05747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08249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67497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14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48698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32157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61038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08587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63985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90443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19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44285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19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85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是一個有向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無環連通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圖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節點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(node)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一般樹上的點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/>
              <a:t>父 </a:t>
            </a:r>
            <a:r>
              <a:rPr lang="en-US" altLang="zh-TW" dirty="0"/>
              <a:t>(parent)</a:t>
            </a:r>
            <a:r>
              <a:rPr lang="zh-TW" altLang="en-US" dirty="0"/>
              <a:t>： 節點能</a:t>
            </a:r>
            <a:r>
              <a:rPr lang="zh-TW" altLang="en-US" b="1" dirty="0"/>
              <a:t>反向</a:t>
            </a:r>
            <a:r>
              <a:rPr lang="zh-TW" altLang="en-US" dirty="0"/>
              <a:t>拜訪的</a:t>
            </a:r>
            <a:r>
              <a:rPr lang="zh-TW" altLang="en-US" b="1" dirty="0"/>
              <a:t>第一</a:t>
            </a:r>
            <a:r>
              <a:rPr lang="zh-TW" altLang="en-US" dirty="0"/>
              <a:t>個節點</a:t>
            </a:r>
          </a:p>
          <a:p>
            <a:r>
              <a:rPr lang="zh-TW" altLang="en-US" dirty="0"/>
              <a:t>子 </a:t>
            </a:r>
            <a:r>
              <a:rPr lang="en-US" altLang="zh-TW" dirty="0"/>
              <a:t>(child)</a:t>
            </a:r>
            <a:r>
              <a:rPr lang="zh-TW" altLang="en-US" dirty="0"/>
              <a:t>： 節點能</a:t>
            </a:r>
            <a:r>
              <a:rPr lang="zh-TW" altLang="en-US" b="1" dirty="0"/>
              <a:t>正向</a:t>
            </a:r>
            <a:r>
              <a:rPr lang="zh-TW" altLang="en-US" dirty="0"/>
              <a:t>拜訪的</a:t>
            </a:r>
            <a:r>
              <a:rPr lang="zh-TW" altLang="en-US" b="1" dirty="0"/>
              <a:t>第一</a:t>
            </a:r>
            <a:r>
              <a:rPr lang="zh-TW" altLang="en-US" dirty="0"/>
              <a:t>個節點</a:t>
            </a:r>
          </a:p>
          <a:p>
            <a:r>
              <a:rPr lang="zh-TW" altLang="en-US" dirty="0"/>
              <a:t>根 </a:t>
            </a:r>
            <a:r>
              <a:rPr lang="en-US" altLang="zh-TW" dirty="0"/>
              <a:t>(root)</a:t>
            </a:r>
            <a:r>
              <a:rPr lang="zh-TW" altLang="en-US" dirty="0"/>
              <a:t>： 沒有父節點的節點</a:t>
            </a:r>
          </a:p>
          <a:p>
            <a:r>
              <a:rPr lang="zh-TW" altLang="en-US" dirty="0"/>
              <a:t>葉 </a:t>
            </a:r>
            <a:r>
              <a:rPr lang="en-US" altLang="zh-TW" dirty="0"/>
              <a:t>(leaf)</a:t>
            </a:r>
            <a:r>
              <a:rPr lang="zh-TW" altLang="en-US" dirty="0"/>
              <a:t>： 沒有子節點的節點</a:t>
            </a:r>
          </a:p>
          <a:p>
            <a:endParaRPr lang="zh-TW" altLang="en-US" dirty="0"/>
          </a:p>
        </p:txBody>
      </p:sp>
      <p:pic>
        <p:nvPicPr>
          <p:cNvPr id="1028" name="Picture 4" descr="http://www.coco02.net/upload/16/Y4O/81081a64d1d046358e1080ac170e215b.jpg">
            <a:extLst>
              <a:ext uri="{FF2B5EF4-FFF2-40B4-BE49-F238E27FC236}">
                <a16:creationId xmlns:a16="http://schemas.microsoft.com/office/drawing/2014/main" id="{5A1A7F4C-F5D0-4F36-9010-19542C37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77" y="4430597"/>
            <a:ext cx="3699067" cy="19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86174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無後效性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dirty="0"/>
              <a:t>若 </a:t>
            </a:r>
            <a:r>
              <a:rPr lang="en-US" altLang="zh-TW" dirty="0"/>
              <a:t>u</a:t>
            </a:r>
            <a:r>
              <a:rPr lang="zh-TW" altLang="en-US" dirty="0"/>
              <a:t> 去 </a:t>
            </a:r>
            <a:r>
              <a:rPr lang="en-US" altLang="zh-TW" dirty="0"/>
              <a:t>relax </a:t>
            </a:r>
            <a:r>
              <a:rPr lang="zh-TW" altLang="en-US" dirty="0"/>
              <a:t>了 </a:t>
            </a:r>
            <a:r>
              <a:rPr lang="en-US" altLang="zh-TW" dirty="0"/>
              <a:t>v</a:t>
            </a:r>
          </a:p>
          <a:p>
            <a:pPr marL="0" indent="0">
              <a:buNone/>
            </a:pPr>
            <a:endParaRPr lang="en-US" altLang="zh-TW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E717236-3AB5-4160-86DB-8A344F29D1A6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7E02BA9-8688-43F8-8326-B8CF0EE65FC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8312275C-0893-4DE0-8B85-44B9724ED52C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F56CF7D-7128-4692-9B78-833D84C7AF0E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2056BF0-3BEC-4CFC-BB3D-0EF76BF0C8BA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B8AD966F-A48E-4D01-8A90-E3B958F9CE7C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222644676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無後效性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若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 去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relax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了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</a:p>
          <a:p>
            <a:pPr marL="0" indent="0">
              <a:buNone/>
            </a:pPr>
            <a:r>
              <a:rPr lang="zh-TW" altLang="en-US" dirty="0"/>
              <a:t>則未來不管如何，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                         v </a:t>
            </a:r>
            <a:r>
              <a:rPr lang="zh-TW" altLang="en-US" dirty="0"/>
              <a:t>不可能更新 </a:t>
            </a:r>
            <a:r>
              <a:rPr lang="en-US" altLang="zh-TW" dirty="0"/>
              <a:t>u</a:t>
            </a:r>
          </a:p>
          <a:p>
            <a:pPr marL="0" indent="0">
              <a:buNone/>
            </a:pPr>
            <a:endParaRPr lang="en-US" altLang="zh-TW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E717236-3AB5-4160-86DB-8A344F29D1A6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7E02BA9-8688-43F8-8326-B8CF0EE65FC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8312275C-0893-4DE0-8B85-44B9724ED52C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F56CF7D-7128-4692-9B78-833D84C7AF0E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2056BF0-3BEC-4CFC-BB3D-0EF76BF0C8BA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B8AD966F-A48E-4D01-8A90-E3B958F9CE7C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pic>
        <p:nvPicPr>
          <p:cNvPr id="10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6595ED85-92C5-41F0-BA36-582EA665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9882" r="89882">
                        <a14:foregroundMark x1="27765" y1="21882" x2="53412" y2="10118"/>
                        <a14:foregroundMark x1="53412" y1="10118" x2="64706" y2="61882"/>
                        <a14:foregroundMark x1="64706" y1="61882" x2="61738" y2="80428"/>
                        <a14:foregroundMark x1="35294" y1="78118" x2="36471" y2="76941"/>
                        <a14:foregroundMark x1="65647" y1="45176" x2="69412" y2="89176"/>
                        <a14:foregroundMark x1="67115" y1="82824" x2="73412" y2="56235"/>
                        <a14:foregroundMark x1="67059" y1="83059" x2="67115" y2="82824"/>
                        <a14:foregroundMark x1="73412" y1="56235" x2="60941" y2="37882"/>
                        <a14:foregroundMark x1="60941" y1="37882" x2="62118" y2="20706"/>
                        <a14:foregroundMark x1="40000" y1="8471" x2="44941" y2="8471"/>
                        <a14:backgroundMark x1="63529" y1="82824" x2="63529" y2="82824"/>
                        <a14:backgroundMark x1="63529" y1="82824" x2="58588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80" y="4389926"/>
            <a:ext cx="1995932" cy="1995932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54330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無後效性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若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 去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relax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了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則未來不管如何，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                                v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不可能更新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zh-TW" altLang="en-US" dirty="0"/>
              <a:t>因為 </a:t>
            </a:r>
            <a:r>
              <a:rPr lang="en-US" altLang="zh-TW" dirty="0"/>
              <a:t>u </a:t>
            </a:r>
            <a:r>
              <a:rPr lang="zh-TW" altLang="en-US" dirty="0"/>
              <a:t>先來的</a:t>
            </a:r>
            <a:endParaRPr lang="en-US" altLang="zh-TW" dirty="0"/>
          </a:p>
          <a:p>
            <a:pPr marL="0" indent="0">
              <a:buNone/>
            </a:pPr>
            <a:endParaRPr lang="en-US" altLang="zh-TW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E717236-3AB5-4160-86DB-8A344F29D1A6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7E02BA9-8688-43F8-8326-B8CF0EE65FC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8312275C-0893-4DE0-8B85-44B9724ED52C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F56CF7D-7128-4692-9B78-833D84C7AF0E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2056BF0-3BEC-4CFC-BB3D-0EF76BF0C8BA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B8AD966F-A48E-4D01-8A90-E3B958F9CE7C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555F61B-536E-4C12-B30A-7A46DE53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072" y="5523449"/>
            <a:ext cx="2379927" cy="13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21931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無後效性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若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 去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relax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了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v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則未來不管如何，</a:t>
            </a:r>
            <a:endParaRPr lang="en-US" altLang="zh-TW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                                v </a:t>
            </a:r>
            <a:r>
              <a:rPr lang="zh-TW" altLang="en-US" dirty="0">
                <a:solidFill>
                  <a:schemeClr val="bg1">
                    <a:lumMod val="65000"/>
                  </a:schemeClr>
                </a:solidFill>
              </a:rPr>
              <a:t>不可能更新 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u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因為 </a:t>
            </a:r>
            <a:r>
              <a:rPr lang="en-US" altLang="zh-TW" dirty="0"/>
              <a:t>u </a:t>
            </a:r>
            <a:r>
              <a:rPr lang="zh-TW" altLang="en-US" b="1" dirty="0"/>
              <a:t>先來的</a:t>
            </a:r>
            <a:r>
              <a:rPr lang="zh-TW" altLang="en-US" dirty="0"/>
              <a:t>，在 </a:t>
            </a:r>
            <a:r>
              <a:rPr lang="en-US" altLang="zh-TW" dirty="0"/>
              <a:t>u </a:t>
            </a:r>
            <a:r>
              <a:rPr lang="zh-TW" altLang="en-US" dirty="0"/>
              <a:t>之後挑的</a:t>
            </a:r>
            <a:r>
              <a:rPr lang="zh-TW" altLang="en-US" b="1" dirty="0"/>
              <a:t>任何點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dirty="0"/>
              <a:t>其值都比 </a:t>
            </a:r>
            <a:r>
              <a:rPr lang="en-US" altLang="zh-TW" dirty="0"/>
              <a:t>u </a:t>
            </a:r>
            <a:r>
              <a:rPr lang="zh-TW" altLang="en-US" dirty="0"/>
              <a:t>大，並且</a:t>
            </a:r>
            <a:r>
              <a:rPr lang="zh-TW" altLang="en-US" b="1" dirty="0"/>
              <a:t>邊權重恆正</a:t>
            </a:r>
            <a:r>
              <a:rPr lang="zh-TW" altLang="en-US" dirty="0"/>
              <a:t> </a:t>
            </a:r>
            <a:r>
              <a:rPr lang="en-US" altLang="zh-TW" dirty="0"/>
              <a:t>!</a:t>
            </a:r>
          </a:p>
          <a:p>
            <a:pPr marL="0" indent="0">
              <a:buNone/>
            </a:pPr>
            <a:r>
              <a:rPr lang="zh-TW" altLang="en-US" dirty="0"/>
              <a:t>怎麼</a:t>
            </a:r>
            <a:r>
              <a:rPr lang="zh-TW" altLang="en-US" b="1" dirty="0"/>
              <a:t>加</a:t>
            </a:r>
            <a:r>
              <a:rPr lang="zh-TW" altLang="en-US" dirty="0"/>
              <a:t>都比 </a:t>
            </a:r>
            <a:r>
              <a:rPr lang="en-US" altLang="zh-TW" dirty="0"/>
              <a:t>u </a:t>
            </a:r>
            <a:r>
              <a:rPr lang="zh-TW" altLang="en-US" dirty="0"/>
              <a:t>大</a:t>
            </a:r>
            <a:endParaRPr lang="en-US" altLang="zh-TW" dirty="0"/>
          </a:p>
          <a:p>
            <a:pPr marL="0" indent="0">
              <a:buNone/>
            </a:pPr>
            <a:endParaRPr lang="en-US" altLang="zh-TW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EE717236-3AB5-4160-86DB-8A344F29D1A6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7E02BA9-8688-43F8-8326-B8CF0EE65FC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8312275C-0893-4DE0-8B85-44B9724ED52C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F56CF7D-7128-4692-9B78-833D84C7AF0E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62056BF0-3BEC-4CFC-BB3D-0EF76BF0C8BA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B8AD966F-A48E-4D01-8A90-E3B958F9CE7C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pic>
        <p:nvPicPr>
          <p:cNvPr id="10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6595ED85-92C5-41F0-BA36-582EA665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9882" r="89882">
                        <a14:foregroundMark x1="27765" y1="21882" x2="53412" y2="10118"/>
                        <a14:foregroundMark x1="53412" y1="10118" x2="64706" y2="61882"/>
                        <a14:foregroundMark x1="64706" y1="61882" x2="61738" y2="80428"/>
                        <a14:foregroundMark x1="35294" y1="78118" x2="36471" y2="76941"/>
                        <a14:foregroundMark x1="65647" y1="45176" x2="69412" y2="89176"/>
                        <a14:foregroundMark x1="67115" y1="82824" x2="73412" y2="56235"/>
                        <a14:foregroundMark x1="67059" y1="83059" x2="67115" y2="82824"/>
                        <a14:foregroundMark x1="73412" y1="56235" x2="60941" y2="37882"/>
                        <a14:foregroundMark x1="60941" y1="37882" x2="62118" y2="20706"/>
                        <a14:foregroundMark x1="40000" y1="8471" x2="44941" y2="8471"/>
                        <a14:backgroundMark x1="63529" y1="82824" x2="63529" y2="82824"/>
                        <a14:backgroundMark x1="63529" y1="82824" x2="58588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80" y="4389926"/>
            <a:ext cx="1995932" cy="1995932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97956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19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50436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19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49165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79757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08663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拜訪鄰點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88923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拜訪完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7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術語複習</a:t>
            </a:r>
            <a:endParaRPr lang="en-US" altLang="zh-TW" dirty="0"/>
          </a:p>
          <a:p>
            <a:pPr lvl="1"/>
            <a:r>
              <a:rPr lang="en-US" altLang="zh-TW" dirty="0"/>
              <a:t>Graph</a:t>
            </a:r>
          </a:p>
          <a:p>
            <a:pPr lvl="1"/>
            <a:r>
              <a:rPr lang="en-US" altLang="zh-TW" dirty="0"/>
              <a:t>Tree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最小生成樹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* 搜尋法則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單源最短路徑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全點對最短路徑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44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776EBBE-FB3E-420D-A127-38AE29D4612C}"/>
              </a:ext>
            </a:extLst>
          </p:cNvPr>
          <p:cNvSpPr txBox="1"/>
          <p:nvPr/>
        </p:nvSpPr>
        <p:spPr>
          <a:xfrm>
            <a:off x="4157221" y="1838227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C207FEA-3067-4EBF-8C2B-DAEA936412D1}"/>
              </a:ext>
            </a:extLst>
          </p:cNvPr>
          <p:cNvSpPr txBox="1"/>
          <p:nvPr/>
        </p:nvSpPr>
        <p:spPr>
          <a:xfrm>
            <a:off x="5558672" y="6262042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B777C24-2919-4B36-943E-8A70EDB39023}"/>
              </a:ext>
            </a:extLst>
          </p:cNvPr>
          <p:cNvSpPr txBox="1"/>
          <p:nvPr/>
        </p:nvSpPr>
        <p:spPr>
          <a:xfrm>
            <a:off x="4579855" y="6262041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47F84F7-7488-4A65-9700-DB83AFE69577}"/>
              </a:ext>
            </a:extLst>
          </p:cNvPr>
          <p:cNvSpPr txBox="1"/>
          <p:nvPr/>
        </p:nvSpPr>
        <p:spPr>
          <a:xfrm>
            <a:off x="959963" y="5758704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5C82AB9-BB60-4451-B5CA-10C76EAFEC7F}"/>
              </a:ext>
            </a:extLst>
          </p:cNvPr>
          <p:cNvSpPr txBox="1"/>
          <p:nvPr/>
        </p:nvSpPr>
        <p:spPr>
          <a:xfrm>
            <a:off x="2590799" y="5274221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99BFA25-BE24-4314-806E-FD9A4091E565}"/>
              </a:ext>
            </a:extLst>
          </p:cNvPr>
          <p:cNvSpPr txBox="1"/>
          <p:nvPr/>
        </p:nvSpPr>
        <p:spPr>
          <a:xfrm>
            <a:off x="3613607" y="5274220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8C5D214-3728-4650-BB4A-AABC609F31F0}"/>
              </a:ext>
            </a:extLst>
          </p:cNvPr>
          <p:cNvSpPr txBox="1"/>
          <p:nvPr/>
        </p:nvSpPr>
        <p:spPr>
          <a:xfrm>
            <a:off x="5107757" y="2789956"/>
            <a:ext cx="121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的父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2D94EC-B60A-48D1-9B9C-B34252C0D90E}"/>
              </a:ext>
            </a:extLst>
          </p:cNvPr>
          <p:cNvSpPr txBox="1"/>
          <p:nvPr/>
        </p:nvSpPr>
        <p:spPr>
          <a:xfrm>
            <a:off x="482854" y="3803502"/>
            <a:ext cx="121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的子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3591C0A-F0AA-4E81-9E17-F56ECD3BC946}"/>
              </a:ext>
            </a:extLst>
          </p:cNvPr>
          <p:cNvSpPr txBox="1"/>
          <p:nvPr/>
        </p:nvSpPr>
        <p:spPr>
          <a:xfrm>
            <a:off x="168369" y="1848300"/>
            <a:ext cx="235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每個點都是節點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0CE5C7E-98FF-4202-B0ED-78CAFBB047DD}"/>
              </a:ext>
            </a:extLst>
          </p:cNvPr>
          <p:cNvSpPr txBox="1"/>
          <p:nvPr/>
        </p:nvSpPr>
        <p:spPr>
          <a:xfrm>
            <a:off x="3560187" y="4203351"/>
            <a:ext cx="62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</a:t>
            </a:r>
          </a:p>
        </p:txBody>
      </p:sp>
    </p:spTree>
    <p:extLst>
      <p:ext uri="{BB962C8B-B14F-4D97-AF65-F5344CB8AC3E}">
        <p14:creationId xmlns:p14="http://schemas.microsoft.com/office/powerpoint/2010/main" val="660836319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zh-TW" altLang="en-US" dirty="0"/>
              <a:t> 到 </a:t>
            </a:r>
            <a:r>
              <a:rPr lang="en-US" altLang="zh-TW" dirty="0"/>
              <a:t>T?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T</a:t>
            </a:r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S</a:t>
            </a:r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68505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41519" y="3884448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13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22906" y="5094379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7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3983177" y="5453949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15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22230" y="2463621"/>
            <a:ext cx="597892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899440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3091" y="5475090"/>
            <a:ext cx="1989815" cy="9036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14447" y="2390521"/>
            <a:ext cx="3019967" cy="281536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3" y="4607463"/>
            <a:ext cx="1107342" cy="95799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B78A363-6B98-48A7-992E-38968988A8E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54210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738160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hlinkClick r:id="rId2"/>
              </a:rPr>
              <a:t>POJ 3255 Roadblocks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4034746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單源最短路徑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Relaxation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Dijkstra's algorithm</a:t>
            </a:r>
          </a:p>
          <a:p>
            <a:r>
              <a:rPr lang="en-US" altLang="zh-TW" dirty="0"/>
              <a:t>Bellman-Ford</a:t>
            </a:r>
            <a:r>
              <a:rPr lang="en-US" altLang="ja-JP" dirty="0"/>
              <a:t>'</a:t>
            </a:r>
            <a:r>
              <a:rPr lang="en-US" altLang="zh-TW" dirty="0"/>
              <a:t>s algorithm</a:t>
            </a:r>
          </a:p>
        </p:txBody>
      </p:sp>
    </p:spTree>
    <p:extLst>
      <p:ext uri="{BB962C8B-B14F-4D97-AF65-F5344CB8AC3E}">
        <p14:creationId xmlns:p14="http://schemas.microsoft.com/office/powerpoint/2010/main" val="1048470792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Bellman-Ford</a:t>
            </a:r>
            <a:r>
              <a:rPr lang="en-US" altLang="ja-JP" dirty="0"/>
              <a:t>'</a:t>
            </a:r>
            <a:r>
              <a:rPr lang="en-US" altLang="zh-TW" dirty="0"/>
              <a:t>s algorithm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996430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Bellman-Ford</a:t>
            </a:r>
            <a:r>
              <a:rPr lang="zh-TW" altLang="en-US" dirty="0"/>
              <a:t> 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  .</a:t>
            </a: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/* </a:t>
            </a:r>
            <a:r>
              <a:rPr lang="zh-TW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假設輸入完邊的資訊了 *</a:t>
            </a:r>
            <a:r>
              <a:rPr lang="en-US" altLang="zh-TW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</a:t>
            </a:r>
            <a:endParaRPr lang="en-US" altLang="ja-JP" sz="7200" dirty="0">
              <a:solidFill>
                <a:srgbClr val="999999"/>
              </a:solidFill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72580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Bellman-Ford</a:t>
            </a:r>
            <a:r>
              <a:rPr lang="zh-TW" altLang="en-US" dirty="0"/>
              <a:t> 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memset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0x3f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sizeof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));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 初始無限大</a:t>
            </a:r>
            <a:br>
              <a:rPr lang="en-US" altLang="ja-JP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source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29370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Bellman-Ford</a:t>
            </a:r>
            <a:r>
              <a:rPr lang="zh-TW" altLang="en-US" dirty="0"/>
              <a:t> 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size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();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edge e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min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u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e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ja-JP" altLang="ja-JP" sz="72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06753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b="1" dirty="0"/>
              <a:t>s</a:t>
            </a:r>
            <a:endParaRPr kumimoji="1" lang="ja-JP" altLang="en-US" sz="54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6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祖先 </a:t>
            </a:r>
            <a:r>
              <a:rPr lang="en-US" altLang="zh-TW" dirty="0"/>
              <a:t>(ancestor)</a:t>
            </a:r>
            <a:r>
              <a:rPr lang="zh-TW" altLang="en-US" dirty="0"/>
              <a:t>： 節點能</a:t>
            </a:r>
            <a:r>
              <a:rPr lang="zh-TW" altLang="en-US" b="1" dirty="0"/>
              <a:t>反向</a:t>
            </a:r>
            <a:r>
              <a:rPr lang="zh-TW" altLang="en-US" dirty="0"/>
              <a:t>拜訪的所有節點</a:t>
            </a:r>
          </a:p>
          <a:p>
            <a:r>
              <a:rPr lang="zh-TW" altLang="en-US" dirty="0"/>
              <a:t>孫子 </a:t>
            </a:r>
            <a:r>
              <a:rPr lang="en-US" altLang="zh-TW" dirty="0"/>
              <a:t>(descendant)</a:t>
            </a:r>
            <a:r>
              <a:rPr lang="zh-TW" altLang="en-US" dirty="0"/>
              <a:t>： 節點能</a:t>
            </a:r>
            <a:r>
              <a:rPr lang="zh-TW" altLang="en-US" b="1" dirty="0"/>
              <a:t>正向</a:t>
            </a:r>
            <a:r>
              <a:rPr lang="zh-TW" altLang="en-US" dirty="0"/>
              <a:t>拜訪的所有節點</a:t>
            </a:r>
          </a:p>
        </p:txBody>
      </p:sp>
    </p:spTree>
    <p:extLst>
      <p:ext uri="{BB962C8B-B14F-4D97-AF65-F5344CB8AC3E}">
        <p14:creationId xmlns:p14="http://schemas.microsoft.com/office/powerpoint/2010/main" val="285014849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初始化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07759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77275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91756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41932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1312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31584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29543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0659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54636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71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祖先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(ancestor)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節點能反向拜訪的所有節點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孫子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(descendant)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節點能正向拜訪的所有節點</a:t>
            </a:r>
          </a:p>
          <a:p>
            <a:r>
              <a:rPr lang="zh-TW" altLang="en-US" dirty="0"/>
              <a:t>深度 </a:t>
            </a:r>
            <a:r>
              <a:rPr lang="en-US" altLang="zh-TW" dirty="0"/>
              <a:t>(depth)</a:t>
            </a:r>
            <a:r>
              <a:rPr lang="zh-TW" altLang="en-US" dirty="0"/>
              <a:t>： 從</a:t>
            </a:r>
            <a:r>
              <a:rPr lang="zh-TW" altLang="en-US" b="1" dirty="0"/>
              <a:t>根</a:t>
            </a:r>
            <a:r>
              <a:rPr lang="zh-TW" altLang="en-US" dirty="0"/>
              <a:t>到該節點所</a:t>
            </a:r>
            <a:r>
              <a:rPr lang="zh-TW" altLang="en-US" b="1" dirty="0"/>
              <a:t>經過的邊數</a:t>
            </a:r>
          </a:p>
        </p:txBody>
      </p:sp>
    </p:spTree>
    <p:extLst>
      <p:ext uri="{BB962C8B-B14F-4D97-AF65-F5344CB8AC3E}">
        <p14:creationId xmlns:p14="http://schemas.microsoft.com/office/powerpoint/2010/main" val="224803809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57524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6691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03319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12962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49720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6188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37181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46511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72829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06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祖先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(ancestor)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節點能反向拜訪的所有節點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孫子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(descendant)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節點能正向拜訪的所有節點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深度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(depth)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從根到該節點所經過的邊數</a:t>
            </a:r>
          </a:p>
          <a:p>
            <a:endParaRPr lang="en-US" altLang="zh-TW" dirty="0"/>
          </a:p>
          <a:p>
            <a:r>
              <a:rPr lang="zh-TW" altLang="en-US" dirty="0"/>
              <a:t>森林 </a:t>
            </a:r>
            <a:r>
              <a:rPr lang="en-US" altLang="zh-TW" dirty="0"/>
              <a:t>(forest)</a:t>
            </a:r>
            <a:r>
              <a:rPr lang="zh-TW" altLang="en-US" dirty="0"/>
              <a:t>： 一個集合包含所有</a:t>
            </a:r>
            <a:r>
              <a:rPr lang="zh-TW" altLang="en-US" b="1" dirty="0"/>
              <a:t>不相交</a:t>
            </a:r>
            <a:r>
              <a:rPr lang="zh-TW" altLang="en-US" dirty="0"/>
              <a:t>的 </a:t>
            </a:r>
            <a:r>
              <a:rPr lang="en-US" altLang="zh-TW" dirty="0"/>
              <a:t>Tree</a:t>
            </a:r>
          </a:p>
          <a:p>
            <a:r>
              <a:rPr lang="zh-TW" altLang="en-US" dirty="0"/>
              <a:t>每個非根節點</a:t>
            </a:r>
            <a:r>
              <a:rPr lang="zh-TW" altLang="en-US" b="1" dirty="0"/>
              <a:t>只有一個</a:t>
            </a:r>
            <a:r>
              <a:rPr lang="zh-TW" altLang="en-US" dirty="0"/>
              <a:t>父節點</a:t>
            </a:r>
          </a:p>
        </p:txBody>
      </p:sp>
    </p:spTree>
    <p:extLst>
      <p:ext uri="{BB962C8B-B14F-4D97-AF65-F5344CB8AC3E}">
        <p14:creationId xmlns:p14="http://schemas.microsoft.com/office/powerpoint/2010/main" val="2206939322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28599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66509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54097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43522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22710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4D86DDD6-FA62-44BF-A123-265B19FA5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0" y="3611614"/>
            <a:ext cx="2090583" cy="250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89999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06427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7889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26116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13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7919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76901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b="1" dirty="0"/>
              <a:t>8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4068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7DAD661-EC27-47D1-AC75-3B23E7019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0" y="4468113"/>
            <a:ext cx="3111765" cy="15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47356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95751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b="1" dirty="0"/>
              <a:t>∞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62319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56018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79480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37652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9BED37C-CAEA-4C36-BCF6-03566C32C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0" y="4063247"/>
            <a:ext cx="2302748" cy="20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9624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13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A45EBD99-1DD2-4AE4-8654-616A22BB50DD}"/>
              </a:ext>
            </a:extLst>
          </p:cNvPr>
          <p:cNvSpPr/>
          <p:nvPr/>
        </p:nvSpPr>
        <p:spPr>
          <a:xfrm>
            <a:off x="4345756" y="3576587"/>
            <a:ext cx="904973" cy="9154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220037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20986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88612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37978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66803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30456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97429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6206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12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49262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Relax!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94380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23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75998B24-7A65-4E7A-9B6D-FE8238041554}"/>
              </a:ext>
            </a:extLst>
          </p:cNvPr>
          <p:cNvSpPr txBox="1"/>
          <p:nvPr/>
        </p:nvSpPr>
        <p:spPr>
          <a:xfrm>
            <a:off x="6358530" y="3337669"/>
            <a:ext cx="235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Depth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A45EBD99-1DD2-4AE4-8654-616A22BB50DD}"/>
              </a:ext>
            </a:extLst>
          </p:cNvPr>
          <p:cNvSpPr/>
          <p:nvPr/>
        </p:nvSpPr>
        <p:spPr>
          <a:xfrm>
            <a:off x="4345756" y="3576587"/>
            <a:ext cx="904973" cy="9154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4A921BD-1ACD-4CDA-BC21-6ACF7043D80C}"/>
              </a:ext>
            </a:extLst>
          </p:cNvPr>
          <p:cNvCxnSpPr>
            <a:cxnSpLocks/>
          </p:cNvCxnSpPr>
          <p:nvPr/>
        </p:nvCxnSpPr>
        <p:spPr>
          <a:xfrm>
            <a:off x="3978111" y="2243579"/>
            <a:ext cx="612743" cy="5844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63626232-58A0-4F31-BA1C-169A3A882EED}"/>
              </a:ext>
            </a:extLst>
          </p:cNvPr>
          <p:cNvCxnSpPr>
            <a:cxnSpLocks/>
          </p:cNvCxnSpPr>
          <p:nvPr/>
        </p:nvCxnSpPr>
        <p:spPr>
          <a:xfrm>
            <a:off x="4779390" y="3264616"/>
            <a:ext cx="18852" cy="5347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02369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38118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16030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53717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03120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0020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28121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DFB7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08535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9505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結束了嗎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064533" y="174060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700" b="1" dirty="0"/>
              <a:t>11</a:t>
            </a:r>
            <a:endParaRPr kumimoji="1" lang="ja-JP" altLang="en-US" sz="27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21037" y="210953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6</a:t>
            </a:r>
            <a:endParaRPr kumimoji="1" lang="ja-JP" altLang="en-US" sz="2700" b="1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14447" y="591664"/>
            <a:ext cx="1706590" cy="12604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07912" y="1209475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5</a:t>
            </a:r>
            <a:endParaRPr kumimoji="1" lang="ja-JP" altLang="en-US" sz="2700" b="1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298389" y="2852868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7</a:t>
            </a:r>
            <a:endParaRPr kumimoji="1" lang="ja-JP" altLang="en-US" sz="2700" b="1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50651" y="2235737"/>
            <a:ext cx="761422" cy="761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8</a:t>
            </a:r>
            <a:endParaRPr kumimoji="1" lang="ja-JP" altLang="en-US" sz="2700" b="1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0951" y="860867"/>
            <a:ext cx="348469" cy="4601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21318"/>
            <a:ext cx="1583942" cy="8430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48303" y="1970897"/>
            <a:ext cx="740320" cy="99347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90186"/>
            <a:ext cx="2362028" cy="64555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04743" y="4481917"/>
            <a:ext cx="761422" cy="761422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700" b="1" dirty="0"/>
              <a:t>0</a:t>
            </a:r>
            <a:endParaRPr kumimoji="1" lang="ja-JP" altLang="en-US" sz="2700" b="1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33579"/>
            <a:ext cx="2856440" cy="13598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57826" y="1859389"/>
            <a:ext cx="2227628" cy="26225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054AF87-F59C-4121-8F8F-52CD493DB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62628"/>
            <a:ext cx="2255881" cy="12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74781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結束了嗎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31F15B42-5147-41C8-BAC3-E1C3C876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結束了。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677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A45EBD99-1DD2-4AE4-8654-616A22BB50DD}"/>
              </a:ext>
            </a:extLst>
          </p:cNvPr>
          <p:cNvSpPr/>
          <p:nvPr/>
        </p:nvSpPr>
        <p:spPr>
          <a:xfrm>
            <a:off x="4345756" y="3576587"/>
            <a:ext cx="904973" cy="9154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5266D3A-1015-4222-9677-66955BB187AD}"/>
              </a:ext>
            </a:extLst>
          </p:cNvPr>
          <p:cNvSpPr/>
          <p:nvPr/>
        </p:nvSpPr>
        <p:spPr>
          <a:xfrm rot="18547760">
            <a:off x="3645653" y="1424332"/>
            <a:ext cx="1291470" cy="220639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7D03C09-61C4-46F8-98D0-F2372DD7FB3C}"/>
              </a:ext>
            </a:extLst>
          </p:cNvPr>
          <p:cNvSpPr txBox="1"/>
          <p:nvPr/>
        </p:nvSpPr>
        <p:spPr>
          <a:xfrm>
            <a:off x="5034171" y="1974247"/>
            <a:ext cx="235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的祖先</a:t>
            </a:r>
          </a:p>
        </p:txBody>
      </p:sp>
    </p:spTree>
    <p:extLst>
      <p:ext uri="{BB962C8B-B14F-4D97-AF65-F5344CB8AC3E}">
        <p14:creationId xmlns:p14="http://schemas.microsoft.com/office/powerpoint/2010/main" val="548241451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可是</a:t>
            </a:r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31F15B42-5147-41C8-BAC3-E1C3C876D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要</a:t>
            </a:r>
            <a:r>
              <a:rPr kumimoji="1" lang="zh-TW" altLang="en-US" b="1" dirty="0"/>
              <a:t>怎麼判斷</a:t>
            </a:r>
            <a:r>
              <a:rPr kumimoji="1" lang="zh-TW" altLang="en-US" dirty="0"/>
              <a:t>，每個點都得到</a:t>
            </a:r>
            <a:r>
              <a:rPr kumimoji="1" lang="zh-TW" altLang="en-US" b="1" dirty="0"/>
              <a:t>最短路</a:t>
            </a:r>
            <a:r>
              <a:rPr kumimoji="1" lang="zh-TW" altLang="en-US" dirty="0"/>
              <a:t>了</a:t>
            </a:r>
            <a:r>
              <a:rPr kumimoji="1" lang="en-US" altLang="zh-TW" dirty="0"/>
              <a:t>?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Picture 3" descr="ãæèãçåçæå°çµæ">
            <a:extLst>
              <a:ext uri="{FF2B5EF4-FFF2-40B4-BE49-F238E27FC236}">
                <a16:creationId xmlns:a16="http://schemas.microsoft.com/office/drawing/2014/main" id="{F5F3AB87-B8E2-47D5-811F-F002D8738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89882" l="9882" r="89882">
                        <a14:foregroundMark x1="27765" y1="21882" x2="53412" y2="10118"/>
                        <a14:foregroundMark x1="53412" y1="10118" x2="64706" y2="61882"/>
                        <a14:foregroundMark x1="64706" y1="61882" x2="61738" y2="80428"/>
                        <a14:foregroundMark x1="35294" y1="78118" x2="36471" y2="76941"/>
                        <a14:foregroundMark x1="65647" y1="45176" x2="69412" y2="89176"/>
                        <a14:foregroundMark x1="67115" y1="82824" x2="73412" y2="56235"/>
                        <a14:foregroundMark x1="67059" y1="83059" x2="67115" y2="82824"/>
                        <a14:foregroundMark x1="73412" y1="56235" x2="60941" y2="37882"/>
                        <a14:foregroundMark x1="60941" y1="37882" x2="62118" y2="20706"/>
                        <a14:foregroundMark x1="40000" y1="8471" x2="44941" y2="8471"/>
                        <a14:backgroundMark x1="63529" y1="82824" x2="63529" y2="82824"/>
                        <a14:backgroundMark x1="63529" y1="82824" x2="58588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80" y="4389926"/>
            <a:ext cx="1995932" cy="1995932"/>
          </a:xfrm>
          <a:prstGeom prst="rect">
            <a:avLst/>
          </a:prstGeom>
          <a:noFill/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24824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路</a:t>
            </a:r>
            <a:r>
              <a:rPr lang="ja-JP" altLang="en-US" dirty="0"/>
              <a:t>就是</a:t>
            </a:r>
            <a:r>
              <a:rPr lang="zh-TW" altLang="en-US" dirty="0"/>
              <a:t>一條直直的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160B26C-AF75-4984-9E2A-05DDCC724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293864" cy="4099151"/>
          </a:xfrm>
        </p:spPr>
      </p:pic>
    </p:spTree>
    <p:extLst>
      <p:ext uri="{BB962C8B-B14F-4D97-AF65-F5344CB8AC3E}">
        <p14:creationId xmlns:p14="http://schemas.microsoft.com/office/powerpoint/2010/main" val="3520915086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所以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7909B55-CC77-488D-A686-C1556D3C5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至多要做 </a:t>
            </a:r>
            <a:r>
              <a:rPr lang="en-US" altLang="zh-TW" dirty="0"/>
              <a:t>|V| - 1</a:t>
            </a:r>
            <a:r>
              <a:rPr lang="zh-TW" altLang="en-US" dirty="0"/>
              <a:t> 次的全部邊 </a:t>
            </a:r>
            <a:r>
              <a:rPr lang="en-US" altLang="zh-TW" dirty="0" err="1"/>
              <a:t>relaxtion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剛剛的例子只做了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3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遍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自行證明吧</a:t>
            </a:r>
            <a:endParaRPr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87892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7E9A1D-E432-427E-8FD5-C862D0C1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負權重邊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4289A3-A2DC-45D4-AED2-80DA11529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對每邊做至多 </a:t>
            </a:r>
            <a:r>
              <a:rPr kumimoji="1" lang="en-US" altLang="zh-TW" dirty="0"/>
              <a:t>|V|−1 </a:t>
            </a:r>
            <a:r>
              <a:rPr kumimoji="1" lang="zh-TW" altLang="en-US" dirty="0"/>
              <a:t>次 </a:t>
            </a:r>
            <a:r>
              <a:rPr kumimoji="1" lang="en-US" altLang="zh-TW" dirty="0"/>
              <a:t>relaxation </a:t>
            </a:r>
            <a:r>
              <a:rPr kumimoji="1" lang="zh-TW" altLang="en-US" dirty="0"/>
              <a:t>後， </a:t>
            </a:r>
            <a:br>
              <a:rPr kumimoji="1" lang="en-US" altLang="zh-TW" dirty="0"/>
            </a:br>
            <a:br>
              <a:rPr kumimoji="1" lang="en-US" altLang="zh-TW" dirty="0"/>
            </a:br>
            <a:br>
              <a:rPr kumimoji="1" lang="en-US" altLang="zh-TW" dirty="0"/>
            </a:br>
            <a:r>
              <a:rPr kumimoji="1" lang="zh-TW" altLang="en-US" dirty="0"/>
              <a:t>要是某邊還能 </a:t>
            </a:r>
            <a:r>
              <a:rPr kumimoji="1" lang="en-US" altLang="zh-TW" dirty="0"/>
              <a:t>relaxation</a:t>
            </a:r>
            <a:r>
              <a:rPr kumimoji="1" lang="zh-TW" altLang="en-US" dirty="0"/>
              <a:t>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1815429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7E9A1D-E432-427E-8FD5-C862D0C1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負權重邊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4289A3-A2DC-45D4-AED2-80DA11529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對每邊做至多 </a:t>
            </a:r>
            <a:r>
              <a:rPr kumimoji="1" lang="en-US" altLang="zh-TW" dirty="0"/>
              <a:t>|V|−1 </a:t>
            </a:r>
            <a:r>
              <a:rPr kumimoji="1" lang="zh-TW" altLang="en-US" dirty="0"/>
              <a:t>次 </a:t>
            </a:r>
            <a:r>
              <a:rPr kumimoji="1" lang="en-US" altLang="zh-TW" dirty="0"/>
              <a:t>relaxation </a:t>
            </a:r>
            <a:r>
              <a:rPr kumimoji="1" lang="zh-TW" altLang="en-US" dirty="0"/>
              <a:t>後， </a:t>
            </a:r>
            <a:br>
              <a:rPr kumimoji="1" lang="en-US" altLang="zh-TW" dirty="0"/>
            </a:br>
            <a:br>
              <a:rPr kumimoji="1" lang="en-US" altLang="zh-TW" dirty="0"/>
            </a:br>
            <a:br>
              <a:rPr kumimoji="1" lang="en-US" altLang="zh-TW" dirty="0"/>
            </a:br>
            <a:r>
              <a:rPr kumimoji="1" lang="zh-TW" altLang="en-US" dirty="0"/>
              <a:t>要是某邊還能 </a:t>
            </a:r>
            <a:r>
              <a:rPr kumimoji="1" lang="en-US" altLang="zh-TW" dirty="0"/>
              <a:t>relaxation</a:t>
            </a:r>
            <a:r>
              <a:rPr kumimoji="1" lang="zh-TW" altLang="en-US" dirty="0"/>
              <a:t>，</a:t>
            </a:r>
            <a:br>
              <a:rPr kumimoji="1" lang="en-US" altLang="zh-TW" dirty="0"/>
            </a:br>
            <a:r>
              <a:rPr kumimoji="1" lang="zh-TW" altLang="en-US" dirty="0"/>
              <a:t>就表示有</a:t>
            </a:r>
            <a:r>
              <a:rPr kumimoji="1" lang="zh-TW" altLang="en-US" b="1" dirty="0"/>
              <a:t>負權重邊</a:t>
            </a:r>
            <a:r>
              <a:rPr kumimoji="1" lang="zh-TW" altLang="en-US" dirty="0"/>
              <a:t>能使路徑成本一直降低。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9167017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862318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練習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u="sng" dirty="0" err="1">
                <a:hlinkClick r:id="rId2"/>
              </a:rPr>
              <a:t>UVa</a:t>
            </a:r>
            <a:r>
              <a:rPr lang="en-US" altLang="ja-JP" u="sng" dirty="0">
                <a:hlinkClick r:id="rId2"/>
              </a:rPr>
              <a:t> OJ 558 Wormholes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0119261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術語複習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Graph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最小生成樹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/>
              <a:t>A</a:t>
            </a:r>
            <a:r>
              <a:rPr lang="zh-TW" altLang="en-US" dirty="0"/>
              <a:t>* 搜尋法則</a:t>
            </a:r>
            <a:endParaRPr lang="en-US" altLang="zh-TW" dirty="0"/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單源最短路徑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全點對最短路徑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650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A* search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238456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下一步到底該往哪走</a:t>
            </a:r>
            <a:r>
              <a:rPr kumimoji="1" lang="en-US" altLang="zh-TW" dirty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4764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Tree</a:t>
            </a:r>
            <a:endParaRPr lang="zh-TW" altLang="en-US" dirty="0"/>
          </a:p>
        </p:txBody>
      </p:sp>
      <p:pic>
        <p:nvPicPr>
          <p:cNvPr id="1026" name="Picture 2" descr="https://upload.wikimedia.org/wikipedia/commons/7/7e/Treedatastructure.png">
            <a:extLst>
              <a:ext uri="{FF2B5EF4-FFF2-40B4-BE49-F238E27FC236}">
                <a16:creationId xmlns:a16="http://schemas.microsoft.com/office/drawing/2014/main" id="{B396F745-B757-4128-BEE8-01586B74F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91" y="1690688"/>
            <a:ext cx="4980250" cy="46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A45EBD99-1DD2-4AE4-8654-616A22BB50DD}"/>
              </a:ext>
            </a:extLst>
          </p:cNvPr>
          <p:cNvSpPr/>
          <p:nvPr/>
        </p:nvSpPr>
        <p:spPr>
          <a:xfrm>
            <a:off x="4345756" y="3576587"/>
            <a:ext cx="904973" cy="91549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B0413DA2-C8F4-4967-9CCD-5C82C15A2991}"/>
              </a:ext>
            </a:extLst>
          </p:cNvPr>
          <p:cNvSpPr/>
          <p:nvPr/>
        </p:nvSpPr>
        <p:spPr>
          <a:xfrm>
            <a:off x="3271344" y="4492083"/>
            <a:ext cx="2177349" cy="200079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9BE9F8E2-818B-4ACE-B7F2-AB87F787AC5D}"/>
              </a:ext>
            </a:extLst>
          </p:cNvPr>
          <p:cNvSpPr txBox="1"/>
          <p:nvPr/>
        </p:nvSpPr>
        <p:spPr>
          <a:xfrm>
            <a:off x="3326613" y="5355981"/>
            <a:ext cx="235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的孫子</a:t>
            </a:r>
          </a:p>
        </p:txBody>
      </p:sp>
    </p:spTree>
    <p:extLst>
      <p:ext uri="{BB962C8B-B14F-4D97-AF65-F5344CB8AC3E}">
        <p14:creationId xmlns:p14="http://schemas.microsoft.com/office/powerpoint/2010/main" val="3024763000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下一步到底該往哪走</a:t>
            </a:r>
            <a:r>
              <a:rPr kumimoji="1" lang="en-US" altLang="zh-TW" dirty="0"/>
              <a:t>?</a:t>
            </a:r>
            <a:r>
              <a:rPr kumimoji="1" lang="zh-TW" altLang="en-US" dirty="0"/>
              <a:t> </a:t>
            </a:r>
            <a:r>
              <a:rPr kumimoji="1" lang="en-US" altLang="zh-TW" dirty="0"/>
              <a:t>(</a:t>
            </a:r>
            <a:r>
              <a:rPr kumimoji="1" lang="zh-TW" altLang="en-US" dirty="0"/>
              <a:t>透過轉移方程找可走鄰點</a:t>
            </a:r>
            <a:r>
              <a:rPr kumimoji="1" lang="en-US" altLang="zh-TW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6209266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下一步到底該往哪走</a:t>
            </a:r>
            <a:r>
              <a:rPr kumimoji="1" lang="en-US" altLang="zh-TW" dirty="0"/>
              <a:t>?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zh-TW" altLang="en-US" dirty="0"/>
              <a:t>走下去，會更好嗎</a:t>
            </a:r>
            <a:r>
              <a:rPr kumimoji="1" lang="en-US" altLang="zh-TW" dirty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2340221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下一步到底該往哪走</a:t>
            </a:r>
            <a:r>
              <a:rPr kumimoji="1" lang="en-US" altLang="zh-TW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走下去，會更好嗎</a:t>
            </a:r>
            <a:r>
              <a:rPr kumimoji="1" lang="en-US" altLang="zh-TW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zh-TW" altLang="en-US" b="1" dirty="0"/>
              <a:t>好或不好</a:t>
            </a:r>
            <a:r>
              <a:rPr kumimoji="1" lang="zh-TW" altLang="en-US" dirty="0"/>
              <a:t>，就是由評估函數決定</a:t>
            </a:r>
            <a:endParaRPr kumimoji="1" lang="en-US" altLang="zh-TW" dirty="0"/>
          </a:p>
          <a:p>
            <a:pPr marL="457200" lvl="1" indent="0">
              <a:buNone/>
            </a:pPr>
            <a:r>
              <a:rPr kumimoji="1" lang="zh-TW" altLang="en-US" dirty="0"/>
              <a:t>得自行設計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9187885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g(n)</a:t>
            </a:r>
            <a:r>
              <a:rPr kumimoji="1" lang="en-US" altLang="zh-TW" dirty="0"/>
              <a:t>:</a:t>
            </a:r>
            <a:r>
              <a:rPr kumimoji="1" lang="zh-TW" altLang="en-US" dirty="0"/>
              <a:t> 從</a:t>
            </a:r>
            <a:r>
              <a:rPr kumimoji="1" lang="zh-TW" altLang="en-US" b="1" dirty="0"/>
              <a:t>起</a:t>
            </a:r>
            <a:r>
              <a:rPr kumimoji="1" lang="zh-TW" altLang="en-US" dirty="0"/>
              <a:t>點到 </a:t>
            </a:r>
            <a:r>
              <a:rPr kumimoji="1" lang="en-US" altLang="zh-TW" dirty="0"/>
              <a:t>n </a:t>
            </a:r>
            <a:r>
              <a:rPr kumimoji="1" lang="zh-TW" altLang="en-US" dirty="0"/>
              <a:t>點的成本</a:t>
            </a:r>
            <a:endParaRPr kumimoji="1" lang="en-US" altLang="zh-TW" dirty="0"/>
          </a:p>
          <a:p>
            <a:r>
              <a:rPr kumimoji="1" lang="en-US" altLang="ja-JP" dirty="0"/>
              <a:t>h(n)</a:t>
            </a:r>
            <a:r>
              <a:rPr kumimoji="1" lang="en-US" altLang="zh-TW" dirty="0"/>
              <a:t>:</a:t>
            </a:r>
            <a:r>
              <a:rPr kumimoji="1" lang="zh-TW" altLang="en-US" dirty="0"/>
              <a:t> 從 </a:t>
            </a:r>
            <a:r>
              <a:rPr kumimoji="1" lang="en-US" altLang="zh-TW" dirty="0"/>
              <a:t>n </a:t>
            </a:r>
            <a:r>
              <a:rPr kumimoji="1" lang="zh-TW" altLang="en-US" dirty="0"/>
              <a:t>點到</a:t>
            </a:r>
            <a:r>
              <a:rPr kumimoji="1" lang="zh-TW" altLang="en-US" b="1" dirty="0"/>
              <a:t>終</a:t>
            </a:r>
            <a:r>
              <a:rPr kumimoji="1" lang="zh-TW" altLang="en-US" dirty="0"/>
              <a:t>點的成本</a:t>
            </a:r>
            <a:endParaRPr kumimoji="1" lang="en-US" altLang="zh-TW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f(n) = g(n) + h(n): </a:t>
            </a:r>
            <a:r>
              <a:rPr kumimoji="1" lang="zh-TW" altLang="en-US" dirty="0"/>
              <a:t>評估函數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9502291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例如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當求帶權重圖的單源最短路徑</a:t>
            </a:r>
            <a:endParaRPr kumimoji="1" lang="en-US" altLang="zh-TW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g(n) =</a:t>
            </a:r>
            <a:r>
              <a:rPr kumimoji="1" lang="zh-TW" altLang="en-US" dirty="0"/>
              <a:t> 從起點到 </a:t>
            </a:r>
            <a:r>
              <a:rPr kumimoji="1" lang="en-US" altLang="zh-TW" dirty="0"/>
              <a:t>n </a:t>
            </a:r>
            <a:r>
              <a:rPr kumimoji="1" lang="zh-TW" altLang="en-US" dirty="0"/>
              <a:t>的最小成本</a:t>
            </a:r>
            <a:endParaRPr kumimoji="1" lang="en-US" altLang="zh-TW" dirty="0"/>
          </a:p>
          <a:p>
            <a:pPr marL="0" indent="0">
              <a:buNone/>
            </a:pPr>
            <a:r>
              <a:rPr kumimoji="1" lang="en-US" altLang="ja-JP" dirty="0"/>
              <a:t>h(n) = 0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zh-TW" altLang="en-US" dirty="0"/>
              <a:t>這個是， </a:t>
            </a:r>
            <a:r>
              <a:rPr kumimoji="1" lang="en-US" altLang="zh-TW" dirty="0"/>
              <a:t>Dijkstra </a:t>
            </a:r>
            <a:r>
              <a:rPr kumimoji="1" lang="zh-TW" altLang="en-US" dirty="0"/>
              <a:t>演算法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0739889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F66DF-0D26-46CB-A458-A5F5B690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例如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F0983-9F51-4020-ADDE-530A4BA0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當求二維平面圖的單點到單點最短路徑</a:t>
            </a:r>
            <a:endParaRPr kumimoji="1" lang="en-US" altLang="zh-TW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g(n) =</a:t>
            </a:r>
            <a:r>
              <a:rPr kumimoji="1" lang="zh-TW" altLang="en-US" dirty="0"/>
              <a:t> </a:t>
            </a:r>
            <a:r>
              <a:rPr kumimoji="1" lang="en-US" altLang="zh-TW" dirty="0"/>
              <a:t>0</a:t>
            </a:r>
          </a:p>
          <a:p>
            <a:pPr marL="0" indent="0">
              <a:buNone/>
            </a:pPr>
            <a:r>
              <a:rPr kumimoji="1" lang="en-US" altLang="ja-JP" dirty="0"/>
              <a:t>h(n) = n </a:t>
            </a:r>
            <a:r>
              <a:rPr kumimoji="1" lang="zh-TW" altLang="en-US" dirty="0"/>
              <a:t>點到終點的歐幾里得距離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zh-TW" altLang="en-US" dirty="0"/>
              <a:t>這個是， </a:t>
            </a:r>
            <a:r>
              <a:rPr kumimoji="1" lang="en-US" altLang="zh-TW" dirty="0"/>
              <a:t>Best-first search </a:t>
            </a:r>
            <a:r>
              <a:rPr kumimoji="1" lang="zh-TW" altLang="en-US" dirty="0"/>
              <a:t>演算法</a:t>
            </a:r>
            <a:endParaRPr kumimoji="1" lang="en-US" altLang="zh-TW" dirty="0"/>
          </a:p>
          <a:p>
            <a:pPr marL="457200" lvl="1" indent="0">
              <a:buNone/>
            </a:pPr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不是 </a:t>
            </a:r>
            <a:r>
              <a:rPr kumimoji="1" lang="en-US" altLang="zh-TW" dirty="0">
                <a:solidFill>
                  <a:schemeClr val="bg1">
                    <a:lumMod val="75000"/>
                  </a:schemeClr>
                </a:solidFill>
              </a:rPr>
              <a:t>Breadth-first search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22471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術語複習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Graph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最小生成樹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* 搜尋法則</a:t>
            </a:r>
            <a:endParaRPr lang="en-US" altLang="zh-TW" dirty="0"/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單源最短路徑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/>
              <a:t>全點對最短路徑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4658215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All-Pairs Shortest Paths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799367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APSP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問</a:t>
            </a:r>
            <a:r>
              <a:rPr lang="zh-TW" altLang="en-US" b="1" dirty="0"/>
              <a:t>任意點</a:t>
            </a:r>
            <a:r>
              <a:rPr lang="zh-TW" altLang="en-US" dirty="0"/>
              <a:t>到</a:t>
            </a:r>
            <a:r>
              <a:rPr lang="zh-TW" altLang="en-US" b="1" dirty="0"/>
              <a:t>任意點</a:t>
            </a:r>
            <a:r>
              <a:rPr lang="zh-TW" altLang="en-US" dirty="0"/>
              <a:t>的最小成本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42632785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樸素解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利用剛才教的 </a:t>
            </a:r>
            <a:r>
              <a:rPr lang="en-US" altLang="zh-TW" dirty="0"/>
              <a:t>SSSP </a:t>
            </a:r>
            <a:r>
              <a:rPr lang="zh-TW" altLang="en-US" dirty="0"/>
              <a:t>演算法們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對每個點都設定為源點 </a:t>
            </a:r>
            <a:r>
              <a:rPr lang="en-US" altLang="zh-TW" dirty="0"/>
              <a:t>(source)</a:t>
            </a:r>
          </a:p>
        </p:txBody>
      </p:sp>
    </p:spTree>
    <p:extLst>
      <p:ext uri="{BB962C8B-B14F-4D97-AF65-F5344CB8AC3E}">
        <p14:creationId xmlns:p14="http://schemas.microsoft.com/office/powerpoint/2010/main" val="729862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術語複習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Graph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Tree</a:t>
            </a:r>
          </a:p>
          <a:p>
            <a:r>
              <a:rPr lang="zh-TW" altLang="en-US" dirty="0"/>
              <a:t>最小生成樹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* 搜尋法則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單源最短路徑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全點對最短路徑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17155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樸素解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利用剛才教的 </a:t>
            </a:r>
            <a:r>
              <a:rPr lang="en-US" altLang="zh-TW" dirty="0"/>
              <a:t>SSSP </a:t>
            </a:r>
            <a:r>
              <a:rPr lang="zh-TW" altLang="en-US" dirty="0"/>
              <a:t>演算法們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對每個點都設定為源點 </a:t>
            </a:r>
            <a:r>
              <a:rPr lang="en-US" altLang="zh-TW" dirty="0"/>
              <a:t>(source) </a:t>
            </a:r>
          </a:p>
          <a:p>
            <a:endParaRPr lang="en-US" altLang="zh-TW" dirty="0"/>
          </a:p>
          <a:p>
            <a:r>
              <a:rPr lang="zh-TW" altLang="en-US" dirty="0"/>
              <a:t>當然可以</a:t>
            </a:r>
            <a:r>
              <a:rPr lang="en-US" altLang="zh-TW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26650305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全點對最短路徑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Floyd-</a:t>
            </a:r>
            <a:r>
              <a:rPr kumimoji="1" lang="en-US" altLang="ja-JP" dirty="0" err="1"/>
              <a:t>Warshall's</a:t>
            </a:r>
            <a:r>
              <a:rPr kumimoji="1" lang="en-US" altLang="ja-JP" dirty="0"/>
              <a:t> Algorithm</a:t>
            </a:r>
          </a:p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7674381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全點對最短路徑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Floyd-</a:t>
            </a:r>
            <a:r>
              <a:rPr kumimoji="1" lang="en-US" altLang="ja-JP" dirty="0" err="1"/>
              <a:t>Warshall's</a:t>
            </a:r>
            <a:r>
              <a:rPr kumimoji="1" lang="en-US" altLang="ja-JP" dirty="0"/>
              <a:t> Algorithm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Johnson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's Algorithm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3760181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2AB5BA-3572-419D-8F3D-5690D39C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Floyd-</a:t>
            </a:r>
            <a:r>
              <a:rPr kumimoji="1" lang="en-US" altLang="ja-JP" dirty="0" err="1"/>
              <a:t>Warshall's</a:t>
            </a:r>
            <a:r>
              <a:rPr kumimoji="1" lang="en-US" altLang="ja-JP" dirty="0"/>
              <a:t> Algorithm</a:t>
            </a:r>
            <a:endParaRPr kumimoji="1" lang="ja-JP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494E6C-44B6-4D81-833C-DCBA241FE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626224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Floyd-</a:t>
            </a:r>
            <a:r>
              <a:rPr kumimoji="1" lang="en-US" altLang="ja-JP" dirty="0" err="1"/>
              <a:t>Warshall</a:t>
            </a:r>
            <a:r>
              <a:rPr kumimoji="1" lang="zh-TW" altLang="en-US" dirty="0"/>
              <a:t> 實作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br>
              <a:rPr lang="en-US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G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endParaRPr lang="en-US" altLang="ja-JP" sz="2900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k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  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min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],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k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sz="2900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k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][</a:t>
            </a:r>
            <a:r>
              <a:rPr lang="ja-JP" altLang="ja-JP" sz="2900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ja-JP" altLang="ja-JP" sz="2900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]);</a:t>
            </a:r>
            <a:r>
              <a:rPr lang="ja-JP" altLang="ja-JP" sz="29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6906009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狀態</a:t>
            </a:r>
            <a:r>
              <a:rPr kumimoji="1" lang="en-US" altLang="zh-TW" dirty="0"/>
              <a:t>/</a:t>
            </a:r>
            <a:r>
              <a:rPr kumimoji="1" lang="zh-TW" altLang="en-US" dirty="0"/>
              <a:t>轉移方程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設定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狀態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到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只</m:t>
                      </m:r>
                      <m:r>
                        <a:rPr lang="zh-TW" altLang="en-US" sz="2900" b="0" i="1" dirty="0" smtClean="0">
                          <a:latin typeface="Cambria Math" panose="02040503050406030204" pitchFamily="18" charset="0"/>
                        </a:rPr>
                        <m:t>以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1,..,</m:t>
                          </m:r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zh-TW" altLang="en-US" sz="2900" b="1" i="1" dirty="0">
                          <a:latin typeface="Cambria Math" panose="02040503050406030204" pitchFamily="18" charset="0"/>
                        </a:rPr>
                        <m:t>中間點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的最小成本</m:t>
                      </m:r>
                    </m:oMath>
                  </m:oMathPara>
                </a14:m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endParaRPr lang="en-US" altLang="ja-JP" sz="29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802731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狀態</a:t>
            </a:r>
            <a:r>
              <a:rPr kumimoji="1" lang="en-US" altLang="zh-TW" dirty="0"/>
              <a:t>/</a:t>
            </a:r>
            <a:r>
              <a:rPr kumimoji="1" lang="zh-TW" altLang="en-US" dirty="0"/>
              <a:t>轉移方程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設定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狀態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到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只</m:t>
                      </m:r>
                      <m:r>
                        <a:rPr lang="zh-TW" altLang="en-US" sz="2900" b="0" i="1" dirty="0" smtClean="0">
                          <a:latin typeface="Cambria Math" panose="02040503050406030204" pitchFamily="18" charset="0"/>
                        </a:rPr>
                        <m:t>以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1,..,</m:t>
                          </m:r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zh-TW" altLang="en-US" sz="2900" b="1" i="1" dirty="0">
                          <a:latin typeface="Cambria Math" panose="02040503050406030204" pitchFamily="18" charset="0"/>
                        </a:rPr>
                        <m:t>中間點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的最小成本</m:t>
                      </m:r>
                    </m:oMath>
                  </m:oMathPara>
                </a14:m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endParaRPr lang="en-US" altLang="ja-JP" sz="29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9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b="0" i="0" dirty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ja-JP" altLang="ja-JP" sz="29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ja-JP" altLang="ja-JP" sz="29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9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9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若無經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過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9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sz="29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900" b="0" i="0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ja-JP" altLang="ja-JP" sz="29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900" b="0" i="0" dirty="0" smtClean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a:rPr lang="ja-JP" altLang="ja-JP" sz="2900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ja-JP" altLang="ja-JP" sz="290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d>
                                      <m:dPr>
                                        <m:ctrlP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zh-TW" altLang="en-US" sz="2900" i="1" dirty="0">
                                        <a:latin typeface="Cambria Math" panose="02040503050406030204" pitchFamily="18" charset="0"/>
                                      </a:rPr>
                                      <m:t>若</m:t>
                                    </m:r>
                                    <m:r>
                                      <a:rPr lang="zh-TW" altLang="en-US" sz="2900" i="1" dirty="0">
                                        <a:latin typeface="Cambria Math" panose="02040503050406030204" pitchFamily="18" charset="0"/>
                                      </a:rPr>
                                      <m:t>有</m:t>
                                    </m:r>
                                    <m:r>
                                      <a:rPr lang="zh-TW" altLang="en-US" sz="2900" i="1" dirty="0" smtClean="0">
                                        <a:latin typeface="Cambria Math" panose="02040503050406030204" pitchFamily="18" charset="0"/>
                                      </a:rPr>
                                      <m:t>經過</m:t>
                                    </m:r>
                                    <m:r>
                                      <a:rPr lang="zh-TW" altLang="en-US" sz="29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TW" sz="29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ja-JP" altLang="ja-JP" sz="29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415545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狀態</a:t>
            </a:r>
            <a:r>
              <a:rPr kumimoji="1" lang="en-US" altLang="zh-TW" dirty="0"/>
              <a:t>/</a:t>
            </a:r>
            <a:r>
              <a:rPr kumimoji="1" lang="zh-TW" altLang="en-US" dirty="0"/>
              <a:t>轉移方程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設定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狀態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到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 smtClean="0">
                          <a:latin typeface="Cambria Math" panose="02040503050406030204" pitchFamily="18" charset="0"/>
                        </a:rPr>
                        <m:t>只</m:t>
                      </m:r>
                      <m:r>
                        <a:rPr lang="zh-TW" altLang="en-US" sz="2900" b="0" i="1" dirty="0" smtClean="0">
                          <a:latin typeface="Cambria Math" panose="02040503050406030204" pitchFamily="18" charset="0"/>
                        </a:rPr>
                        <m:t>以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1,..,</m:t>
                          </m:r>
                          <m:r>
                            <a:rPr lang="en-US" altLang="zh-TW" sz="29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為</m:t>
                      </m:r>
                      <m:r>
                        <a:rPr lang="zh-TW" altLang="en-US" sz="2900" b="1" i="0" dirty="0">
                          <a:latin typeface="Cambria Math" panose="02040503050406030204" pitchFamily="18" charset="0"/>
                        </a:rPr>
                        <m:t>中間點</m:t>
                      </m:r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的最小成本</m:t>
                      </m:r>
                    </m:oMath>
                  </m:oMathPara>
                </a14:m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:endParaRPr lang="en-US" altLang="ja-JP" sz="29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altLang="ja-JP" sz="29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9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b="0" i="0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b="0" i="0" dirty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ja-JP" altLang="ja-JP" sz="290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ja-JP" altLang="ja-JP" sz="29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9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9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ja-JP" sz="29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若無經</m:t>
                              </m:r>
                              <m:r>
                                <a:rPr lang="zh-TW" altLang="en-US" sz="2900" i="1" dirty="0" smtClean="0">
                                  <a:latin typeface="Cambria Math" panose="02040503050406030204" pitchFamily="18" charset="0"/>
                                </a:rPr>
                                <m:t>過</m:t>
                              </m:r>
                              <m:r>
                                <a:rPr lang="zh-TW" altLang="en-US" sz="29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9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sz="29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2900" b="0" i="0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d>
                                      <m:dPr>
                                        <m:ctrlPr>
                                          <a:rPr lang="ja-JP" altLang="ja-JP" sz="29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900" b="0" i="0" dirty="0" smtClean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a:rPr lang="ja-JP" altLang="ja-JP" sz="2900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ja-JP" altLang="ja-JP" sz="290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d>
                                      <m:dPr>
                                        <m:ctrlP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ja-JP" sz="2900" b="0" i="1" dirty="0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altLang="ja-JP" sz="2900" b="0" i="1" dirty="0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zh-TW" altLang="en-US" sz="2900" i="1" dirty="0">
                                        <a:latin typeface="Cambria Math" panose="02040503050406030204" pitchFamily="18" charset="0"/>
                                      </a:rPr>
                                      <m:t>若</m:t>
                                    </m:r>
                                    <m:r>
                                      <a:rPr lang="zh-TW" altLang="en-US" sz="2900" i="1" dirty="0">
                                        <a:latin typeface="Cambria Math" panose="02040503050406030204" pitchFamily="18" charset="0"/>
                                      </a:rPr>
                                      <m:t>有</m:t>
                                    </m:r>
                                    <m:r>
                                      <a:rPr lang="zh-TW" altLang="en-US" sz="2900" i="1" dirty="0" smtClean="0">
                                        <a:latin typeface="Cambria Math" panose="02040503050406030204" pitchFamily="18" charset="0"/>
                                      </a:rPr>
                                      <m:t>經過</m:t>
                                    </m:r>
                                    <m:r>
                                      <a:rPr lang="zh-TW" altLang="en-US" sz="2900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TW" sz="29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sz="29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sz="29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altLang="zh-TW" sz="29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2900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zh-TW" altLang="en-US" sz="29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9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900" b="0" i="1" dirty="0" smtClean="0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altLang="zh-TW" sz="29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900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ja-JP" sz="2900" dirty="0"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sz="2900" i="1" dirty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sz="290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ja-JP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900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9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29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ja-JP" sz="29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34DC174-0DA3-4C11-9CBC-DAF35B04E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104253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FD12F1-AE19-4917-B939-779A13CA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邊界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C1F6D4D-A97D-4E77-A1D9-021C69632C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br>
                  <a:rPr lang="en-US" altLang="ja-JP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ja-JP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ja-JP" altLang="ja-JP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dirty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ja-JP" altLang="ja-JP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ja-JP" altLang="ja-JP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ja-JP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zh-TW" alt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ja-JP" altLang="en-US" i="1" dirty="0">
                                  <a:latin typeface="Cambria Math" panose="02040503050406030204" pitchFamily="18" charset="0"/>
                                </a:rPr>
                                <m:t>　</m:t>
                              </m:r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　</m:t>
                              </m:r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zh-TW" altLang="en-US" i="1" dirty="0">
                                        <a:latin typeface="Cambria Math" panose="02040503050406030204" pitchFamily="18" charset="0"/>
                                      </a:rPr>
                                      <m:t>若</m:t>
                                    </m:r>
                                    <m:r>
                                      <a:rPr lang="zh-TW" altLang="en-US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zh-TW" b="0" i="1" dirty="0" smtClean="0">
                                  <a:latin typeface="Cambria Math" panose="02040503050406030204" pitchFamily="18" charset="0"/>
                                </a:rPr>
                                <m:t>𝑤𝑒𝑖𝑔h𝑡</m:t>
                              </m:r>
                              <m:d>
                                <m:dPr>
                                  <m:ctrlP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　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若有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邊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nor/>
                                </m:rPr>
                                <a:rPr lang="ja-JP" altLang="en-US" dirty="0"/>
                                <m:t>∞</m:t>
                              </m:r>
                              <m:r>
                                <m:rPr>
                                  <m:nor/>
                                </m:rPr>
                                <a:rPr lang="en-US" altLang="ja-JP" b="1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1" lang="ja-JP" altLang="en-US" b="1" dirty="0"/>
                                <m:t> </m:t>
                              </m:r>
                              <m:r>
                                <a:rPr lang="ja-JP" altLang="en-US" i="1" dirty="0">
                                  <a:latin typeface="Cambria Math" panose="02040503050406030204" pitchFamily="18" charset="0"/>
                                </a:rPr>
                                <m:t>　</m:t>
                              </m:r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若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無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邊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C1F6D4D-A97D-4E77-A1D9-021C69632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193486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全點對最短路徑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Floyd-</a:t>
            </a:r>
            <a:r>
              <a:rPr kumimoji="1" lang="en-US" altLang="ja-JP" dirty="0" err="1">
                <a:solidFill>
                  <a:schemeClr val="bg1">
                    <a:lumMod val="75000"/>
                  </a:schemeClr>
                </a:solidFill>
              </a:rPr>
              <a:t>Warshall's</a:t>
            </a:r>
            <a:r>
              <a:rPr kumimoji="1" lang="en-US" altLang="ja-JP" dirty="0">
                <a:solidFill>
                  <a:schemeClr val="bg1">
                    <a:lumMod val="75000"/>
                  </a:schemeClr>
                </a:solidFill>
              </a:rPr>
              <a:t> Algorithm</a:t>
            </a:r>
          </a:p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882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 </a:t>
            </a:r>
            <a:r>
              <a:rPr lang="en-US" altLang="zh-TW" dirty="0"/>
              <a:t>(Graph)</a:t>
            </a:r>
            <a:r>
              <a:rPr lang="zh-TW" altLang="en-US" dirty="0"/>
              <a:t>，是一個由邊 </a:t>
            </a:r>
            <a:r>
              <a:rPr lang="en-US" altLang="zh-TW" dirty="0"/>
              <a:t>(Edge) </a:t>
            </a:r>
            <a:r>
              <a:rPr lang="zh-TW" altLang="en-US" dirty="0"/>
              <a:t>集合與點 </a:t>
            </a:r>
            <a:r>
              <a:rPr lang="en-US" altLang="zh-TW" dirty="0"/>
              <a:t>(Vertex) </a:t>
            </a:r>
            <a:r>
              <a:rPr lang="zh-TW" altLang="en-US" dirty="0"/>
              <a:t>集合所組成的資料結構。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2050" name="Picture 2" descr="https://i.imgur.com/Z5A39X3.png">
            <a:extLst>
              <a:ext uri="{FF2B5EF4-FFF2-40B4-BE49-F238E27FC236}">
                <a16:creationId xmlns:a16="http://schemas.microsoft.com/office/drawing/2014/main" id="{AF940251-9930-4020-8755-C95C275B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74" y="2999900"/>
            <a:ext cx="4486226" cy="29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06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B204C-5E0E-412E-ABF8-62C5D28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Minimum spanning tree</a:t>
            </a:r>
            <a:r>
              <a:rPr lang="zh-TW" altLang="en-US" dirty="0"/>
              <a:t> 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9F5F2E-F9DC-4F0A-8B30-893FCB68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521806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2AB5BA-3572-419D-8F3D-5690D39C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494E6C-44B6-4D81-833C-DCBA241FE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0399224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結合了 </a:t>
            </a:r>
            <a:r>
              <a:rPr kumimoji="1" lang="en-US" altLang="zh-TW" dirty="0"/>
              <a:t>Bellman-ford </a:t>
            </a:r>
            <a:r>
              <a:rPr kumimoji="1" lang="zh-TW" altLang="en-US" dirty="0"/>
              <a:t>與 </a:t>
            </a:r>
            <a:r>
              <a:rPr kumimoji="1" lang="en-US" altLang="zh-TW" dirty="0"/>
              <a:t>Dijkstra </a:t>
            </a:r>
            <a:r>
              <a:rPr kumimoji="1" lang="zh-TW" altLang="en-US" dirty="0"/>
              <a:t>的演算法</a:t>
            </a: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r>
              <a:rPr kumimoji="1" lang="zh-TW" altLang="en-US" dirty="0"/>
              <a:t>其複雜度為兩個演算法複雜度相加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378650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B8A35-FAB8-49DF-BCD9-68C4857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Johnson</a:t>
            </a:r>
            <a:r>
              <a:rPr kumimoji="1" lang="en-US" altLang="ja-JP" dirty="0"/>
              <a:t>'s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4DC174-0DA3-4C11-9CBC-DAF35B04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自行研究吧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4790129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761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給定</a:t>
            </a:r>
            <a:r>
              <a:rPr lang="zh-TW" altLang="en-US" b="1" dirty="0"/>
              <a:t>連通圖 </a:t>
            </a:r>
            <a:r>
              <a:rPr lang="en-US" altLang="zh-TW" dirty="0"/>
              <a:t>G = (E, V)</a:t>
            </a:r>
          </a:p>
          <a:p>
            <a:endParaRPr lang="en-US" altLang="zh-TW" dirty="0"/>
          </a:p>
          <a:p>
            <a:r>
              <a:rPr lang="zh-TW" altLang="en-US" dirty="0"/>
              <a:t>使用 </a:t>
            </a:r>
            <a:r>
              <a:rPr lang="en-US" altLang="zh-TW" dirty="0"/>
              <a:t>E </a:t>
            </a:r>
            <a:r>
              <a:rPr lang="zh-TW" altLang="en-US" dirty="0"/>
              <a:t>子集</a:t>
            </a:r>
            <a:r>
              <a:rPr lang="zh-TW" altLang="en-US" b="1" dirty="0"/>
              <a:t>連接所有的點 </a:t>
            </a:r>
            <a:r>
              <a:rPr lang="en-US" altLang="zh-TW" dirty="0"/>
              <a:t>(</a:t>
            </a:r>
            <a:r>
              <a:rPr lang="zh-TW" altLang="en-US" dirty="0"/>
              <a:t>屬於 </a:t>
            </a:r>
            <a:r>
              <a:rPr lang="en-US" altLang="zh-TW" dirty="0"/>
              <a:t>V)</a:t>
            </a:r>
            <a:r>
              <a:rPr lang="zh-TW" altLang="en-US" dirty="0"/>
              <a:t> 所得到的</a:t>
            </a:r>
            <a:r>
              <a:rPr lang="zh-TW" altLang="en-US" b="1" dirty="0"/>
              <a:t>樹</a:t>
            </a:r>
            <a:endParaRPr lang="en-US" altLang="zh-TW" b="1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3940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6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44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14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8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259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307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9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4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圖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(Graph)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，是一個由邊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(Edge)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集合與點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(Vertex)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集合所組成的資料結構。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G = (E, V)</a:t>
            </a:r>
            <a:r>
              <a:rPr lang="zh-TW" altLang="en-US" dirty="0"/>
              <a:t> 為圖</a:t>
            </a:r>
            <a:endParaRPr lang="en-US" altLang="zh-TW" dirty="0"/>
          </a:p>
          <a:p>
            <a:r>
              <a:rPr lang="en-US" altLang="zh-TW" dirty="0"/>
              <a:t>E</a:t>
            </a:r>
            <a:r>
              <a:rPr lang="zh-TW" altLang="en-US" dirty="0"/>
              <a:t> 為邊集合</a:t>
            </a:r>
            <a:endParaRPr lang="en-US" altLang="zh-TW" dirty="0"/>
          </a:p>
          <a:p>
            <a:r>
              <a:rPr lang="en-US" altLang="zh-TW" dirty="0"/>
              <a:t>V</a:t>
            </a:r>
            <a:r>
              <a:rPr lang="zh-TW" altLang="en-US" dirty="0"/>
              <a:t> 為點集合</a:t>
            </a:r>
          </a:p>
          <a:p>
            <a:endParaRPr lang="zh-TW" altLang="en-US" dirty="0"/>
          </a:p>
        </p:txBody>
      </p:sp>
      <p:pic>
        <p:nvPicPr>
          <p:cNvPr id="2050" name="Picture 2" descr="https://i.imgur.com/Z5A39X3.png">
            <a:extLst>
              <a:ext uri="{FF2B5EF4-FFF2-40B4-BE49-F238E27FC236}">
                <a16:creationId xmlns:a16="http://schemas.microsoft.com/office/drawing/2014/main" id="{AF940251-9930-4020-8755-C95C275B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74" y="2999900"/>
            <a:ext cx="4486226" cy="29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55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38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013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38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84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給定連通圖 </a:t>
            </a:r>
            <a:r>
              <a:rPr lang="en-US" altLang="zh-TW" dirty="0"/>
              <a:t>G = (E, V)</a:t>
            </a:r>
          </a:p>
          <a:p>
            <a:endParaRPr lang="en-US" altLang="zh-TW" dirty="0"/>
          </a:p>
          <a:p>
            <a:r>
              <a:rPr lang="zh-TW" altLang="en-US" dirty="0"/>
              <a:t>在所有生成樹中，找到</a:t>
            </a:r>
            <a:r>
              <a:rPr lang="zh-TW" altLang="en-US" b="1" dirty="0"/>
              <a:t>邊權重總和最小</a:t>
            </a:r>
            <a:r>
              <a:rPr lang="zh-TW" altLang="en-US" dirty="0"/>
              <a:t>的生成樹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16363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rgbClr val="8D5186"/>
              </a:solidFill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2BAA09C2-6D00-4419-A211-14F2FD3CD718}"/>
              </a:ext>
            </a:extLst>
          </p:cNvPr>
          <p:cNvGrpSpPr/>
          <p:nvPr/>
        </p:nvGrpSpPr>
        <p:grpSpPr>
          <a:xfrm>
            <a:off x="4188785" y="622552"/>
            <a:ext cx="4883203" cy="4037320"/>
            <a:chOff x="4188785" y="622552"/>
            <a:chExt cx="4883203" cy="4037320"/>
          </a:xfrm>
        </p:grpSpPr>
        <p:sp>
          <p:nvSpPr>
            <p:cNvPr id="55" name="矩形: 圓角 54">
              <a:extLst>
                <a:ext uri="{FF2B5EF4-FFF2-40B4-BE49-F238E27FC236}">
                  <a16:creationId xmlns:a16="http://schemas.microsoft.com/office/drawing/2014/main" id="{7F24E6D5-B878-49B0-8970-D13DB34E4461}"/>
                </a:ext>
              </a:extLst>
            </p:cNvPr>
            <p:cNvSpPr/>
            <p:nvPr/>
          </p:nvSpPr>
          <p:spPr>
            <a:xfrm>
              <a:off x="4188785" y="753788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8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58" name="矩形: 圓角 57">
              <a:extLst>
                <a:ext uri="{FF2B5EF4-FFF2-40B4-BE49-F238E27FC236}">
                  <a16:creationId xmlns:a16="http://schemas.microsoft.com/office/drawing/2014/main" id="{14097212-94B7-457C-8F59-1B2F485CA0A5}"/>
                </a:ext>
              </a:extLst>
            </p:cNvPr>
            <p:cNvSpPr/>
            <p:nvPr/>
          </p:nvSpPr>
          <p:spPr>
            <a:xfrm>
              <a:off x="6237643" y="622552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1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2" name="矩形: 圓角 61">
              <a:extLst>
                <a:ext uri="{FF2B5EF4-FFF2-40B4-BE49-F238E27FC236}">
                  <a16:creationId xmlns:a16="http://schemas.microsoft.com/office/drawing/2014/main" id="{022F0D76-DD6C-4A56-899F-096D17DBA81E}"/>
                </a:ext>
              </a:extLst>
            </p:cNvPr>
            <p:cNvSpPr/>
            <p:nvPr/>
          </p:nvSpPr>
          <p:spPr>
            <a:xfrm>
              <a:off x="5906493" y="4205166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3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4" name="矩形: 圓角 63">
              <a:extLst>
                <a:ext uri="{FF2B5EF4-FFF2-40B4-BE49-F238E27FC236}">
                  <a16:creationId xmlns:a16="http://schemas.microsoft.com/office/drawing/2014/main" id="{59353B65-ED59-4A1C-A6BB-AF06F157DBE7}"/>
                </a:ext>
              </a:extLst>
            </p:cNvPr>
            <p:cNvSpPr/>
            <p:nvPr/>
          </p:nvSpPr>
          <p:spPr>
            <a:xfrm>
              <a:off x="6314200" y="2369891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>
                  <a:solidFill>
                    <a:srgbClr val="146C6E"/>
                  </a:solidFill>
                </a:rPr>
                <a:t>6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6" name="矩形: 圓角 65">
              <a:extLst>
                <a:ext uri="{FF2B5EF4-FFF2-40B4-BE49-F238E27FC236}">
                  <a16:creationId xmlns:a16="http://schemas.microsoft.com/office/drawing/2014/main" id="{4A596763-5918-491D-BD50-FA84BD2B000B}"/>
                </a:ext>
              </a:extLst>
            </p:cNvPr>
            <p:cNvSpPr/>
            <p:nvPr/>
          </p:nvSpPr>
          <p:spPr>
            <a:xfrm>
              <a:off x="8132450" y="1448653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>
                  <a:solidFill>
                    <a:srgbClr val="146C6E"/>
                  </a:solidFill>
                </a:rPr>
                <a:t>3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72" name="矩形: 圓角 71">
              <a:extLst>
                <a:ext uri="{FF2B5EF4-FFF2-40B4-BE49-F238E27FC236}">
                  <a16:creationId xmlns:a16="http://schemas.microsoft.com/office/drawing/2014/main" id="{B3C593DB-776D-4E5F-A7B4-6789B0A52912}"/>
                </a:ext>
              </a:extLst>
            </p:cNvPr>
            <p:cNvSpPr/>
            <p:nvPr/>
          </p:nvSpPr>
          <p:spPr>
            <a:xfrm>
              <a:off x="8516174" y="3265628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5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20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>
              <a:solidFill>
                <a:srgbClr val="8D5186"/>
              </a:solidFill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2BAA09C2-6D00-4419-A211-14F2FD3CD718}"/>
              </a:ext>
            </a:extLst>
          </p:cNvPr>
          <p:cNvGrpSpPr/>
          <p:nvPr/>
        </p:nvGrpSpPr>
        <p:grpSpPr>
          <a:xfrm>
            <a:off x="4188785" y="622552"/>
            <a:ext cx="4883203" cy="4037320"/>
            <a:chOff x="4188785" y="622552"/>
            <a:chExt cx="4883203" cy="4037320"/>
          </a:xfrm>
        </p:grpSpPr>
        <p:sp>
          <p:nvSpPr>
            <p:cNvPr id="55" name="矩形: 圓角 54">
              <a:extLst>
                <a:ext uri="{FF2B5EF4-FFF2-40B4-BE49-F238E27FC236}">
                  <a16:creationId xmlns:a16="http://schemas.microsoft.com/office/drawing/2014/main" id="{7F24E6D5-B878-49B0-8970-D13DB34E4461}"/>
                </a:ext>
              </a:extLst>
            </p:cNvPr>
            <p:cNvSpPr/>
            <p:nvPr/>
          </p:nvSpPr>
          <p:spPr>
            <a:xfrm>
              <a:off x="4188785" y="753788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8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58" name="矩形: 圓角 57">
              <a:extLst>
                <a:ext uri="{FF2B5EF4-FFF2-40B4-BE49-F238E27FC236}">
                  <a16:creationId xmlns:a16="http://schemas.microsoft.com/office/drawing/2014/main" id="{14097212-94B7-457C-8F59-1B2F485CA0A5}"/>
                </a:ext>
              </a:extLst>
            </p:cNvPr>
            <p:cNvSpPr/>
            <p:nvPr/>
          </p:nvSpPr>
          <p:spPr>
            <a:xfrm>
              <a:off x="6237643" y="622552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1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2" name="矩形: 圓角 61">
              <a:extLst>
                <a:ext uri="{FF2B5EF4-FFF2-40B4-BE49-F238E27FC236}">
                  <a16:creationId xmlns:a16="http://schemas.microsoft.com/office/drawing/2014/main" id="{022F0D76-DD6C-4A56-899F-096D17DBA81E}"/>
                </a:ext>
              </a:extLst>
            </p:cNvPr>
            <p:cNvSpPr/>
            <p:nvPr/>
          </p:nvSpPr>
          <p:spPr>
            <a:xfrm>
              <a:off x="5906493" y="4205166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3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4" name="矩形: 圓角 63">
              <a:extLst>
                <a:ext uri="{FF2B5EF4-FFF2-40B4-BE49-F238E27FC236}">
                  <a16:creationId xmlns:a16="http://schemas.microsoft.com/office/drawing/2014/main" id="{59353B65-ED59-4A1C-A6BB-AF06F157DBE7}"/>
                </a:ext>
              </a:extLst>
            </p:cNvPr>
            <p:cNvSpPr/>
            <p:nvPr/>
          </p:nvSpPr>
          <p:spPr>
            <a:xfrm>
              <a:off x="6314200" y="2369891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>
                  <a:solidFill>
                    <a:srgbClr val="146C6E"/>
                  </a:solidFill>
                </a:rPr>
                <a:t>6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66" name="矩形: 圓角 65">
              <a:extLst>
                <a:ext uri="{FF2B5EF4-FFF2-40B4-BE49-F238E27FC236}">
                  <a16:creationId xmlns:a16="http://schemas.microsoft.com/office/drawing/2014/main" id="{4A596763-5918-491D-BD50-FA84BD2B000B}"/>
                </a:ext>
              </a:extLst>
            </p:cNvPr>
            <p:cNvSpPr/>
            <p:nvPr/>
          </p:nvSpPr>
          <p:spPr>
            <a:xfrm>
              <a:off x="8132450" y="1448653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>
                  <a:solidFill>
                    <a:srgbClr val="146C6E"/>
                  </a:solidFill>
                </a:rPr>
                <a:t>3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  <p:sp>
          <p:nvSpPr>
            <p:cNvPr id="72" name="矩形: 圓角 71">
              <a:extLst>
                <a:ext uri="{FF2B5EF4-FFF2-40B4-BE49-F238E27FC236}">
                  <a16:creationId xmlns:a16="http://schemas.microsoft.com/office/drawing/2014/main" id="{B3C593DB-776D-4E5F-A7B4-6789B0A52912}"/>
                </a:ext>
              </a:extLst>
            </p:cNvPr>
            <p:cNvSpPr/>
            <p:nvPr/>
          </p:nvSpPr>
          <p:spPr>
            <a:xfrm>
              <a:off x="8516174" y="3265628"/>
              <a:ext cx="555814" cy="454706"/>
            </a:xfrm>
            <a:prstGeom prst="roundRect">
              <a:avLst/>
            </a:prstGeom>
            <a:solidFill>
              <a:srgbClr val="6CFAC4"/>
            </a:solidFill>
            <a:ln>
              <a:solidFill>
                <a:srgbClr val="6CFA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4000" b="1" dirty="0">
                  <a:solidFill>
                    <a:srgbClr val="146C6E"/>
                  </a:solidFill>
                </a:rPr>
                <a:t>5</a:t>
              </a:r>
              <a:endParaRPr kumimoji="1" lang="ja-JP" altLang="en-US" sz="4000" b="1" dirty="0">
                <a:solidFill>
                  <a:srgbClr val="146C6E"/>
                </a:solidFill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31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兩個重要前提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樹是</a:t>
            </a:r>
            <a:r>
              <a:rPr lang="zh-TW" altLang="en-US" b="1" dirty="0"/>
              <a:t>無環</a:t>
            </a:r>
            <a:r>
              <a:rPr lang="zh-TW" altLang="en-US" dirty="0"/>
              <a:t>的</a:t>
            </a:r>
            <a:r>
              <a:rPr lang="zh-TW" altLang="en-US" b="1" dirty="0"/>
              <a:t>連通</a:t>
            </a:r>
            <a:r>
              <a:rPr lang="zh-TW" altLang="en-US" dirty="0"/>
              <a:t>圖</a:t>
            </a:r>
            <a:endParaRPr lang="en-US" altLang="zh-TW" dirty="0"/>
          </a:p>
          <a:p>
            <a:pPr marL="0" indent="0">
              <a:buNone/>
            </a:pP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若圖只有點無任何邊，那每點都是彼此獨立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連通塊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45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無環連通圖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288C09D-7B28-4FBA-A4D6-0CDB8D8DA1B8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89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兩個重要前提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樹是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無環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的</a:t>
            </a:r>
            <a:r>
              <a:rPr lang="zh-TW" altLang="en-US" b="1" dirty="0">
                <a:solidFill>
                  <a:schemeClr val="bg1">
                    <a:lumMod val="75000"/>
                  </a:schemeClr>
                </a:solidFill>
              </a:rPr>
              <a:t>連通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圖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zh-TW" altLang="en-US" dirty="0"/>
          </a:p>
          <a:p>
            <a:r>
              <a:rPr lang="zh-TW" altLang="en-US" dirty="0"/>
              <a:t>若圖只有點無任何邊，那每點都是彼此獨立</a:t>
            </a:r>
            <a:r>
              <a:rPr lang="zh-TW" altLang="en-US" b="1" dirty="0"/>
              <a:t>連通塊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5735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獨立的</a:t>
            </a:r>
            <a:r>
              <a:rPr lang="zh-TW" altLang="en-US" b="1" dirty="0"/>
              <a:t>連通塊</a:t>
            </a:r>
            <a:r>
              <a:rPr lang="zh-TW" altLang="en-US" dirty="0"/>
              <a:t>們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6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Kruskal </a:t>
            </a:r>
            <a:r>
              <a:rPr lang="zh-TW" altLang="en-US" dirty="0"/>
              <a:t>演算法</a:t>
            </a:r>
            <a:endParaRPr lang="en-US" altLang="zh-TW" dirty="0"/>
          </a:p>
          <a:p>
            <a:r>
              <a:rPr lang="en-US" altLang="zh-TW" dirty="0"/>
              <a:t>Prim </a:t>
            </a:r>
            <a:r>
              <a:rPr lang="zh-TW" altLang="en-US" dirty="0"/>
              <a:t>演算法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979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 </a:t>
            </a:r>
            <a:r>
              <a:rPr lang="en-US" altLang="zh-TW" dirty="0"/>
              <a:t>(vertex)</a:t>
            </a:r>
            <a:r>
              <a:rPr lang="zh-TW" altLang="en-US" dirty="0"/>
              <a:t>： 組成圖的最基本元素</a:t>
            </a:r>
          </a:p>
        </p:txBody>
      </p:sp>
    </p:spTree>
    <p:extLst>
      <p:ext uri="{BB962C8B-B14F-4D97-AF65-F5344CB8AC3E}">
        <p14:creationId xmlns:p14="http://schemas.microsoft.com/office/powerpoint/2010/main" val="16876135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最小生成樹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Kruskal </a:t>
            </a:r>
            <a:r>
              <a:rPr lang="zh-TW" altLang="en-US" dirty="0"/>
              <a:t>演算法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Prim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演算法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171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 </a:t>
            </a:r>
            <a:r>
              <a:rPr lang="zh-TW" altLang="en-US" dirty="0"/>
              <a:t>演算法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在產生生成樹以前，所有點都為獨立的連通塊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若兩個獨立的連通塊相連，整個圖就少一連通塊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79904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7FAA03F4-3AC3-4181-8952-BBAF4AA25D46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10583A4D-9CD6-4977-91E8-B95A02F88A32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66FE8C3E-C656-4940-BEDF-C130AC460586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8509682-E23F-4A6E-AFDF-D7B4F5AEA3D9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5166FB1-C80B-4E12-885B-66B1CB4D8824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02007FC-881E-45F5-9A7A-5418A6D34A05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27BEE284-D996-4D4B-B5CD-10494A7C3EC3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E8628CA-2FB7-4932-B542-A313EEB2C3F3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37E0936-05D6-4ACD-9884-7C45BAA00112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DF4DCA1-BCEF-43DC-B8FA-BCBB8640E681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38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12346A17-91EE-44AC-9FDA-C572C0057B3A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5D2742D3-C299-41DE-94A2-792D4488AC83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A3EB98F-63CD-4EF6-A958-C983765D1830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5E31FCF-2BE0-4FCF-AAB9-19EAEC49FF70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B0259B5-2016-4726-B812-9A103A1FD18F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542C268-6969-4F9C-ADE1-B901D9C1E9C3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02E897D-3180-4AC5-98D3-95B9CAE98C50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D82E889-81FF-4A5C-92AF-3BEB06A920D3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9B5B7AC-12E6-40FC-8A68-7337461626BE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>
            <a:extLst>
              <a:ext uri="{FF2B5EF4-FFF2-40B4-BE49-F238E27FC236}">
                <a16:creationId xmlns:a16="http://schemas.microsoft.com/office/drawing/2014/main" id="{949FA863-E9C2-4272-BFAA-4E451003B098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F63FFDDF-F2CB-4D59-8A32-73AEF34516CA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840D1E-8449-4F07-B80A-792F71D139A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206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如何產生生成樹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在連通塊 </a:t>
            </a:r>
            <a:r>
              <a:rPr lang="en-US" altLang="zh-TW" dirty="0"/>
              <a:t>A </a:t>
            </a:r>
            <a:r>
              <a:rPr lang="zh-TW" altLang="en-US" dirty="0"/>
              <a:t>與連通塊 </a:t>
            </a:r>
            <a:r>
              <a:rPr lang="en-US" altLang="zh-TW" dirty="0"/>
              <a:t>B </a:t>
            </a:r>
            <a:r>
              <a:rPr lang="zh-TW" altLang="en-US" dirty="0"/>
              <a:t>相連時確保不會產生環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最終就能得到一棵生成樹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52857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12346A17-91EE-44AC-9FDA-C572C0057B3A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5D2742D3-C299-41DE-94A2-792D4488AC83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A3EB98F-63CD-4EF6-A958-C983765D1830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5E31FCF-2BE0-4FCF-AAB9-19EAEC49FF70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B0259B5-2016-4726-B812-9A103A1FD18F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542C268-6969-4F9C-ADE1-B901D9C1E9C3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02E897D-3180-4AC5-98D3-95B9CAE98C50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D82E889-81FF-4A5C-92AF-3BEB06A920D3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79B5B7AC-12E6-40FC-8A68-7337461626BE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>
            <a:extLst>
              <a:ext uri="{FF2B5EF4-FFF2-40B4-BE49-F238E27FC236}">
                <a16:creationId xmlns:a16="http://schemas.microsoft.com/office/drawing/2014/main" id="{949FA863-E9C2-4272-BFAA-4E451003B098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F63FFDDF-F2CB-4D59-8A32-73AEF34516CA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840D1E-8449-4F07-B80A-792F71D139A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489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932A51D8-09D2-40A2-9963-2E9C64772E92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C1B5C251-8613-466A-8D44-B6025B9DAE9E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EDCE1D7B-0D70-4628-B9CB-96094BD05A3A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C2B7DD5-9481-46BB-9A4E-EEBEBF789D02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2C4AB3F-12A1-43B7-A048-DDAF98B83F69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01F2EA3-163E-449E-8F4C-18708594955A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BDB1455-EC7E-44F3-8766-9EEFD788D51D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F8531F1-464C-4082-B953-BED3522A8A76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87FA7B55-A82D-401B-A073-39FABBF74166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FB9E1D98-60F5-41CD-980C-B77A1B9E7EE8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>
            <a:extLst>
              <a:ext uri="{FF2B5EF4-FFF2-40B4-BE49-F238E27FC236}">
                <a16:creationId xmlns:a16="http://schemas.microsoft.com/office/drawing/2014/main" id="{4B518FB7-6E8E-403B-B35A-4CB5252D9587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680483A9-7EBC-449D-8066-C0082D935A82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7E2CE2D6-A3CB-4F6E-8D45-18E98E84A8A0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46548B1-E1E4-43D9-8C97-55B3A858F21A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347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FE9BF5E6-CCD6-4C6E-83FA-85E0D7D12C24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B772E9C4-9D9C-4885-BDA6-6E83C6378E2C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F303D035-A24F-4CF4-8E5B-0A2683D4B899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9CC2BBC-D037-4D49-A0AB-E22A39A4F84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CE6986A-ACA4-46C2-9FEF-CCE4272216BF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CF71B68-87C9-4223-B3FB-10E8B073473E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69D02FD7-A53B-4B45-887D-768A509B61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561FF2A-4CEF-4B2C-9C47-34E78D827FC2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A53CE7E7-CC99-4E15-AE00-00B3DBC8F059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7C6A3E3C-E6D6-4CB3-AAE8-92C914BB9D4F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8EB036F5-9E5D-4B65-A14A-7A7A3E542A73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2DE194DF-7B93-4EE5-A849-3B55FD750696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44F52C94-7D84-41F2-A1BF-A19686D875D4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6084EB2C-30EA-4942-8CDF-4CF1430D9DEB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590E160C-9946-43F2-94B9-E59983CBB37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538506E-7F67-411A-9F0F-63E321A15AD0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12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071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F937B01D-C59C-4797-8900-02193EAABEA6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8FEF44EC-2B4C-4183-BFE0-A0F1D6F47A99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F425DB3F-EEAA-478E-9699-600ADC2BD3A7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D38DB8A-78EB-4ADE-8830-C9E5E3490135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0F55A26B-5C93-4964-BDAE-A0BB6CF60B33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BA2E4DAC-358D-4774-BFBF-DD240C7102AA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BF55335-C142-4262-9CDA-A24D99079047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95BB62A8-F48A-439B-B457-29DE74462311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34687D5E-65A0-49BC-8D52-524015D688C9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8352CACA-E77B-4CA1-B99E-FA31AC7E17F0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C1B839DF-3421-4F9F-94D1-26D82E1EC727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8FA69FAE-631B-49AF-88DC-5C0AECA1AA2A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C1BC406-093F-46E3-A459-1DF35F9DFDB8}"/>
              </a:ext>
            </a:extLst>
          </p:cNvPr>
          <p:cNvCxnSpPr>
            <a:cxnSpLocks/>
            <a:stCxn id="5" idx="6"/>
            <a:endCxn id="13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7F886242-366C-4260-8F2D-0708523556D5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92C9B68-1E18-4540-A0D9-B1841DDE3659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37B2DE5-7237-419C-ADAA-F5E4B22A4006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472A55C7-E3C8-4AA8-BB72-58C7067FD4F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F5AE0CB-EA60-485C-9E6F-CD88AEF61162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269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6E177D00-3E89-4BAA-A38F-9D01BD7FC9E1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FBBE0391-7A69-45C6-9B73-E63B46710CFF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6C0C9383-48B0-4B09-BA9B-9275D49616CC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53584FD-97ED-49EA-BB07-160ADE27E25B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9AFB531F-F943-4DC1-9643-EEC80250D2C2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86099445-345D-4FD6-9421-2E0861F38647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82701AD6-3475-405B-8107-241A74B6BCCB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7560A1B-B41C-44AB-91BB-250F7AC0438F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D8F0BDDD-C5D8-4BFB-9434-7E18AA26DA1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7F16DCBD-EDD8-482A-9B69-5BBF23127712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5EBEFDE2-FAAD-4315-8D26-358B1603E566}"/>
              </a:ext>
            </a:extLst>
          </p:cNvPr>
          <p:cNvCxnSpPr>
            <a:cxnSpLocks/>
            <a:stCxn id="8" idx="2"/>
            <a:endCxn id="9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D86E3A5-BF0E-4127-8012-B76AB062052D}"/>
              </a:ext>
            </a:extLst>
          </p:cNvPr>
          <p:cNvCxnSpPr>
            <a:cxnSpLocks/>
            <a:stCxn id="4" idx="6"/>
            <a:endCxn id="7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8107B499-1FEC-4B31-854B-0CA5B4302A5D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3680B42-8AA5-43B3-BF93-EC769D0366DE}"/>
              </a:ext>
            </a:extLst>
          </p:cNvPr>
          <p:cNvCxnSpPr>
            <a:cxnSpLocks/>
            <a:stCxn id="5" idx="6"/>
            <a:endCxn id="14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5E0A19A-500E-4986-9AD4-7E690CE60ECD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25EA63D-44D7-4C6E-BC60-4BAEB3BEAD91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8BDA50BE-48C2-457C-A47B-5E43E718BF85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18E939DB-F237-4B07-93B6-9CE3716D0577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49C65018-3D8D-4CBF-90F9-F19601FB8290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D6DC4AC-2583-4CCC-8312-ED98723C5B2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3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 </a:t>
            </a:r>
            <a:r>
              <a:rPr lang="en-US" altLang="zh-TW" dirty="0"/>
              <a:t>(vertex)</a:t>
            </a:r>
            <a:r>
              <a:rPr lang="zh-TW" altLang="en-US" dirty="0"/>
              <a:t>： 組成圖的最基本元素</a:t>
            </a:r>
          </a:p>
          <a:p>
            <a:r>
              <a:rPr lang="zh-TW" altLang="en-US" dirty="0"/>
              <a:t>邊 </a:t>
            </a:r>
            <a:r>
              <a:rPr lang="en-US" altLang="zh-TW" dirty="0"/>
              <a:t>(edge)</a:t>
            </a:r>
            <a:r>
              <a:rPr lang="zh-TW" altLang="en-US" dirty="0"/>
              <a:t>： 點與點的關係</a:t>
            </a:r>
            <a:endParaRPr lang="en-US" altLang="zh-TW" dirty="0"/>
          </a:p>
          <a:p>
            <a:pPr lvl="1"/>
            <a:r>
              <a:rPr lang="zh-TW" altLang="en-US" dirty="0"/>
              <a:t>通常用 </a:t>
            </a:r>
            <a:r>
              <a:rPr lang="en-US" altLang="zh-TW" dirty="0"/>
              <a:t>u </a:t>
            </a:r>
            <a:r>
              <a:rPr lang="zh-TW" altLang="en-US" dirty="0"/>
              <a:t>表示邊的起端，</a:t>
            </a:r>
            <a:r>
              <a:rPr lang="en-US" altLang="zh-TW" dirty="0"/>
              <a:t>v </a:t>
            </a:r>
            <a:r>
              <a:rPr lang="zh-TW" altLang="en-US" dirty="0"/>
              <a:t>表示邊的終端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84E82E2-E8DA-4064-BAC6-6E7879A1CEDA}"/>
              </a:ext>
            </a:extLst>
          </p:cNvPr>
          <p:cNvSpPr/>
          <p:nvPr/>
        </p:nvSpPr>
        <p:spPr>
          <a:xfrm>
            <a:off x="6914697" y="6810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v</a:t>
            </a:r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9460857-0F70-4ECB-89F9-C07E7552B08D}"/>
              </a:ext>
            </a:extLst>
          </p:cNvPr>
          <p:cNvSpPr/>
          <p:nvPr/>
        </p:nvSpPr>
        <p:spPr>
          <a:xfrm>
            <a:off x="10514830" y="4689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/>
              <a:t>u</a:t>
            </a:r>
            <a:endParaRPr kumimoji="1" lang="ja-JP" altLang="en-US" sz="5400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2EDD9971-79D7-47B0-943E-4BF02F1E602F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7637711" y="830486"/>
            <a:ext cx="2877119" cy="2120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0673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0237D0B5-7C75-4BFA-B2C7-AF9D21A0DD1A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E014451E-ACDE-4A1A-AB64-6EF28696B376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B2E5BE7E-8F40-41BF-887D-A558568BC06E}"/>
              </a:ext>
            </a:extLst>
          </p:cNvPr>
          <p:cNvCxnSpPr>
            <a:cxnSpLocks/>
            <a:stCxn id="2" idx="7"/>
            <a:endCxn id="3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>
            <a:extLst>
              <a:ext uri="{FF2B5EF4-FFF2-40B4-BE49-F238E27FC236}">
                <a16:creationId xmlns:a16="http://schemas.microsoft.com/office/drawing/2014/main" id="{FD5F3BD2-EE48-4234-A89B-2247019F0176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4E29697F-F6D9-4C63-B734-3A28387BC2FB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F626377A-E929-42E7-AEE0-C988FBB47410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9B282E3-B03B-4CDF-BEAB-81E1A13E91F9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39099DF-7774-43B4-B0A7-5593D12CDE0B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EEA2701F-6E94-42CD-8A1D-E20B0A6E42CE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850A2F2A-6083-48A1-A5AC-7EAE0972AC38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BD9ABD1-4B40-4683-9AF9-D094C8186E11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DC38326-1546-4F41-8166-D3216F3A3ECF}"/>
              </a:ext>
            </a:extLst>
          </p:cNvPr>
          <p:cNvCxnSpPr>
            <a:cxnSpLocks/>
            <a:stCxn id="9" idx="2"/>
            <a:endCxn id="10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D009F3DB-4ADE-4568-AEB8-9845A7E7BF5A}"/>
              </a:ext>
            </a:extLst>
          </p:cNvPr>
          <p:cNvCxnSpPr>
            <a:cxnSpLocks/>
            <a:stCxn id="5" idx="6"/>
            <a:endCxn id="8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A78A858F-957D-4303-BF0E-A69379B400FC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7136E447-A746-4E7A-9A63-454F19E0DAFD}"/>
              </a:ext>
            </a:extLst>
          </p:cNvPr>
          <p:cNvCxnSpPr>
            <a:cxnSpLocks/>
            <a:stCxn id="6" idx="6"/>
            <a:endCxn id="15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CE2DB95B-51B0-4D5A-9672-C8AF769753B5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B2FD8F72-8F48-46C8-A915-0E5D4F85183A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28C55091-5773-4962-BC0F-E6860EEC8CC5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81A9FC45-D376-4B7C-8F35-9760A646F82F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205993A9-D3E7-44BC-87F7-F4FA9E1EBB05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B317833B-4A50-4A7D-A854-E0387E7AA3BA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6765B21-47B6-4774-B9F2-5AE24C9A69A4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201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E4D7C424-68AD-40CB-BAED-4855CAB74636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EA19ECA2-5F63-4EE6-B153-597239D0C16D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A53EAA8B-CF60-4D8D-83CC-DC0AC6555BDD}"/>
              </a:ext>
            </a:extLst>
          </p:cNvPr>
          <p:cNvCxnSpPr>
            <a:cxnSpLocks/>
            <a:stCxn id="2" idx="7"/>
            <a:endCxn id="3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>
            <a:extLst>
              <a:ext uri="{FF2B5EF4-FFF2-40B4-BE49-F238E27FC236}">
                <a16:creationId xmlns:a16="http://schemas.microsoft.com/office/drawing/2014/main" id="{8610124E-E692-4137-AC3E-B0D315F9612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95481EFE-656E-48DC-9CC7-CC1D0F2A1F7D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44C6E73-F642-4F55-848D-7255CF1197AF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F1BBEA60-17FC-43E2-922E-1FEA7327504C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1972980E-BCDF-4854-8044-1C94F46CD4F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053C4302-4C61-4D22-B526-239B792E73B2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9CA97F84-C388-48F1-87B3-F07274BE32BF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B1CA7D5F-92B5-47BC-BEBE-5A8F5494EB84}"/>
              </a:ext>
            </a:extLst>
          </p:cNvPr>
          <p:cNvCxnSpPr>
            <a:cxnSpLocks/>
            <a:stCxn id="6" idx="1"/>
            <a:endCxn id="2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9146718-B2DA-41C0-B7FD-D350A79EB325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4143096B-DEFB-4398-A6B4-610C1CD6F141}"/>
              </a:ext>
            </a:extLst>
          </p:cNvPr>
          <p:cNvCxnSpPr>
            <a:cxnSpLocks/>
            <a:stCxn id="9" idx="2"/>
            <a:endCxn id="10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B80EE533-5B5D-4CC5-A80B-B761C51A3DF1}"/>
              </a:ext>
            </a:extLst>
          </p:cNvPr>
          <p:cNvCxnSpPr>
            <a:cxnSpLocks/>
            <a:stCxn id="5" idx="6"/>
            <a:endCxn id="8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>
            <a:extLst>
              <a:ext uri="{FF2B5EF4-FFF2-40B4-BE49-F238E27FC236}">
                <a16:creationId xmlns:a16="http://schemas.microsoft.com/office/drawing/2014/main" id="{5BB6D51A-1320-4979-874C-DA0D90E9E122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6469A923-E9C8-4963-BB4A-F38A059EE04B}"/>
              </a:ext>
            </a:extLst>
          </p:cNvPr>
          <p:cNvCxnSpPr>
            <a:cxnSpLocks/>
            <a:stCxn id="6" idx="6"/>
            <a:endCxn id="16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EE401DB2-2DC3-4F1B-AA44-29601ABA23BF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409B4389-0DF8-4390-9440-A460173E24EF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462CAFD6-B35D-4EBA-B4B5-F6A6ECCCD6F1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B15B527E-CFDC-44D6-B5C9-A1CCF2A06D85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6C6B6007-0080-4BBF-9C83-C80D303EFFEA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64E754E9-967A-4363-966C-4B9A66E1072E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8072B1FD-2EFE-40E5-B15E-CE8BCDC6BFC8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B1DAA4D-9BAB-4DD2-926E-50CC1C6C7D9B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486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A28DF5BF-15FC-404A-A760-B2243E645D1B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BE4EBEE9-1329-4D75-9A21-38A4DCE0D77A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E337E662-FE91-457D-BDAE-06091367529F}"/>
              </a:ext>
            </a:extLst>
          </p:cNvPr>
          <p:cNvCxnSpPr>
            <a:cxnSpLocks/>
            <a:stCxn id="2" idx="7"/>
            <a:endCxn id="3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>
            <a:extLst>
              <a:ext uri="{FF2B5EF4-FFF2-40B4-BE49-F238E27FC236}">
                <a16:creationId xmlns:a16="http://schemas.microsoft.com/office/drawing/2014/main" id="{09751EBB-791E-4974-9F76-F5277A80123B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5DA640F9-8BF9-4D10-986C-8F2ACB220F15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CC06577-9342-4089-A70D-17A0B7AB2B05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BA3BBD9-10B7-45A4-BF2D-218368045086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8F089F6A-3625-485D-970B-79D71B653DFD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10247018-E4AF-4F5F-858C-F216B40A3E5A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20B2D40D-69D9-4260-9EA9-6946CC8841B3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0FB2E251-6197-48B8-9A9C-8537D61C2754}"/>
              </a:ext>
            </a:extLst>
          </p:cNvPr>
          <p:cNvCxnSpPr>
            <a:cxnSpLocks/>
            <a:stCxn id="6" idx="1"/>
            <a:endCxn id="2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00DDA412-2624-4F30-A551-68F509B50BBE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9FEAAB67-3037-4ECF-BD24-749EEC8A256A}"/>
              </a:ext>
            </a:extLst>
          </p:cNvPr>
          <p:cNvCxnSpPr>
            <a:cxnSpLocks/>
            <a:stCxn id="5" idx="4"/>
            <a:endCxn id="6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0055DF69-FE7C-49CE-8166-B93EC1B819E1}"/>
              </a:ext>
            </a:extLst>
          </p:cNvPr>
          <p:cNvCxnSpPr>
            <a:cxnSpLocks/>
            <a:stCxn id="9" idx="2"/>
            <a:endCxn id="10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98459C70-F95A-44A4-8841-84A8F03F842F}"/>
              </a:ext>
            </a:extLst>
          </p:cNvPr>
          <p:cNvCxnSpPr>
            <a:cxnSpLocks/>
            <a:stCxn id="5" idx="6"/>
            <a:endCxn id="8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>
            <a:extLst>
              <a:ext uri="{FF2B5EF4-FFF2-40B4-BE49-F238E27FC236}">
                <a16:creationId xmlns:a16="http://schemas.microsoft.com/office/drawing/2014/main" id="{176191F9-C0A5-43F2-8D46-E0653AC267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6D27B165-452B-456B-B71A-9608AA9E2F8C}"/>
              </a:ext>
            </a:extLst>
          </p:cNvPr>
          <p:cNvCxnSpPr>
            <a:cxnSpLocks/>
            <a:stCxn id="6" idx="6"/>
            <a:endCxn id="17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61EB7FB6-1D8C-4A5A-9D76-5AEF7226895B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E841BA69-8CE8-4CFF-A427-2373CD525B8D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22D59725-DF56-46BE-9EDD-5086F8BA45CB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7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1D5C09B2-C9E0-4EF3-9BE8-388E7A3A2667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DCD3CB07-CA75-4A5D-BA24-5A90A2EDD1EA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C1AC9747-A8A7-441B-9793-B0233339030E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A51BD6C6-5360-42AE-B6D6-F8049CD263ED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2372FCF4-1A13-45BA-A15F-D0B9167BD71E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C4FD29D-D670-4464-8BF4-516B635CAE3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46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454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怎樣不產生環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在連通塊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A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與連通塊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B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相連時確保不會產生環</a:t>
            </a:r>
            <a:endParaRPr lang="en-US" altLang="zh-TW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/>
              <a:t>A </a:t>
            </a:r>
            <a:r>
              <a:rPr lang="ja-JP" altLang="en-US" dirty="0"/>
              <a:t>≠ </a:t>
            </a:r>
            <a:r>
              <a:rPr lang="en-US" altLang="ja-JP" dirty="0"/>
              <a:t>B </a:t>
            </a:r>
            <a:r>
              <a:rPr lang="ja-JP" altLang="en-US" dirty="0"/>
              <a:t>⟺</a:t>
            </a:r>
            <a:r>
              <a:rPr lang="zh-TW" altLang="en-US" dirty="0"/>
              <a:t> 加入新的邊不產生環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754079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r>
              <a:rPr lang="zh-TW" altLang="en-US" dirty="0"/>
              <a:t> 連通塊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824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</a:t>
            </a:r>
            <a:r>
              <a:rPr lang="zh-TW" altLang="en-US" dirty="0"/>
              <a:t> 連通塊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194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009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9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8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6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32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970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產生環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5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EA9DF87-61DB-4390-824D-08F30D49B00F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az-Cyrl-AZ" altLang="ja-JP" sz="4400" dirty="0">
                <a:solidFill>
                  <a:schemeClr val="accent6">
                    <a:lumMod val="50000"/>
                  </a:schemeClr>
                </a:solidFill>
              </a:rPr>
              <a:t>(☉д⊙)</a:t>
            </a:r>
            <a:endParaRPr kumimoji="1" lang="ja-JP" alt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192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怎樣不產生環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在連通塊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A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與連通塊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B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相連時確保不會產生環</a:t>
            </a:r>
            <a:endParaRPr lang="en-US" altLang="zh-TW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/>
              <a:t>A </a:t>
            </a:r>
            <a:r>
              <a:rPr lang="ja-JP" altLang="en-US" dirty="0"/>
              <a:t>≠ </a:t>
            </a:r>
            <a:r>
              <a:rPr lang="en-US" altLang="ja-JP" dirty="0"/>
              <a:t>B </a:t>
            </a:r>
            <a:r>
              <a:rPr lang="ja-JP" altLang="en-US" dirty="0"/>
              <a:t>⟺</a:t>
            </a:r>
            <a:r>
              <a:rPr lang="zh-TW" altLang="en-US" dirty="0"/>
              <a:t> 加入新的邊不產生環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7105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(vertex)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組成圖的最基本元素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邊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(edge)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點與點的關係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通常用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表示邊的起端，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表示邊的終端</a:t>
            </a:r>
          </a:p>
          <a:p>
            <a:r>
              <a:rPr lang="zh-TW" altLang="en-US" dirty="0"/>
              <a:t>有向圖 </a:t>
            </a:r>
            <a:r>
              <a:rPr lang="en-US" altLang="zh-TW" dirty="0"/>
              <a:t>(directed graph)</a:t>
            </a:r>
            <a:r>
              <a:rPr lang="zh-TW" altLang="en-US" dirty="0"/>
              <a:t>： 邊帶有方向性</a:t>
            </a:r>
            <a:endParaRPr lang="en-US" altLang="zh-TW" dirty="0"/>
          </a:p>
          <a:p>
            <a:pPr lvl="1"/>
            <a:r>
              <a:rPr lang="en-US" altLang="zh-TW" dirty="0"/>
              <a:t>u -&gt; v</a:t>
            </a:r>
            <a:r>
              <a:rPr lang="zh-TW" altLang="en-US" dirty="0"/>
              <a:t>，表示 </a:t>
            </a:r>
            <a:r>
              <a:rPr lang="en-US" altLang="zh-TW" dirty="0"/>
              <a:t>u </a:t>
            </a:r>
            <a:r>
              <a:rPr lang="zh-TW" altLang="en-US" dirty="0"/>
              <a:t>能走到 </a:t>
            </a:r>
            <a:r>
              <a:rPr lang="en-US" altLang="zh-TW" dirty="0"/>
              <a:t>v</a:t>
            </a:r>
            <a:r>
              <a:rPr lang="zh-TW" altLang="en-US" dirty="0"/>
              <a:t>，但 </a:t>
            </a:r>
            <a:r>
              <a:rPr lang="en-US" altLang="zh-TW" dirty="0"/>
              <a:t>v </a:t>
            </a:r>
            <a:r>
              <a:rPr lang="zh-TW" altLang="en-US" dirty="0"/>
              <a:t>不保證走到 </a:t>
            </a:r>
            <a:r>
              <a:rPr lang="en-US" altLang="zh-TW" dirty="0"/>
              <a:t>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80949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怎樣不產生環</a:t>
            </a:r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在連通塊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A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與連通塊 </a:t>
            </a:r>
            <a:r>
              <a:rPr lang="en-US" altLang="zh-TW" dirty="0">
                <a:solidFill>
                  <a:schemeClr val="bg2">
                    <a:lumMod val="90000"/>
                  </a:schemeClr>
                </a:solidFill>
              </a:rPr>
              <a:t>B </a:t>
            </a:r>
            <a:r>
              <a:rPr lang="zh-TW" altLang="en-US" dirty="0">
                <a:solidFill>
                  <a:schemeClr val="bg2">
                    <a:lumMod val="90000"/>
                  </a:schemeClr>
                </a:solidFill>
              </a:rPr>
              <a:t>相連時確保不會產生環</a:t>
            </a:r>
            <a:endParaRPr lang="en-US" altLang="zh-TW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/>
              <a:t>A </a:t>
            </a:r>
            <a:r>
              <a:rPr lang="ja-JP" altLang="en-US" dirty="0"/>
              <a:t>≠ </a:t>
            </a:r>
            <a:r>
              <a:rPr lang="en-US" altLang="ja-JP" dirty="0"/>
              <a:t>B </a:t>
            </a:r>
            <a:r>
              <a:rPr lang="ja-JP" altLang="en-US" dirty="0"/>
              <a:t>⟺</a:t>
            </a:r>
            <a:r>
              <a:rPr lang="zh-TW" altLang="en-US" dirty="0"/>
              <a:t> 加入新的邊不產生環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所以過程中要確保挑的</a:t>
            </a:r>
            <a:r>
              <a:rPr lang="zh-TW" altLang="en-US" b="1" dirty="0"/>
              <a:t>連通塊互為獨立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33277017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E5097-7D29-4F52-B44E-ACF5273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Kruskal </a:t>
            </a:r>
            <a:r>
              <a:rPr lang="zh-TW" altLang="en-US" dirty="0">
                <a:solidFill>
                  <a:prstClr val="black"/>
                </a:solidFill>
              </a:rPr>
              <a:t>演算法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237BB-0477-4827-80FA-11D1F868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zh-TW" altLang="en-US" dirty="0"/>
              <a:t>直覺的，每次相連選一個</a:t>
            </a:r>
            <a:r>
              <a:rPr lang="zh-TW" altLang="en-US" b="1" dirty="0"/>
              <a:t>合法</a:t>
            </a:r>
            <a:r>
              <a:rPr lang="zh-TW" altLang="en-US" dirty="0"/>
              <a:t>且</a:t>
            </a:r>
            <a:r>
              <a:rPr lang="zh-TW" altLang="en-US" b="1" dirty="0"/>
              <a:t>權重最小</a:t>
            </a:r>
            <a:r>
              <a:rPr lang="zh-TW" altLang="en-US" dirty="0"/>
              <a:t>的邊</a:t>
            </a:r>
            <a:endParaRPr lang="en-US" altLang="zh-TW" dirty="0"/>
          </a:p>
          <a:p>
            <a:pPr fontAlgn="base">
              <a:spcAft>
                <a:spcPct val="0"/>
              </a:spcAft>
            </a:pPr>
            <a:endParaRPr lang="en-US" altLang="en-US" dirty="0"/>
          </a:p>
          <a:p>
            <a:pPr fontAlgn="base">
              <a:spcAft>
                <a:spcPct val="0"/>
              </a:spcAft>
            </a:pPr>
            <a:r>
              <a:rPr lang="zh-TW" altLang="en-US" dirty="0"/>
              <a:t>最終得到的生成樹，就是最小生成樹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50974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Kruskal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387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權重排序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299385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5247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954311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4108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2004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897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504783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5970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B62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7934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5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Graph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E328CC-01A2-448A-B66C-B62E6D979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點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(vertex)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組成圖的最基本元素</a:t>
            </a:r>
          </a:p>
          <a:p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邊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(edge)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： 點與點的關係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通常用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u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表示邊的起端，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表示邊的終端</a:t>
            </a:r>
          </a:p>
          <a:p>
            <a:r>
              <a:rPr lang="zh-TW" altLang="en-US" dirty="0"/>
              <a:t>有向圖 </a:t>
            </a:r>
            <a:r>
              <a:rPr lang="en-US" altLang="zh-TW" dirty="0"/>
              <a:t>(directed graph)</a:t>
            </a:r>
            <a:r>
              <a:rPr lang="zh-TW" altLang="en-US" dirty="0"/>
              <a:t>： 邊帶有方向性</a:t>
            </a:r>
            <a:endParaRPr lang="en-US" altLang="zh-TW" dirty="0"/>
          </a:p>
          <a:p>
            <a:pPr lvl="1"/>
            <a:r>
              <a:rPr lang="en-US" altLang="zh-TW" dirty="0"/>
              <a:t>u -&gt; v</a:t>
            </a:r>
            <a:r>
              <a:rPr lang="zh-TW" altLang="en-US" dirty="0"/>
              <a:t>，表示 </a:t>
            </a:r>
            <a:r>
              <a:rPr lang="en-US" altLang="zh-TW" dirty="0"/>
              <a:t>u </a:t>
            </a:r>
            <a:r>
              <a:rPr lang="zh-TW" altLang="en-US" dirty="0"/>
              <a:t>能走到 </a:t>
            </a:r>
            <a:r>
              <a:rPr lang="en-US" altLang="zh-TW" dirty="0"/>
              <a:t>v</a:t>
            </a:r>
            <a:r>
              <a:rPr lang="zh-TW" altLang="en-US" dirty="0"/>
              <a:t>，但 </a:t>
            </a:r>
            <a:r>
              <a:rPr lang="en-US" altLang="zh-TW" dirty="0"/>
              <a:t>v </a:t>
            </a:r>
            <a:r>
              <a:rPr lang="zh-TW" altLang="en-US" dirty="0"/>
              <a:t>不保證走到 </a:t>
            </a:r>
            <a:r>
              <a:rPr lang="en-US" altLang="zh-TW" dirty="0"/>
              <a:t>u</a:t>
            </a:r>
            <a:endParaRPr lang="zh-TW" altLang="en-US" dirty="0"/>
          </a:p>
          <a:p>
            <a:r>
              <a:rPr lang="zh-TW" altLang="en-US" dirty="0"/>
              <a:t>無向圖 </a:t>
            </a:r>
            <a:r>
              <a:rPr lang="en-US" altLang="zh-TW" dirty="0"/>
              <a:t>(undirected graph)</a:t>
            </a:r>
            <a:r>
              <a:rPr lang="zh-TW" altLang="en-US" dirty="0"/>
              <a:t>： 每條邊都是雙向的 </a:t>
            </a:r>
            <a:endParaRPr lang="en-US" altLang="zh-TW" dirty="0"/>
          </a:p>
          <a:p>
            <a:pPr lvl="1"/>
            <a:r>
              <a:rPr lang="en-US" altLang="zh-TW" dirty="0"/>
              <a:t>u </a:t>
            </a:r>
            <a:r>
              <a:rPr lang="en-US" altLang="zh-TW" dirty="0">
                <a:sym typeface="Wingdings" panose="05000000000000000000" pitchFamily="2" charset="2"/>
              </a:rPr>
              <a:t>&lt;-&gt; v</a:t>
            </a:r>
            <a:r>
              <a:rPr lang="zh-TW" altLang="en-US" dirty="0">
                <a:sym typeface="Wingdings" panose="05000000000000000000" pitchFamily="2" charset="2"/>
              </a:rPr>
              <a:t>，表示 </a:t>
            </a:r>
            <a:r>
              <a:rPr lang="en-US" altLang="zh-TW" dirty="0">
                <a:sym typeface="Wingdings" panose="05000000000000000000" pitchFamily="2" charset="2"/>
              </a:rPr>
              <a:t>v </a:t>
            </a:r>
            <a:r>
              <a:rPr lang="zh-TW" altLang="en-US" dirty="0">
                <a:sym typeface="Wingdings" panose="05000000000000000000" pitchFamily="2" charset="2"/>
              </a:rPr>
              <a:t>能到 </a:t>
            </a:r>
            <a:r>
              <a:rPr lang="en-US" altLang="zh-TW" dirty="0">
                <a:sym typeface="Wingdings" panose="05000000000000000000" pitchFamily="2" charset="2"/>
              </a:rPr>
              <a:t>u</a:t>
            </a:r>
            <a:r>
              <a:rPr lang="zh-TW" altLang="en-US" dirty="0">
                <a:sym typeface="Wingdings" panose="05000000000000000000" pitchFamily="2" charset="2"/>
              </a:rPr>
              <a:t>，</a:t>
            </a:r>
            <a:r>
              <a:rPr lang="en-US" altLang="zh-TW" dirty="0">
                <a:sym typeface="Wingdings" panose="05000000000000000000" pitchFamily="2" charset="2"/>
              </a:rPr>
              <a:t>u </a:t>
            </a:r>
            <a:r>
              <a:rPr lang="zh-TW" altLang="en-US" dirty="0">
                <a:sym typeface="Wingdings" panose="05000000000000000000" pitchFamily="2" charset="2"/>
              </a:rPr>
              <a:t>能到 </a:t>
            </a:r>
            <a:r>
              <a:rPr lang="en-US" altLang="zh-TW" dirty="0">
                <a:sym typeface="Wingdings" panose="05000000000000000000" pitchFamily="2" charset="2"/>
              </a:rPr>
              <a:t>v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1761266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392569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9529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0907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2308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670465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303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0665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1704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76620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509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檢查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F8B1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3282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相連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5370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4814-A2B9-4CE2-97F9-87A7A434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CDEEB8EC-48DC-4928-8FAE-043F1B7B455D}"/>
              </a:ext>
            </a:extLst>
          </p:cNvPr>
          <p:cNvSpPr/>
          <p:nvPr/>
        </p:nvSpPr>
        <p:spPr>
          <a:xfrm>
            <a:off x="3102941" y="174060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54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A4C722F-1648-4414-B23A-E810DFEF55D5}"/>
              </a:ext>
            </a:extLst>
          </p:cNvPr>
          <p:cNvSpPr/>
          <p:nvPr/>
        </p:nvSpPr>
        <p:spPr>
          <a:xfrm>
            <a:off x="5459445" y="210953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7720943-054C-4783-ACAA-DBD861F6A6AC}"/>
              </a:ext>
            </a:extLst>
          </p:cNvPr>
          <p:cNvCxnSpPr>
            <a:cxnSpLocks/>
            <a:stCxn id="4" idx="7"/>
            <a:endCxn id="5" idx="2"/>
          </p:cNvCxnSpPr>
          <p:nvPr/>
        </p:nvCxnSpPr>
        <p:spPr>
          <a:xfrm flipV="1">
            <a:off x="3720072" y="572460"/>
            <a:ext cx="1739373" cy="127403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8604FC3F-0F0D-4687-AB86-7F7D4F99674E}"/>
              </a:ext>
            </a:extLst>
          </p:cNvPr>
          <p:cNvSpPr/>
          <p:nvPr/>
        </p:nvSpPr>
        <p:spPr>
          <a:xfrm>
            <a:off x="6346320" y="1209475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C24803F-BECC-4EC6-8FD2-1F2F03A1DAF7}"/>
              </a:ext>
            </a:extLst>
          </p:cNvPr>
          <p:cNvSpPr/>
          <p:nvPr/>
        </p:nvSpPr>
        <p:spPr>
          <a:xfrm>
            <a:off x="5336797" y="2852868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21DBAFD-C355-46D2-A0C8-B42835049C77}"/>
              </a:ext>
            </a:extLst>
          </p:cNvPr>
          <p:cNvSpPr/>
          <p:nvPr/>
        </p:nvSpPr>
        <p:spPr>
          <a:xfrm>
            <a:off x="2379927" y="3884448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1C0795D6-62D7-46FC-AFBC-8AD14C230A0F}"/>
              </a:ext>
            </a:extLst>
          </p:cNvPr>
          <p:cNvSpPr/>
          <p:nvPr/>
        </p:nvSpPr>
        <p:spPr>
          <a:xfrm>
            <a:off x="9089059" y="2235737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6515B41-8A8A-4B8E-9AE2-53025D8E15D9}"/>
              </a:ext>
            </a:extLst>
          </p:cNvPr>
          <p:cNvSpPr/>
          <p:nvPr/>
        </p:nvSpPr>
        <p:spPr>
          <a:xfrm>
            <a:off x="6661314" y="509437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69CD946-92B4-4563-AD82-BA979641062C}"/>
              </a:ext>
            </a:extLst>
          </p:cNvPr>
          <p:cNvSpPr/>
          <p:nvPr/>
        </p:nvSpPr>
        <p:spPr>
          <a:xfrm>
            <a:off x="4021585" y="5453949"/>
            <a:ext cx="723014" cy="723014"/>
          </a:xfrm>
          <a:prstGeom prst="ellipse">
            <a:avLst/>
          </a:prstGeom>
          <a:solidFill>
            <a:srgbClr val="8D51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A41AC174-9EB6-44B0-A9A6-26B0852B32FF}"/>
              </a:ext>
            </a:extLst>
          </p:cNvPr>
          <p:cNvCxnSpPr>
            <a:cxnSpLocks/>
            <a:stCxn id="8" idx="1"/>
            <a:endCxn id="5" idx="5"/>
          </p:cNvCxnSpPr>
          <p:nvPr/>
        </p:nvCxnSpPr>
        <p:spPr>
          <a:xfrm flipH="1" flipV="1">
            <a:off x="6076576" y="828084"/>
            <a:ext cx="375627" cy="4872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1F63E961-0239-41FA-8628-DCA4468497D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741434" y="2463621"/>
            <a:ext cx="578688" cy="142082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3FBD13F-ED34-4179-8108-9A68AB6A4B20}"/>
              </a:ext>
            </a:extLst>
          </p:cNvPr>
          <p:cNvCxnSpPr>
            <a:cxnSpLocks/>
            <a:stCxn id="9" idx="1"/>
            <a:endCxn id="4" idx="6"/>
          </p:cNvCxnSpPr>
          <p:nvPr/>
        </p:nvCxnSpPr>
        <p:spPr>
          <a:xfrm flipH="1" flipV="1">
            <a:off x="3825955" y="2102114"/>
            <a:ext cx="1616725" cy="85663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C8FB8E4-BA3F-48CD-8EF1-3AB0109F39AE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464448" y="2463621"/>
            <a:ext cx="918644" cy="29903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4B1CE86D-2609-49CD-ABAE-BBCC82B6C2F9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 flipH="1">
            <a:off x="5953928" y="1932489"/>
            <a:ext cx="753899" cy="1026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4DA2C6BB-4764-4BB8-A43B-5D94A56BC8F0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4638716" y="5455886"/>
            <a:ext cx="2022598" cy="1039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19BE3CB-C44F-49F6-B77A-058CB24405C9}"/>
              </a:ext>
            </a:extLst>
          </p:cNvPr>
          <p:cNvCxnSpPr>
            <a:cxnSpLocks/>
            <a:stCxn id="12" idx="1"/>
            <a:endCxn id="4" idx="5"/>
          </p:cNvCxnSpPr>
          <p:nvPr/>
        </p:nvCxnSpPr>
        <p:spPr>
          <a:xfrm flipH="1" flipV="1">
            <a:off x="3720072" y="2357738"/>
            <a:ext cx="3047125" cy="284252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52ECF9B6-A1B0-4B14-9196-F2506AB0BAFC}"/>
              </a:ext>
            </a:extLst>
          </p:cNvPr>
          <p:cNvCxnSpPr>
            <a:cxnSpLocks/>
            <a:stCxn id="8" idx="6"/>
            <a:endCxn id="11" idx="0"/>
          </p:cNvCxnSpPr>
          <p:nvPr/>
        </p:nvCxnSpPr>
        <p:spPr>
          <a:xfrm>
            <a:off x="7069334" y="1570982"/>
            <a:ext cx="2381232" cy="6647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705DD09-5DAE-49B1-B371-59CA21074A6B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987342" y="4607462"/>
            <a:ext cx="1140126" cy="9523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橢圓 48">
            <a:extLst>
              <a:ext uri="{FF2B5EF4-FFF2-40B4-BE49-F238E27FC236}">
                <a16:creationId xmlns:a16="http://schemas.microsoft.com/office/drawing/2014/main" id="{33C0FC71-268D-454F-8DF2-CD6863B92BDB}"/>
              </a:ext>
            </a:extLst>
          </p:cNvPr>
          <p:cNvSpPr/>
          <p:nvPr/>
        </p:nvSpPr>
        <p:spPr>
          <a:xfrm>
            <a:off x="8843151" y="4481917"/>
            <a:ext cx="723014" cy="72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dirty="0"/>
          </a:p>
        </p:txBody>
      </p: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0AC40388-FF7F-400F-B228-0545ECAB121E}"/>
              </a:ext>
            </a:extLst>
          </p:cNvPr>
          <p:cNvCxnSpPr>
            <a:cxnSpLocks/>
            <a:stCxn id="9" idx="6"/>
            <a:endCxn id="49" idx="1"/>
          </p:cNvCxnSpPr>
          <p:nvPr/>
        </p:nvCxnSpPr>
        <p:spPr>
          <a:xfrm>
            <a:off x="6059811" y="3214375"/>
            <a:ext cx="2889223" cy="13734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F24E6D5-B878-49B0-8970-D13DB34E4461}"/>
              </a:ext>
            </a:extLst>
          </p:cNvPr>
          <p:cNvSpPr/>
          <p:nvPr/>
        </p:nvSpPr>
        <p:spPr>
          <a:xfrm>
            <a:off x="4188785" y="75378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4097212-94B7-457C-8F59-1B2F485CA0A5}"/>
              </a:ext>
            </a:extLst>
          </p:cNvPr>
          <p:cNvSpPr/>
          <p:nvPr/>
        </p:nvSpPr>
        <p:spPr>
          <a:xfrm>
            <a:off x="6237643" y="62255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59" name="矩形: 圓角 58">
            <a:extLst>
              <a:ext uri="{FF2B5EF4-FFF2-40B4-BE49-F238E27FC236}">
                <a16:creationId xmlns:a16="http://schemas.microsoft.com/office/drawing/2014/main" id="{DC8504F2-EC2E-4D7F-B2D3-85DB3F36EA80}"/>
              </a:ext>
            </a:extLst>
          </p:cNvPr>
          <p:cNvSpPr/>
          <p:nvPr/>
        </p:nvSpPr>
        <p:spPr>
          <a:xfrm>
            <a:off x="2577786" y="2759669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1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4C2FDB17-3F5A-4E4F-AFBB-A4A3C4FED6BF}"/>
              </a:ext>
            </a:extLst>
          </p:cNvPr>
          <p:cNvSpPr/>
          <p:nvPr/>
        </p:nvSpPr>
        <p:spPr>
          <a:xfrm>
            <a:off x="4105185" y="4276229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BC51B1EE-F8E7-4C1A-A514-19BD3A96FC85}"/>
              </a:ext>
            </a:extLst>
          </p:cNvPr>
          <p:cNvSpPr/>
          <p:nvPr/>
        </p:nvSpPr>
        <p:spPr>
          <a:xfrm>
            <a:off x="3045467" y="4938695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2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022F0D76-DD6C-4A56-899F-096D17DBA81E}"/>
              </a:ext>
            </a:extLst>
          </p:cNvPr>
          <p:cNvSpPr/>
          <p:nvPr/>
        </p:nvSpPr>
        <p:spPr>
          <a:xfrm>
            <a:off x="5906493" y="4205166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EF19BAF3-A435-4A00-9A26-7CCE4BC1A86C}"/>
              </a:ext>
            </a:extLst>
          </p:cNvPr>
          <p:cNvSpPr/>
          <p:nvPr/>
        </p:nvSpPr>
        <p:spPr>
          <a:xfrm>
            <a:off x="4811642" y="2287690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59353B65-ED59-4A1C-A6BB-AF06F157DBE7}"/>
              </a:ext>
            </a:extLst>
          </p:cNvPr>
          <p:cNvSpPr/>
          <p:nvPr/>
        </p:nvSpPr>
        <p:spPr>
          <a:xfrm>
            <a:off x="6314200" y="2369891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6E21DC29-391F-447A-81CF-6E252F176E02}"/>
              </a:ext>
            </a:extLst>
          </p:cNvPr>
          <p:cNvSpPr/>
          <p:nvPr/>
        </p:nvSpPr>
        <p:spPr>
          <a:xfrm>
            <a:off x="7504422" y="4063247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4A596763-5918-491D-BD50-FA84BD2B000B}"/>
              </a:ext>
            </a:extLst>
          </p:cNvPr>
          <p:cNvSpPr/>
          <p:nvPr/>
        </p:nvSpPr>
        <p:spPr>
          <a:xfrm>
            <a:off x="8132450" y="1448653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3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803ADF43-49F6-41BC-BCD8-582D6B4BE207}"/>
              </a:ext>
            </a:extLst>
          </p:cNvPr>
          <p:cNvSpPr/>
          <p:nvPr/>
        </p:nvSpPr>
        <p:spPr>
          <a:xfrm>
            <a:off x="5489626" y="5513122"/>
            <a:ext cx="555814" cy="454706"/>
          </a:xfrm>
          <a:prstGeom prst="roundRect">
            <a:avLst/>
          </a:prstGeom>
          <a:solidFill>
            <a:srgbClr val="6CFAC4"/>
          </a:solidFill>
          <a:ln>
            <a:solidFill>
              <a:srgbClr val="6CF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4000" b="1" dirty="0">
                <a:solidFill>
                  <a:srgbClr val="146C6E"/>
                </a:solidFill>
              </a:rPr>
              <a:t>4</a:t>
            </a:r>
            <a:endParaRPr kumimoji="1" lang="ja-JP" altLang="en-US" sz="4000" b="1" dirty="0">
              <a:solidFill>
                <a:srgbClr val="146C6E"/>
              </a:solidFill>
            </a:endParaRPr>
          </a:p>
        </p:txBody>
      </p: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8345AB93-C069-4BE3-93F4-A65329699690}"/>
              </a:ext>
            </a:extLst>
          </p:cNvPr>
          <p:cNvCxnSpPr>
            <a:cxnSpLocks/>
            <a:stCxn id="8" idx="5"/>
            <a:endCxn id="49" idx="0"/>
          </p:cNvCxnSpPr>
          <p:nvPr/>
        </p:nvCxnSpPr>
        <p:spPr>
          <a:xfrm>
            <a:off x="6963451" y="1826606"/>
            <a:ext cx="2241207" cy="265531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B3C593DB-776D-4E5F-A7B4-6789B0A52912}"/>
              </a:ext>
            </a:extLst>
          </p:cNvPr>
          <p:cNvSpPr/>
          <p:nvPr/>
        </p:nvSpPr>
        <p:spPr>
          <a:xfrm>
            <a:off x="8516174" y="3265628"/>
            <a:ext cx="555814" cy="4547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kumimoji="1" lang="ja-JP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94FAEE0B-56D1-4FB5-92A1-704A9266F196}"/>
              </a:ext>
            </a:extLst>
          </p:cNvPr>
          <p:cNvSpPr/>
          <p:nvPr/>
        </p:nvSpPr>
        <p:spPr>
          <a:xfrm>
            <a:off x="10323776" y="280107"/>
            <a:ext cx="1647155" cy="126214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kumimoji="1" lang="ja-JP" alt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6" name="內容版面配置區 25">
            <a:extLst>
              <a:ext uri="{FF2B5EF4-FFF2-40B4-BE49-F238E27FC236}">
                <a16:creationId xmlns:a16="http://schemas.microsoft.com/office/drawing/2014/main" id="{63589DF9-FCE9-4DD6-826F-CEF449719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822632"/>
              </p:ext>
            </p:extLst>
          </p:nvPr>
        </p:nvGraphicFramePr>
        <p:xfrm>
          <a:off x="54316" y="753788"/>
          <a:ext cx="766178" cy="54864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66178">
                  <a:extLst>
                    <a:ext uri="{9D8B030D-6E8A-4147-A177-3AD203B41FA5}">
                      <a16:colId xmlns:a16="http://schemas.microsoft.com/office/drawing/2014/main" val="2421282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1469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2400" b="1" kern="1200" dirty="0">
                          <a:solidFill>
                            <a:srgbClr val="146C6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1" lang="ja-JP" altLang="en-US" sz="2400" b="1" kern="1200" dirty="0">
                        <a:solidFill>
                          <a:srgbClr val="146C6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602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13620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7457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35914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146C6E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146C6E"/>
                        </a:solidFill>
                      </a:endParaRPr>
                    </a:p>
                  </a:txBody>
                  <a:tcPr>
                    <a:solidFill>
                      <a:srgbClr val="6CF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70318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5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80397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6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770934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7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8906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083505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8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47123"/>
                  </a:ext>
                </a:extLst>
              </a:tr>
              <a:tr h="4133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rgbClr val="7F3A0B"/>
                          </a:solidFill>
                        </a:rPr>
                        <a:t>9</a:t>
                      </a:r>
                      <a:endParaRPr kumimoji="1" lang="ja-JP" altLang="en-US" sz="2400" b="1" dirty="0">
                        <a:solidFill>
                          <a:srgbClr val="7F3A0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263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0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9546</TotalTime>
  <Words>7892</Words>
  <Application>Microsoft Office PowerPoint</Application>
  <PresentationFormat>寬螢幕</PresentationFormat>
  <Paragraphs>4706</Paragraphs>
  <Slides>403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403</vt:i4>
      </vt:variant>
    </vt:vector>
  </HeadingPairs>
  <TitlesOfParts>
    <vt:vector size="410" baseType="lpstr">
      <vt:lpstr>微軟正黑體</vt:lpstr>
      <vt:lpstr>Monaco</vt:lpstr>
      <vt:lpstr>Arial</vt:lpstr>
      <vt:lpstr>Calibri</vt:lpstr>
      <vt:lpstr>Cambria Math</vt:lpstr>
      <vt:lpstr>Consolas</vt:lpstr>
      <vt:lpstr>Office 佈景主題</vt:lpstr>
      <vt:lpstr> Advanced  Competitive Programming</vt:lpstr>
      <vt:lpstr>Outline</vt:lpstr>
      <vt:lpstr>Outline</vt:lpstr>
      <vt:lpstr>Graph</vt:lpstr>
      <vt:lpstr>Graph</vt:lpstr>
      <vt:lpstr>Graph</vt:lpstr>
      <vt:lpstr>Graph</vt:lpstr>
      <vt:lpstr>Graph</vt:lpstr>
      <vt:lpstr>Graph</vt:lpstr>
      <vt:lpstr>Graph</vt:lpstr>
      <vt:lpstr>Graph</vt:lpstr>
      <vt:lpstr>Graph</vt:lpstr>
      <vt:lpstr>Graph</vt:lpstr>
      <vt:lpstr>Graph</vt:lpstr>
      <vt:lpstr>該怎麼表示一張圖呢</vt:lpstr>
      <vt:lpstr>Graph 鄰接矩陣</vt:lpstr>
      <vt:lpstr>Graph 鄰接矩陣</vt:lpstr>
      <vt:lpstr>Graph 鄰接表</vt:lpstr>
      <vt:lpstr>Graph 鄰接表</vt:lpstr>
      <vt:lpstr>Graph 鄰接表</vt:lpstr>
      <vt:lpstr>Graph 鄰接表</vt:lpstr>
      <vt:lpstr>Graph 鄰接表</vt:lpstr>
      <vt:lpstr>Graph 鄰接表</vt:lpstr>
      <vt:lpstr>Graph 鄰接表</vt:lpstr>
      <vt:lpstr>Graph 鄰接表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Tree</vt:lpstr>
      <vt:lpstr>Outline</vt:lpstr>
      <vt:lpstr>Minimum spanning tree </vt:lpstr>
      <vt:lpstr>生成樹</vt:lpstr>
      <vt:lpstr>生成樹</vt:lpstr>
      <vt:lpstr>生成樹</vt:lpstr>
      <vt:lpstr>生成樹</vt:lpstr>
      <vt:lpstr>生成樹</vt:lpstr>
      <vt:lpstr>生成樹</vt:lpstr>
      <vt:lpstr>生成樹</vt:lpstr>
      <vt:lpstr>生成樹</vt:lpstr>
      <vt:lpstr>生成樹</vt:lpstr>
      <vt:lpstr>生成樹</vt:lpstr>
      <vt:lpstr>生成樹</vt:lpstr>
      <vt:lpstr>最小生成樹</vt:lpstr>
      <vt:lpstr>最小生成樹</vt:lpstr>
      <vt:lpstr>最小生成樹</vt:lpstr>
      <vt:lpstr>兩個重要前提</vt:lpstr>
      <vt:lpstr>無環連通圖</vt:lpstr>
      <vt:lpstr>兩個重要前提</vt:lpstr>
      <vt:lpstr>獨立的連通塊們</vt:lpstr>
      <vt:lpstr>最小生成樹</vt:lpstr>
      <vt:lpstr>最小生成樹</vt:lpstr>
      <vt:lpstr>Kruskal 演算法</vt:lpstr>
      <vt:lpstr>PowerPoint 簡報</vt:lpstr>
      <vt:lpstr>PowerPoint 簡報</vt:lpstr>
      <vt:lpstr>如何產生生成樹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怎樣不產生環</vt:lpstr>
      <vt:lpstr>A 連通塊</vt:lpstr>
      <vt:lpstr>B 連通塊</vt:lpstr>
      <vt:lpstr>相連</vt:lpstr>
      <vt:lpstr>相連</vt:lpstr>
      <vt:lpstr>產生環</vt:lpstr>
      <vt:lpstr>怎樣不產生環</vt:lpstr>
      <vt:lpstr>怎樣不產生環</vt:lpstr>
      <vt:lpstr>Kruskal 演算法</vt:lpstr>
      <vt:lpstr>Kruskal</vt:lpstr>
      <vt:lpstr>權重排序</vt:lpstr>
      <vt:lpstr>PowerPoint 簡報</vt:lpstr>
      <vt:lpstr>檢查</vt:lpstr>
      <vt:lpstr>相連</vt:lpstr>
      <vt:lpstr>PowerPoint 簡報</vt:lpstr>
      <vt:lpstr>檢查</vt:lpstr>
      <vt:lpstr>相連</vt:lpstr>
      <vt:lpstr>PowerPoint 簡報</vt:lpstr>
      <vt:lpstr>檢查</vt:lpstr>
      <vt:lpstr>相連</vt:lpstr>
      <vt:lpstr>PowerPoint 簡報</vt:lpstr>
      <vt:lpstr>檢查</vt:lpstr>
      <vt:lpstr>相連</vt:lpstr>
      <vt:lpstr>PowerPoint 簡報</vt:lpstr>
      <vt:lpstr>檢查</vt:lpstr>
      <vt:lpstr>相連</vt:lpstr>
      <vt:lpstr>PowerPoint 簡報</vt:lpstr>
      <vt:lpstr>檢查</vt:lpstr>
      <vt:lpstr>環</vt:lpstr>
      <vt:lpstr>PowerPoint 簡報</vt:lpstr>
      <vt:lpstr>PowerPoint 簡報</vt:lpstr>
      <vt:lpstr>檢查</vt:lpstr>
      <vt:lpstr>相連</vt:lpstr>
      <vt:lpstr>PowerPoint 簡報</vt:lpstr>
      <vt:lpstr>檢查</vt:lpstr>
      <vt:lpstr>相連</vt:lpstr>
      <vt:lpstr>PowerPoint 簡報</vt:lpstr>
      <vt:lpstr>檢查</vt:lpstr>
      <vt:lpstr>環</vt:lpstr>
      <vt:lpstr>PowerPoint 簡報</vt:lpstr>
      <vt:lpstr>PowerPoint 簡報</vt:lpstr>
      <vt:lpstr>檢查</vt:lpstr>
      <vt:lpstr>環</vt:lpstr>
      <vt:lpstr>PowerPoint 簡報</vt:lpstr>
      <vt:lpstr>PowerPoint 簡報</vt:lpstr>
      <vt:lpstr>檢查</vt:lpstr>
      <vt:lpstr>相連</vt:lpstr>
      <vt:lpstr>PowerPoint 簡報</vt:lpstr>
      <vt:lpstr>檢查</vt:lpstr>
      <vt:lpstr>環</vt:lpstr>
      <vt:lpstr>PowerPoint 簡報</vt:lpstr>
      <vt:lpstr>遍歷完成</vt:lpstr>
      <vt:lpstr>最小生成樹</vt:lpstr>
      <vt:lpstr>Kruskal 實作</vt:lpstr>
      <vt:lpstr>Kruskal 實作</vt:lpstr>
      <vt:lpstr>Kruskal 實作</vt:lpstr>
      <vt:lpstr>Kruskal 實作</vt:lpstr>
      <vt:lpstr>Kruskal 實作</vt:lpstr>
      <vt:lpstr>Kruskal 實作</vt:lpstr>
      <vt:lpstr>Kruskal 實作</vt:lpstr>
      <vt:lpstr>Questions?</vt:lpstr>
      <vt:lpstr>練習</vt:lpstr>
      <vt:lpstr>最小生成樹</vt:lpstr>
      <vt:lpstr>Prim 演算法</vt:lpstr>
      <vt:lpstr>兩個重要前提</vt:lpstr>
      <vt:lpstr>Prim 演算法</vt:lpstr>
      <vt:lpstr>Prim 演算法</vt:lpstr>
      <vt:lpstr>PowerPoint 簡報</vt:lpstr>
      <vt:lpstr>Prim 演算法</vt:lpstr>
      <vt:lpstr>PowerPoint 簡報</vt:lpstr>
      <vt:lpstr>PowerPoint 簡報</vt:lpstr>
      <vt:lpstr>Prim 演算法</vt:lpstr>
      <vt:lpstr>Prim 演算法</vt:lpstr>
      <vt:lpstr>PowerPoint 簡報</vt:lpstr>
      <vt:lpstr>MST</vt:lpstr>
      <vt:lpstr>Prim 演算法</vt:lpstr>
      <vt:lpstr>PowerPoint 簡報</vt:lpstr>
      <vt:lpstr>周圍最小邊</vt:lpstr>
      <vt:lpstr>MST</vt:lpstr>
      <vt:lpstr>PowerPoint 簡報</vt:lpstr>
      <vt:lpstr>周圍最小邊</vt:lpstr>
      <vt:lpstr>MST</vt:lpstr>
      <vt:lpstr>PowerPoint 簡報</vt:lpstr>
      <vt:lpstr>周圍最小邊</vt:lpstr>
      <vt:lpstr>MST</vt:lpstr>
      <vt:lpstr>PowerPoint 簡報</vt:lpstr>
      <vt:lpstr>周圍最小邊</vt:lpstr>
      <vt:lpstr>MST</vt:lpstr>
      <vt:lpstr>PowerPoint 簡報</vt:lpstr>
      <vt:lpstr>周圍最小邊</vt:lpstr>
      <vt:lpstr>MST</vt:lpstr>
      <vt:lpstr>PowerPoint 簡報</vt:lpstr>
      <vt:lpstr>周圍最小邊</vt:lpstr>
      <vt:lpstr>MST</vt:lpstr>
      <vt:lpstr>PowerPoint 簡報</vt:lpstr>
      <vt:lpstr>周圍最小邊</vt:lpstr>
      <vt:lpstr>MST</vt:lpstr>
      <vt:lpstr>PowerPoint 簡報</vt:lpstr>
      <vt:lpstr>周圍最小邊</vt:lpstr>
      <vt:lpstr>MST</vt:lpstr>
      <vt:lpstr>Prim 實作</vt:lpstr>
      <vt:lpstr>Prim 實作</vt:lpstr>
      <vt:lpstr>Prim 實作</vt:lpstr>
      <vt:lpstr>Prim 實作</vt:lpstr>
      <vt:lpstr>Prim 實作</vt:lpstr>
      <vt:lpstr>Questions?</vt:lpstr>
      <vt:lpstr>Outline</vt:lpstr>
      <vt:lpstr>Single-Source Shortest Paths</vt:lpstr>
      <vt:lpstr>SSSP</vt:lpstr>
      <vt:lpstr>SSSP</vt:lpstr>
      <vt:lpstr>SSSP</vt:lpstr>
      <vt:lpstr>廣度優先搜尋</vt:lpstr>
      <vt:lpstr>BFS</vt:lpstr>
      <vt:lpstr>BFS 程式碼</vt:lpstr>
      <vt:lpstr>BFS 的點遍歷順序</vt:lpstr>
      <vt:lpstr>BFS 的點遍歷順序</vt:lpstr>
      <vt:lpstr>第一個拜訪的為根</vt:lpstr>
      <vt:lpstr>拜訪所有鄰點</vt:lpstr>
      <vt:lpstr>拜訪所有鄰點</vt:lpstr>
      <vt:lpstr>拜訪所有鄰點</vt:lpstr>
      <vt:lpstr>拜訪所有鄰點</vt:lpstr>
      <vt:lpstr>根拜訪完</vt:lpstr>
      <vt:lpstr>拜訪所有鄰點</vt:lpstr>
      <vt:lpstr>拜訪所有鄰點</vt:lpstr>
      <vt:lpstr>拜訪完</vt:lpstr>
      <vt:lpstr>拜訪所有鄰點</vt:lpstr>
      <vt:lpstr>拜訪完</vt:lpstr>
      <vt:lpstr>拜訪完</vt:lpstr>
      <vt:lpstr>拜訪完</vt:lpstr>
      <vt:lpstr>拜訪完</vt:lpstr>
      <vt:lpstr>拜訪完</vt:lpstr>
      <vt:lpstr>拜訪所有鄰點</vt:lpstr>
      <vt:lpstr>拜訪完</vt:lpstr>
      <vt:lpstr>拜訪完</vt:lpstr>
      <vt:lpstr>拜訪完</vt:lpstr>
      <vt:lpstr>拜訪完</vt:lpstr>
      <vt:lpstr>拜訪完</vt:lpstr>
      <vt:lpstr>BFS 樹</vt:lpstr>
      <vt:lpstr>BFS 樹</vt:lpstr>
      <vt:lpstr>S 到 T</vt:lpstr>
      <vt:lpstr>BFS 完</vt:lpstr>
      <vt:lpstr>BFS 完</vt:lpstr>
      <vt:lpstr>深度/成本: 3</vt:lpstr>
      <vt:lpstr>若邊權重 ≥ 1</vt:lpstr>
      <vt:lpstr>若邊權重 ≥ 1</vt:lpstr>
      <vt:lpstr>將權重切段</vt:lpstr>
      <vt:lpstr>將權重切段</vt:lpstr>
      <vt:lpstr>將權重切段</vt:lpstr>
      <vt:lpstr>將權重切段</vt:lpstr>
      <vt:lpstr>將權重切段</vt:lpstr>
      <vt:lpstr>Questions?</vt:lpstr>
      <vt:lpstr>單源最短路徑</vt:lpstr>
      <vt:lpstr>單源最短路徑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</vt:lpstr>
      <vt:lpstr>Relaxation 實作</vt:lpstr>
      <vt:lpstr>Questions?</vt:lpstr>
      <vt:lpstr>單源最短路徑</vt:lpstr>
      <vt:lpstr>Dijkstra's algorithm</vt:lpstr>
      <vt:lpstr>Dijkstra 實作</vt:lpstr>
      <vt:lpstr>Dijkstra 實作 (初始化)</vt:lpstr>
      <vt:lpstr>Dijkstra 實作</vt:lpstr>
      <vt:lpstr>PowerPoint 簡報</vt:lpstr>
      <vt:lpstr>初始化</vt:lpstr>
      <vt:lpstr>拜訪中</vt:lpstr>
      <vt:lpstr>拜訪鄰點</vt:lpstr>
      <vt:lpstr>Relax?</vt:lpstr>
      <vt:lpstr>Relax!</vt:lpstr>
      <vt:lpstr>拜訪鄰點</vt:lpstr>
      <vt:lpstr>Relax?</vt:lpstr>
      <vt:lpstr>Relax!</vt:lpstr>
      <vt:lpstr>拜訪完</vt:lpstr>
      <vt:lpstr>Queue</vt:lpstr>
      <vt:lpstr>拜訪鄰點</vt:lpstr>
      <vt:lpstr>Relax?</vt:lpstr>
      <vt:lpstr>Relax!</vt:lpstr>
      <vt:lpstr>拜訪鄰點</vt:lpstr>
      <vt:lpstr>Relax?</vt:lpstr>
      <vt:lpstr>Relax!</vt:lpstr>
      <vt:lpstr>拜訪鄰點</vt:lpstr>
      <vt:lpstr>Relax?</vt:lpstr>
      <vt:lpstr>No</vt:lpstr>
      <vt:lpstr>拜訪完</vt:lpstr>
      <vt:lpstr>關於 relaxation</vt:lpstr>
      <vt:lpstr>拜訪完</vt:lpstr>
      <vt:lpstr>拜訪鄰點</vt:lpstr>
      <vt:lpstr>Relax?</vt:lpstr>
      <vt:lpstr>No</vt:lpstr>
      <vt:lpstr>拜訪鄰點</vt:lpstr>
      <vt:lpstr>Relax?</vt:lpstr>
      <vt:lpstr>Relax!</vt:lpstr>
      <vt:lpstr>拜訪完</vt:lpstr>
      <vt:lpstr>關於 relaxation</vt:lpstr>
      <vt:lpstr>關於 relaxation</vt:lpstr>
      <vt:lpstr>拜訪完</vt:lpstr>
      <vt:lpstr>拜訪鄰點</vt:lpstr>
      <vt:lpstr>拜訪鄰點</vt:lpstr>
      <vt:lpstr>拜訪鄰點</vt:lpstr>
      <vt:lpstr>Relax?</vt:lpstr>
      <vt:lpstr>Relax!</vt:lpstr>
      <vt:lpstr>拜訪完</vt:lpstr>
      <vt:lpstr>拜訪鄰點</vt:lpstr>
      <vt:lpstr>拜訪完</vt:lpstr>
      <vt:lpstr>拜訪鄰點</vt:lpstr>
      <vt:lpstr>Relax!</vt:lpstr>
      <vt:lpstr>拜訪完</vt:lpstr>
      <vt:lpstr>無後效性</vt:lpstr>
      <vt:lpstr>無後效性</vt:lpstr>
      <vt:lpstr>無後效性</vt:lpstr>
      <vt:lpstr>無後效性</vt:lpstr>
      <vt:lpstr>拜訪鄰點</vt:lpstr>
      <vt:lpstr>Relax?</vt:lpstr>
      <vt:lpstr>Relax!</vt:lpstr>
      <vt:lpstr>拜訪完</vt:lpstr>
      <vt:lpstr>拜訪鄰點</vt:lpstr>
      <vt:lpstr>拜訪完</vt:lpstr>
      <vt:lpstr>S 到 T?</vt:lpstr>
      <vt:lpstr>PowerPoint 簡報</vt:lpstr>
      <vt:lpstr>Questions?</vt:lpstr>
      <vt:lpstr>練習</vt:lpstr>
      <vt:lpstr>單源最短路徑</vt:lpstr>
      <vt:lpstr>Bellman-Ford's algorithm</vt:lpstr>
      <vt:lpstr>Bellman-Ford 實作</vt:lpstr>
      <vt:lpstr>Bellman-Ford 實作</vt:lpstr>
      <vt:lpstr>Bellman-Ford 實作</vt:lpstr>
      <vt:lpstr>PowerPoint 簡報</vt:lpstr>
      <vt:lpstr>初始化</vt:lpstr>
      <vt:lpstr>Relax?</vt:lpstr>
      <vt:lpstr>No</vt:lpstr>
      <vt:lpstr>PowerPoint 簡報</vt:lpstr>
      <vt:lpstr>Relax?</vt:lpstr>
      <vt:lpstr>No</vt:lpstr>
      <vt:lpstr>PowerPoint 簡報</vt:lpstr>
      <vt:lpstr>Relax?</vt:lpstr>
      <vt:lpstr>No</vt:lpstr>
      <vt:lpstr>PowerPoint 簡報</vt:lpstr>
      <vt:lpstr>Relax?</vt:lpstr>
      <vt:lpstr>No</vt:lpstr>
      <vt:lpstr>PowerPoint 簡報</vt:lpstr>
      <vt:lpstr>Relax?</vt:lpstr>
      <vt:lpstr>No</vt:lpstr>
      <vt:lpstr>PowerPoint 簡報</vt:lpstr>
      <vt:lpstr>Relax?</vt:lpstr>
      <vt:lpstr>Relax!</vt:lpstr>
      <vt:lpstr>PowerPoint 簡報</vt:lpstr>
      <vt:lpstr>Relax?</vt:lpstr>
      <vt:lpstr>Relax!</vt:lpstr>
      <vt:lpstr>PowerPoint 簡報</vt:lpstr>
      <vt:lpstr>Relax?</vt:lpstr>
      <vt:lpstr>No</vt:lpstr>
      <vt:lpstr>PowerPoint 簡報</vt:lpstr>
      <vt:lpstr>Relax?</vt:lpstr>
      <vt:lpstr>Relax!</vt:lpstr>
      <vt:lpstr>PowerPoint 簡報</vt:lpstr>
      <vt:lpstr>Relax?</vt:lpstr>
      <vt:lpstr>Relax!</vt:lpstr>
      <vt:lpstr>PowerPoint 簡報</vt:lpstr>
      <vt:lpstr>Relax?</vt:lpstr>
      <vt:lpstr>Relax!</vt:lpstr>
      <vt:lpstr>PowerPoint 簡報</vt:lpstr>
      <vt:lpstr>Relax?</vt:lpstr>
      <vt:lpstr>Relax!</vt:lpstr>
      <vt:lpstr>PowerPoint 簡報</vt:lpstr>
      <vt:lpstr>Relax?</vt:lpstr>
      <vt:lpstr>No</vt:lpstr>
      <vt:lpstr>PowerPoint 簡報</vt:lpstr>
      <vt:lpstr>Relax?</vt:lpstr>
      <vt:lpstr>No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Relax!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結束了嗎?</vt:lpstr>
      <vt:lpstr>結束了嗎?</vt:lpstr>
      <vt:lpstr>可是</vt:lpstr>
      <vt:lpstr>路就是一條直直的</vt:lpstr>
      <vt:lpstr>所以</vt:lpstr>
      <vt:lpstr>負權重邊</vt:lpstr>
      <vt:lpstr>負權重邊</vt:lpstr>
      <vt:lpstr>Questions?</vt:lpstr>
      <vt:lpstr>練習</vt:lpstr>
      <vt:lpstr>Outline</vt:lpstr>
      <vt:lpstr>A* search</vt:lpstr>
      <vt:lpstr>評估函數</vt:lpstr>
      <vt:lpstr>評估函數</vt:lpstr>
      <vt:lpstr>評估函數</vt:lpstr>
      <vt:lpstr>評估函數</vt:lpstr>
      <vt:lpstr>評估函數</vt:lpstr>
      <vt:lpstr>例如</vt:lpstr>
      <vt:lpstr>例如</vt:lpstr>
      <vt:lpstr>Outline</vt:lpstr>
      <vt:lpstr>All-Pairs Shortest Paths</vt:lpstr>
      <vt:lpstr>APSP</vt:lpstr>
      <vt:lpstr>樸素解</vt:lpstr>
      <vt:lpstr>樸素解</vt:lpstr>
      <vt:lpstr>全點對最短路徑</vt:lpstr>
      <vt:lpstr>全點對最短路徑</vt:lpstr>
      <vt:lpstr>Floyd-Warshall's Algorithm</vt:lpstr>
      <vt:lpstr>Floyd-Warshall 實作</vt:lpstr>
      <vt:lpstr>狀態/轉移方程</vt:lpstr>
      <vt:lpstr>狀態/轉移方程</vt:lpstr>
      <vt:lpstr>狀態/轉移方程</vt:lpstr>
      <vt:lpstr>邊界</vt:lpstr>
      <vt:lpstr>全點對最短路徑</vt:lpstr>
      <vt:lpstr>Johnson's Algorithm</vt:lpstr>
      <vt:lpstr>Johnson's Algorithm</vt:lpstr>
      <vt:lpstr>Johnson's Algorithm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奕儒 宋</dc:creator>
  <cp:lastModifiedBy>bilibibi Sou</cp:lastModifiedBy>
  <cp:revision>291</cp:revision>
  <dcterms:created xsi:type="dcterms:W3CDTF">2019-02-19T13:11:27Z</dcterms:created>
  <dcterms:modified xsi:type="dcterms:W3CDTF">2019-05-03T21:49:22Z</dcterms:modified>
</cp:coreProperties>
</file>